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4"/>
  </p:notesMasterIdLst>
  <p:handoutMasterIdLst>
    <p:handoutMasterId r:id="rId195"/>
  </p:handoutMasterIdLst>
  <p:sldIdLst>
    <p:sldId id="256" r:id="rId2"/>
    <p:sldId id="1151" r:id="rId3"/>
    <p:sldId id="260" r:id="rId4"/>
    <p:sldId id="416" r:id="rId5"/>
    <p:sldId id="1103" r:id="rId6"/>
    <p:sldId id="1104" r:id="rId7"/>
    <p:sldId id="1105" r:id="rId8"/>
    <p:sldId id="1106" r:id="rId9"/>
    <p:sldId id="1115" r:id="rId10"/>
    <p:sldId id="1113" r:id="rId11"/>
    <p:sldId id="1114" r:id="rId12"/>
    <p:sldId id="1109" r:id="rId13"/>
    <p:sldId id="1110" r:id="rId14"/>
    <p:sldId id="1111" r:id="rId15"/>
    <p:sldId id="1112" r:id="rId16"/>
    <p:sldId id="1116" r:id="rId17"/>
    <p:sldId id="1117" r:id="rId18"/>
    <p:sldId id="1118" r:id="rId19"/>
    <p:sldId id="1119" r:id="rId20"/>
    <p:sldId id="1120" r:id="rId21"/>
    <p:sldId id="1121" r:id="rId22"/>
    <p:sldId id="1122" r:id="rId23"/>
    <p:sldId id="548" r:id="rId24"/>
    <p:sldId id="1123" r:id="rId25"/>
    <p:sldId id="601" r:id="rId26"/>
    <p:sldId id="550" r:id="rId27"/>
    <p:sldId id="551" r:id="rId28"/>
    <p:sldId id="552" r:id="rId29"/>
    <p:sldId id="554" r:id="rId30"/>
    <p:sldId id="1125" r:id="rId31"/>
    <p:sldId id="570" r:id="rId32"/>
    <p:sldId id="561" r:id="rId33"/>
    <p:sldId id="1126" r:id="rId34"/>
    <p:sldId id="1170" r:id="rId35"/>
    <p:sldId id="1168" r:id="rId36"/>
    <p:sldId id="1169" r:id="rId37"/>
    <p:sldId id="403" r:id="rId38"/>
    <p:sldId id="404" r:id="rId39"/>
    <p:sldId id="406" r:id="rId40"/>
    <p:sldId id="408" r:id="rId41"/>
    <p:sldId id="407" r:id="rId42"/>
    <p:sldId id="409" r:id="rId43"/>
    <p:sldId id="1171" r:id="rId44"/>
    <p:sldId id="602" r:id="rId45"/>
    <p:sldId id="1153" r:id="rId46"/>
    <p:sldId id="1154" r:id="rId47"/>
    <p:sldId id="1166" r:id="rId48"/>
    <p:sldId id="1167" r:id="rId49"/>
    <p:sldId id="603" r:id="rId50"/>
    <p:sldId id="605" r:id="rId51"/>
    <p:sldId id="606" r:id="rId52"/>
    <p:sldId id="607" r:id="rId53"/>
    <p:sldId id="608" r:id="rId54"/>
    <p:sldId id="615" r:id="rId55"/>
    <p:sldId id="612" r:id="rId56"/>
    <p:sldId id="623" r:id="rId57"/>
    <p:sldId id="609" r:id="rId58"/>
    <p:sldId id="624" r:id="rId59"/>
    <p:sldId id="610" r:id="rId60"/>
    <p:sldId id="625" r:id="rId61"/>
    <p:sldId id="616" r:id="rId62"/>
    <p:sldId id="617" r:id="rId63"/>
    <p:sldId id="618" r:id="rId64"/>
    <p:sldId id="619" r:id="rId65"/>
    <p:sldId id="620" r:id="rId66"/>
    <p:sldId id="622" r:id="rId67"/>
    <p:sldId id="626" r:id="rId68"/>
    <p:sldId id="627" r:id="rId69"/>
    <p:sldId id="628" r:id="rId70"/>
    <p:sldId id="629" r:id="rId71"/>
    <p:sldId id="630" r:id="rId72"/>
    <p:sldId id="631" r:id="rId73"/>
    <p:sldId id="632" r:id="rId74"/>
    <p:sldId id="633" r:id="rId75"/>
    <p:sldId id="634" r:id="rId76"/>
    <p:sldId id="1172" r:id="rId77"/>
    <p:sldId id="643" r:id="rId78"/>
    <p:sldId id="1155" r:id="rId79"/>
    <p:sldId id="648" r:id="rId80"/>
    <p:sldId id="649" r:id="rId81"/>
    <p:sldId id="1072" r:id="rId82"/>
    <p:sldId id="650" r:id="rId83"/>
    <p:sldId id="651" r:id="rId84"/>
    <p:sldId id="1160" r:id="rId85"/>
    <p:sldId id="1161" r:id="rId86"/>
    <p:sldId id="1173" r:id="rId87"/>
    <p:sldId id="644" r:id="rId88"/>
    <p:sldId id="1156" r:id="rId89"/>
    <p:sldId id="1182" r:id="rId90"/>
    <p:sldId id="1183" r:id="rId91"/>
    <p:sldId id="1174" r:id="rId92"/>
    <p:sldId id="645" r:id="rId93"/>
    <p:sldId id="1073" r:id="rId94"/>
    <p:sldId id="652" r:id="rId95"/>
    <p:sldId id="653" r:id="rId96"/>
    <p:sldId id="654" r:id="rId97"/>
    <p:sldId id="656" r:id="rId98"/>
    <p:sldId id="655" r:id="rId99"/>
    <p:sldId id="657" r:id="rId100"/>
    <p:sldId id="1162" r:id="rId101"/>
    <p:sldId id="1163" r:id="rId102"/>
    <p:sldId id="1164" r:id="rId103"/>
    <p:sldId id="1165" r:id="rId104"/>
    <p:sldId id="1175" r:id="rId105"/>
    <p:sldId id="562" r:id="rId106"/>
    <p:sldId id="594" r:id="rId107"/>
    <p:sldId id="597" r:id="rId108"/>
    <p:sldId id="593" r:id="rId109"/>
    <p:sldId id="658" r:id="rId110"/>
    <p:sldId id="1176" r:id="rId111"/>
    <p:sldId id="659" r:id="rId112"/>
    <p:sldId id="660" r:id="rId113"/>
    <p:sldId id="661" r:id="rId114"/>
    <p:sldId id="1184" r:id="rId115"/>
    <p:sldId id="1185" r:id="rId116"/>
    <p:sldId id="1186" r:id="rId117"/>
    <p:sldId id="1177" r:id="rId118"/>
    <p:sldId id="662" r:id="rId119"/>
    <p:sldId id="663" r:id="rId120"/>
    <p:sldId id="664" r:id="rId121"/>
    <p:sldId id="1187" r:id="rId122"/>
    <p:sldId id="666" r:id="rId123"/>
    <p:sldId id="1178" r:id="rId124"/>
    <p:sldId id="665" r:id="rId125"/>
    <p:sldId id="425" r:id="rId126"/>
    <p:sldId id="667" r:id="rId127"/>
    <p:sldId id="668" r:id="rId128"/>
    <p:sldId id="670" r:id="rId129"/>
    <p:sldId id="669" r:id="rId130"/>
    <p:sldId id="1179" r:id="rId131"/>
    <p:sldId id="641" r:id="rId132"/>
    <p:sldId id="672" r:id="rId133"/>
    <p:sldId id="674" r:id="rId134"/>
    <p:sldId id="675" r:id="rId135"/>
    <p:sldId id="676" r:id="rId136"/>
    <p:sldId id="1180" r:id="rId137"/>
    <p:sldId id="696" r:id="rId138"/>
    <p:sldId id="1181" r:id="rId139"/>
    <p:sldId id="564" r:id="rId140"/>
    <p:sldId id="1127" r:id="rId141"/>
    <p:sldId id="671" r:id="rId142"/>
    <p:sldId id="677" r:id="rId143"/>
    <p:sldId id="678" r:id="rId144"/>
    <p:sldId id="682" r:id="rId145"/>
    <p:sldId id="679" r:id="rId146"/>
    <p:sldId id="680" r:id="rId147"/>
    <p:sldId id="681" r:id="rId148"/>
    <p:sldId id="1188" r:id="rId149"/>
    <p:sldId id="1157" r:id="rId150"/>
    <p:sldId id="1158" r:id="rId151"/>
    <p:sldId id="647" r:id="rId152"/>
    <p:sldId id="722" r:id="rId153"/>
    <p:sldId id="686" r:id="rId154"/>
    <p:sldId id="694" r:id="rId155"/>
    <p:sldId id="695" r:id="rId156"/>
    <p:sldId id="697" r:id="rId157"/>
    <p:sldId id="708" r:id="rId158"/>
    <p:sldId id="1150" r:id="rId159"/>
    <p:sldId id="711" r:id="rId160"/>
    <p:sldId id="715" r:id="rId161"/>
    <p:sldId id="720" r:id="rId162"/>
    <p:sldId id="565" r:id="rId163"/>
    <p:sldId id="709" r:id="rId164"/>
    <p:sldId id="723" r:id="rId165"/>
    <p:sldId id="566" r:id="rId166"/>
    <p:sldId id="725" r:id="rId167"/>
    <p:sldId id="726" r:id="rId168"/>
    <p:sldId id="727" r:id="rId169"/>
    <p:sldId id="728" r:id="rId170"/>
    <p:sldId id="729" r:id="rId171"/>
    <p:sldId id="730" r:id="rId172"/>
    <p:sldId id="731" r:id="rId173"/>
    <p:sldId id="721" r:id="rId174"/>
    <p:sldId id="1124" r:id="rId175"/>
    <p:sldId id="806" r:id="rId176"/>
    <p:sldId id="807" r:id="rId177"/>
    <p:sldId id="808" r:id="rId178"/>
    <p:sldId id="815" r:id="rId179"/>
    <p:sldId id="816" r:id="rId180"/>
    <p:sldId id="817" r:id="rId181"/>
    <p:sldId id="923" r:id="rId182"/>
    <p:sldId id="899" r:id="rId183"/>
    <p:sldId id="568" r:id="rId184"/>
    <p:sldId id="930" r:id="rId185"/>
    <p:sldId id="931" r:id="rId186"/>
    <p:sldId id="1102" r:id="rId187"/>
    <p:sldId id="363" r:id="rId188"/>
    <p:sldId id="364" r:id="rId189"/>
    <p:sldId id="1159" r:id="rId190"/>
    <p:sldId id="637" r:id="rId191"/>
    <p:sldId id="639" r:id="rId192"/>
    <p:sldId id="640" r:id="rId193"/>
  </p:sldIdLst>
  <p:sldSz cx="12192000" cy="6858000"/>
  <p:notesSz cx="7099300" cy="10234613"/>
  <p:embeddedFontLst>
    <p:embeddedFont>
      <p:font typeface="Arial Nova Cond Light" panose="020B0306020202020204" pitchFamily="34" charset="0"/>
      <p:regular r:id="rId196"/>
      <p:italic r:id="rId197"/>
    </p:embeddedFont>
    <p:embeddedFont>
      <p:font typeface="Arial Nova Light" panose="020B0304020202020204" pitchFamily="34" charset="0"/>
      <p:regular r:id="rId198"/>
      <p:italic r:id="rId199"/>
    </p:embeddedFont>
    <p:embeddedFont>
      <p:font typeface="Calibri" panose="020F0502020204030204" pitchFamily="34" charset="0"/>
      <p:regular r:id="rId200"/>
      <p:bold r:id="rId201"/>
      <p:italic r:id="rId202"/>
      <p:boldItalic r:id="rId203"/>
    </p:embeddedFont>
    <p:embeddedFont>
      <p:font typeface="Garamond" panose="02020404030301010803" pitchFamily="18" charset="0"/>
      <p:regular r:id="rId204"/>
      <p:bold r:id="rId205"/>
      <p:italic r:id="rId206"/>
    </p:embeddedFont>
    <p:embeddedFont>
      <p:font typeface="Lucida Sans Unicode" panose="020B0602030504020204" pitchFamily="34" charset="0"/>
      <p:regular r:id="rId207"/>
    </p:embeddedFont>
    <p:embeddedFont>
      <p:font typeface="Segoe UI" panose="020B0502040204020203" pitchFamily="34" charset="0"/>
      <p:regular r:id="rId208"/>
      <p:bold r:id="rId209"/>
      <p:italic r:id="rId210"/>
      <p:boldItalic r:id="rId211"/>
    </p:embeddedFont>
    <p:embeddedFont>
      <p:font typeface="Segoe UI Symbol" panose="020B0502040204020203" pitchFamily="34" charset="0"/>
      <p:regular r:id="rId212"/>
    </p:embeddedFont>
    <p:embeddedFont>
      <p:font typeface="Trebuchet MS" panose="020B0603020202020204" pitchFamily="34" charset="0"/>
      <p:regular r:id="rId213"/>
      <p:bold r:id="rId214"/>
      <p:italic r:id="rId215"/>
      <p:boldItalic r:id="rId216"/>
    </p:embeddedFont>
  </p:embeddedFontLst>
  <p:custShowLst>
    <p:custShow name="Trattamenti che non richiedono l'identificazione" id="0">
      <p:sldLst>
        <p:sld r:id="rId191"/>
        <p:sld r:id="rId192"/>
        <p:sld r:id="rId19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zione" id="{4ABD14A3-03AA-4BDA-9B24-7007657C128D}">
          <p14:sldIdLst>
            <p14:sldId id="256"/>
            <p14:sldId id="1151"/>
          </p14:sldIdLst>
        </p14:section>
        <p14:section name="L'interessato" id="{A2479296-1B24-40A2-9814-4C2CD8D17F9A}">
          <p14:sldIdLst>
            <p14:sldId id="260"/>
            <p14:sldId id="416"/>
            <p14:sldId id="1103"/>
            <p14:sldId id="1104"/>
            <p14:sldId id="1105"/>
          </p14:sldIdLst>
        </p14:section>
        <p14:section name="Concetti essenziali" id="{46107641-C973-45DA-AAE0-452BAB2CC4FC}">
          <p14:sldIdLst>
            <p14:sldId id="1106"/>
            <p14:sldId id="1115"/>
            <p14:sldId id="1113"/>
            <p14:sldId id="1114"/>
            <p14:sldId id="1109"/>
            <p14:sldId id="1110"/>
            <p14:sldId id="1111"/>
            <p14:sldId id="1112"/>
          </p14:sldIdLst>
        </p14:section>
        <p14:section name="I principi di base" id="{40573C02-50C0-462E-849A-2957C6B39969}">
          <p14:sldIdLst>
            <p14:sldId id="1116"/>
            <p14:sldId id="1117"/>
            <p14:sldId id="1118"/>
            <p14:sldId id="1119"/>
            <p14:sldId id="1120"/>
            <p14:sldId id="1121"/>
            <p14:sldId id="1122"/>
            <p14:sldId id="548"/>
            <p14:sldId id="1123"/>
            <p14:sldId id="601"/>
            <p14:sldId id="550"/>
            <p14:sldId id="551"/>
            <p14:sldId id="552"/>
            <p14:sldId id="554"/>
          </p14:sldIdLst>
        </p14:section>
        <p14:section name="I diritti dell'interessato" id="{F65E5416-D7DF-40F9-80AA-26F63A079415}">
          <p14:sldIdLst>
            <p14:sldId id="1125"/>
            <p14:sldId id="570"/>
            <p14:sldId id="561"/>
            <p14:sldId id="1126"/>
            <p14:sldId id="1170"/>
            <p14:sldId id="1168"/>
            <p14:sldId id="1169"/>
            <p14:sldId id="403"/>
            <p14:sldId id="404"/>
            <p14:sldId id="406"/>
            <p14:sldId id="408"/>
            <p14:sldId id="407"/>
            <p14:sldId id="409"/>
            <p14:sldId id="1171"/>
            <p14:sldId id="602"/>
            <p14:sldId id="1153"/>
            <p14:sldId id="1154"/>
            <p14:sldId id="1166"/>
            <p14:sldId id="1167"/>
            <p14:sldId id="603"/>
            <p14:sldId id="605"/>
            <p14:sldId id="606"/>
            <p14:sldId id="607"/>
            <p14:sldId id="608"/>
            <p14:sldId id="615"/>
            <p14:sldId id="612"/>
            <p14:sldId id="623"/>
            <p14:sldId id="609"/>
            <p14:sldId id="624"/>
            <p14:sldId id="610"/>
            <p14:sldId id="625"/>
            <p14:sldId id="616"/>
            <p14:sldId id="617"/>
            <p14:sldId id="618"/>
            <p14:sldId id="619"/>
            <p14:sldId id="620"/>
            <p14:sldId id="622"/>
            <p14:sldId id="626"/>
            <p14:sldId id="627"/>
            <p14:sldId id="628"/>
            <p14:sldId id="629"/>
            <p14:sldId id="630"/>
            <p14:sldId id="631"/>
            <p14:sldId id="632"/>
            <p14:sldId id="633"/>
            <p14:sldId id="634"/>
            <p14:sldId id="1172"/>
            <p14:sldId id="643"/>
            <p14:sldId id="1155"/>
            <p14:sldId id="648"/>
            <p14:sldId id="649"/>
            <p14:sldId id="1072"/>
            <p14:sldId id="650"/>
            <p14:sldId id="651"/>
            <p14:sldId id="1160"/>
            <p14:sldId id="1161"/>
            <p14:sldId id="1173"/>
            <p14:sldId id="644"/>
            <p14:sldId id="1156"/>
            <p14:sldId id="1182"/>
            <p14:sldId id="1183"/>
            <p14:sldId id="1174"/>
            <p14:sldId id="645"/>
            <p14:sldId id="1073"/>
            <p14:sldId id="652"/>
            <p14:sldId id="653"/>
            <p14:sldId id="654"/>
            <p14:sldId id="656"/>
            <p14:sldId id="655"/>
            <p14:sldId id="657"/>
            <p14:sldId id="1162"/>
            <p14:sldId id="1163"/>
            <p14:sldId id="1164"/>
            <p14:sldId id="1165"/>
            <p14:sldId id="1175"/>
            <p14:sldId id="562"/>
            <p14:sldId id="594"/>
            <p14:sldId id="597"/>
            <p14:sldId id="593"/>
            <p14:sldId id="658"/>
            <p14:sldId id="1176"/>
            <p14:sldId id="659"/>
            <p14:sldId id="660"/>
            <p14:sldId id="661"/>
            <p14:sldId id="1184"/>
            <p14:sldId id="1185"/>
            <p14:sldId id="1186"/>
            <p14:sldId id="1177"/>
            <p14:sldId id="662"/>
            <p14:sldId id="663"/>
            <p14:sldId id="664"/>
            <p14:sldId id="1187"/>
            <p14:sldId id="666"/>
            <p14:sldId id="1178"/>
            <p14:sldId id="665"/>
            <p14:sldId id="425"/>
            <p14:sldId id="667"/>
            <p14:sldId id="668"/>
            <p14:sldId id="670"/>
            <p14:sldId id="669"/>
            <p14:sldId id="1179"/>
            <p14:sldId id="641"/>
            <p14:sldId id="672"/>
            <p14:sldId id="674"/>
            <p14:sldId id="675"/>
            <p14:sldId id="676"/>
            <p14:sldId id="1180"/>
            <p14:sldId id="696"/>
            <p14:sldId id="1181"/>
            <p14:sldId id="564"/>
          </p14:sldIdLst>
        </p14:section>
        <p14:section name="Le limitazioni alla portata dei diritti (e degli obblighi)" id="{40AA3EF9-F1FE-4110-8E5F-D500499CF0D6}">
          <p14:sldIdLst>
            <p14:sldId id="1127"/>
            <p14:sldId id="671"/>
            <p14:sldId id="677"/>
            <p14:sldId id="678"/>
            <p14:sldId id="682"/>
            <p14:sldId id="679"/>
            <p14:sldId id="680"/>
            <p14:sldId id="681"/>
            <p14:sldId id="1188"/>
          </p14:sldIdLst>
        </p14:section>
        <p14:section name="Gli obblighi" id="{48BD1552-3511-46CB-88BB-06D59A7A77BF}">
          <p14:sldIdLst>
            <p14:sldId id="1157"/>
            <p14:sldId id="1158"/>
            <p14:sldId id="647"/>
            <p14:sldId id="722"/>
            <p14:sldId id="686"/>
            <p14:sldId id="694"/>
            <p14:sldId id="695"/>
            <p14:sldId id="697"/>
            <p14:sldId id="708"/>
            <p14:sldId id="1150"/>
            <p14:sldId id="711"/>
            <p14:sldId id="715"/>
            <p14:sldId id="720"/>
            <p14:sldId id="565"/>
            <p14:sldId id="709"/>
            <p14:sldId id="723"/>
            <p14:sldId id="566"/>
            <p14:sldId id="725"/>
            <p14:sldId id="726"/>
            <p14:sldId id="727"/>
            <p14:sldId id="728"/>
            <p14:sldId id="729"/>
            <p14:sldId id="730"/>
            <p14:sldId id="731"/>
            <p14:sldId id="721"/>
          </p14:sldIdLst>
        </p14:section>
        <p14:section name="Sanzioni e responsabilità" id="{5CB2DABF-0B68-45FE-92FD-7023B2269B55}">
          <p14:sldIdLst>
            <p14:sldId id="1124"/>
            <p14:sldId id="806"/>
            <p14:sldId id="807"/>
            <p14:sldId id="808"/>
            <p14:sldId id="815"/>
            <p14:sldId id="816"/>
            <p14:sldId id="817"/>
            <p14:sldId id="923"/>
            <p14:sldId id="899"/>
            <p14:sldId id="568"/>
            <p14:sldId id="930"/>
            <p14:sldId id="931"/>
          </p14:sldIdLst>
        </p14:section>
        <p14:section name="Fine slide" id="{31A0526E-15C1-417E-81C7-E91190FED7C2}">
          <p14:sldIdLst>
            <p14:sldId id="1102"/>
            <p14:sldId id="363"/>
            <p14:sldId id="364"/>
          </p14:sldIdLst>
        </p14:section>
        <p14:section name="Topics - fuori testo" id="{E98D73BA-2347-4E0F-AED9-B77AC75FC92D}">
          <p14:sldIdLst>
            <p14:sldId id="1159"/>
            <p14:sldId id="637"/>
            <p14:sldId id="639"/>
            <p14:sldId id="6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68384" autoAdjust="0"/>
  </p:normalViewPr>
  <p:slideViewPr>
    <p:cSldViewPr snapToGrid="0" showGuides="1">
      <p:cViewPr varScale="1">
        <p:scale>
          <a:sx n="74" d="100"/>
          <a:sy n="74" d="100"/>
        </p:scale>
        <p:origin x="154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3826"/>
    </p:cViewPr>
  </p:sorterViewPr>
  <p:notesViewPr>
    <p:cSldViewPr snapToGrid="0" showGuides="1">
      <p:cViewPr varScale="1">
        <p:scale>
          <a:sx n="84" d="100"/>
          <a:sy n="84" d="100"/>
        </p:scale>
        <p:origin x="3828"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font" Target="fonts/font10.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font" Target="fonts/font21.fntdata"/><Relationship Id="rId211" Type="http://schemas.openxmlformats.org/officeDocument/2006/relationships/font" Target="fonts/font1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font" Target="fonts/font2.fntdata"/><Relationship Id="rId206" Type="http://schemas.openxmlformats.org/officeDocument/2006/relationships/font" Target="fonts/font11.fntdata"/><Relationship Id="rId201"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font" Target="fonts/font17.fntdata"/><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3.fntdata"/><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font" Target="fonts/font7.fntdata"/><Relationship Id="rId207" Type="http://schemas.openxmlformats.org/officeDocument/2006/relationships/font" Target="fonts/font12.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font" Target="fonts/font18.fntdata"/><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9" Type="http://schemas.openxmlformats.org/officeDocument/2006/relationships/font" Target="fonts/font4.fntdata"/><Relationship Id="rId203" Type="http://schemas.openxmlformats.org/officeDocument/2006/relationships/font" Target="fonts/font8.fntdata"/><Relationship Id="rId208"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font" Target="fonts/font19.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handoutMaster" Target="handoutMasters/handoutMaster1.xml"/><Relationship Id="rId209" Type="http://schemas.openxmlformats.org/officeDocument/2006/relationships/font" Target="fonts/font14.fntdata"/><Relationship Id="rId190" Type="http://schemas.openxmlformats.org/officeDocument/2006/relationships/slide" Target="slides/slide189.xml"/><Relationship Id="rId204" Type="http://schemas.openxmlformats.org/officeDocument/2006/relationships/font" Target="fonts/font9.fntdata"/><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15.fntdata"/><Relationship Id="rId215" Type="http://schemas.openxmlformats.org/officeDocument/2006/relationships/font" Target="fonts/font20.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1.fntdata"/><Relationship Id="rId200" Type="http://schemas.openxmlformats.org/officeDocument/2006/relationships/font" Target="fonts/font5.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pattFill prst="dash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5732629-2C7F-4D3A-A83B-5F9CAFDB85A3}"/>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it-IT" b="1" dirty="0">
                <a:latin typeface="Arial Nova Light" panose="020B0304020202020204" pitchFamily="34" charset="0"/>
              </a:rPr>
              <a:t>www.privacycodex.eu</a:t>
            </a:r>
          </a:p>
          <a:p>
            <a:r>
              <a:rPr lang="it-IT" b="1" dirty="0">
                <a:latin typeface="Arial Nova Light" panose="020B0304020202020204" pitchFamily="34" charset="0"/>
              </a:rPr>
              <a:t>©</a:t>
            </a:r>
            <a:r>
              <a:rPr lang="it-IT" b="1" dirty="0">
                <a:latin typeface="Arial Nova Light" panose="020B0304020202020204" pitchFamily="34" charset="0"/>
                <a:sym typeface="Symbol" panose="05050102010706020507" pitchFamily="18" charset="2"/>
              </a:rPr>
              <a:t>2018, Marzio V. Vaglio</a:t>
            </a:r>
            <a:endParaRPr lang="it-IT" b="1" dirty="0">
              <a:latin typeface="Arial Nova Light" panose="020B0304020202020204" pitchFamily="34" charset="0"/>
            </a:endParaRPr>
          </a:p>
        </p:txBody>
      </p:sp>
      <p:sp>
        <p:nvSpPr>
          <p:cNvPr id="3" name="Segnaposto data 2">
            <a:extLst>
              <a:ext uri="{FF2B5EF4-FFF2-40B4-BE49-F238E27FC236}">
                <a16:creationId xmlns:a16="http://schemas.microsoft.com/office/drawing/2014/main" id="{ADB781E5-5235-45E8-BA32-D89931B2F1DA}"/>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9D82F42-E690-4755-BB71-859044CBFD77}" type="datetime1">
              <a:rPr lang="it-IT" smtClean="0">
                <a:latin typeface="Arial Nova Light" panose="020B0304020202020204" pitchFamily="34" charset="0"/>
              </a:rPr>
              <a:t>07/06/2018</a:t>
            </a:fld>
            <a:endParaRPr lang="it-IT" dirty="0">
              <a:latin typeface="Arial Nova Light" panose="020B0304020202020204" pitchFamily="34" charset="0"/>
            </a:endParaRPr>
          </a:p>
        </p:txBody>
      </p:sp>
      <p:sp>
        <p:nvSpPr>
          <p:cNvPr id="4" name="Segnaposto piè di pagina 3">
            <a:extLst>
              <a:ext uri="{FF2B5EF4-FFF2-40B4-BE49-F238E27FC236}">
                <a16:creationId xmlns:a16="http://schemas.microsoft.com/office/drawing/2014/main" id="{7940F23F-52ED-4977-BAF1-0F776B4464CD}"/>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dirty="0"/>
          </a:p>
        </p:txBody>
      </p:sp>
      <p:sp>
        <p:nvSpPr>
          <p:cNvPr id="5" name="Segnaposto numero diapositiva 4">
            <a:extLst>
              <a:ext uri="{FF2B5EF4-FFF2-40B4-BE49-F238E27FC236}">
                <a16:creationId xmlns:a16="http://schemas.microsoft.com/office/drawing/2014/main" id="{14C6B62B-561A-4856-99B3-A944CE180E3B}"/>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DD94D7AB-249B-4947-9B88-56C823D3FD23}" type="slidenum">
              <a:rPr lang="it-IT" smtClean="0"/>
              <a:t>‹N›</a:t>
            </a:fld>
            <a:endParaRPr lang="it-IT"/>
          </a:p>
        </p:txBody>
      </p:sp>
    </p:spTree>
    <p:extLst>
      <p:ext uri="{BB962C8B-B14F-4D97-AF65-F5344CB8AC3E}">
        <p14:creationId xmlns:p14="http://schemas.microsoft.com/office/powerpoint/2010/main" val="274029566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pattFill prst="dash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it-IT" b="1" dirty="0">
                <a:latin typeface="Arial Nova Light" panose="020B0304020202020204" pitchFamily="34" charset="0"/>
              </a:rPr>
              <a:t>www.privacycodex.eu</a:t>
            </a:r>
          </a:p>
          <a:p>
            <a:r>
              <a:rPr lang="it-IT" b="1" dirty="0">
                <a:latin typeface="Arial Nova Light" panose="020B0304020202020204" pitchFamily="34" charset="0"/>
              </a:rPr>
              <a:t>©</a:t>
            </a:r>
            <a:r>
              <a:rPr lang="it-IT" b="1" dirty="0">
                <a:latin typeface="Arial Nova Light" panose="020B0304020202020204" pitchFamily="34" charset="0"/>
                <a:sym typeface="Symbol" panose="05050102010706020507" pitchFamily="18" charset="2"/>
              </a:rPr>
              <a:t>2018, Marzio V. Vaglio</a:t>
            </a:r>
            <a:endParaRPr lang="it-IT" b="1" dirty="0">
              <a:latin typeface="Arial Nova Light" panose="020B0304020202020204" pitchFamily="34" charset="0"/>
            </a:endParaRPr>
          </a:p>
          <a:p>
            <a:endParaRPr lang="it-IT" dirty="0"/>
          </a:p>
        </p:txBody>
      </p:sp>
      <p:sp>
        <p:nvSpPr>
          <p:cNvPr id="3" name="Segnaposto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atin typeface="Arial Nova Light" panose="020B0304020202020204" pitchFamily="34" charset="0"/>
              </a:defRPr>
            </a:lvl1pPr>
          </a:lstStyle>
          <a:p>
            <a:fld id="{A0647686-36A6-4BF8-8D65-3FD109062051}" type="datetime1">
              <a:rPr lang="it-IT" smtClean="0"/>
              <a:t>07/06/2018</a:t>
            </a:fld>
            <a:endParaRPr lang="it-IT" dirty="0"/>
          </a:p>
        </p:txBody>
      </p:sp>
      <p:sp>
        <p:nvSpPr>
          <p:cNvPr id="4" name="Segnaposto immagine diapositiva 3"/>
          <p:cNvSpPr>
            <a:spLocks noGrp="1" noRot="1" noChangeAspect="1"/>
          </p:cNvSpPr>
          <p:nvPr>
            <p:ph type="sldImg" idx="2"/>
          </p:nvPr>
        </p:nvSpPr>
        <p:spPr>
          <a:xfrm>
            <a:off x="366713" y="539750"/>
            <a:ext cx="6365875" cy="3581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5117306"/>
            <a:ext cx="5679440" cy="4452057"/>
          </a:xfrm>
          <a:prstGeom prst="rect">
            <a:avLst/>
          </a:prstGeom>
        </p:spPr>
        <p:txBody>
          <a:bodyPr vert="horz" lIns="99048" tIns="49524" rIns="99048" bIns="49524"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dirty="0"/>
          </a:p>
        </p:txBody>
      </p:sp>
      <p:sp>
        <p:nvSpPr>
          <p:cNvPr id="7" name="Segnaposto numero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C4A2B84-2C9E-44C5-A7E1-D14378062D4D}" type="slidenum">
              <a:rPr lang="it-IT" smtClean="0"/>
              <a:t>‹N›</a:t>
            </a:fld>
            <a:endParaRPr lang="it-IT" dirty="0"/>
          </a:p>
        </p:txBody>
      </p:sp>
    </p:spTree>
    <p:extLst>
      <p:ext uri="{BB962C8B-B14F-4D97-AF65-F5344CB8AC3E}">
        <p14:creationId xmlns:p14="http://schemas.microsoft.com/office/powerpoint/2010/main" val="16098671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Articolo_21_&#8211;"/><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c.europa.eu/justice/data-protection/article-29/documentation/opinion-recommendation/files/2014/wp217_en.pd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gpdp.it/web/guest/home/docweb/-/docweb-display/docweb/6068256" TargetMode="External"/><Relationship Id="rId5" Type="http://schemas.openxmlformats.org/officeDocument/2006/relationships/hyperlink" Target="http://www.garanteprivacy.it/web/guest/home/docweb/-/docweb-display/docweb/1712680" TargetMode="External"/><Relationship Id="rId4" Type="http://schemas.openxmlformats.org/officeDocument/2006/relationships/hyperlink" Target="http://www.gpdp.it/web/guest/home/docweb/-/docweb-display/docweb/3556992"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_Articolo_42_&#8211;"/><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_Articolo_40_&#8211;"/><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_Articolo_42_&#8211;"/></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_Articolo_13_&#8211;"/><Relationship Id="rId7" Type="http://schemas.openxmlformats.org/officeDocument/2006/relationships/hyperlink" Target="#_Articolo_34_&#8211;"/><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_Articolo_22_&#8211;"/><Relationship Id="rId5" Type="http://schemas.openxmlformats.org/officeDocument/2006/relationships/hyperlink" Target="#_Articolo_15_&#8211;"/><Relationship Id="rId4" Type="http://schemas.openxmlformats.org/officeDocument/2006/relationships/hyperlink" Target="#_Articolo_14_&#8211;"/></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_Articolo_13_&#8211;"/><Relationship Id="rId7" Type="http://schemas.openxmlformats.org/officeDocument/2006/relationships/hyperlink" Target="#_Articolo_34_&#8211;"/><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_Articolo_22_&#8211;"/><Relationship Id="rId5" Type="http://schemas.openxmlformats.org/officeDocument/2006/relationships/hyperlink" Target="#_Articolo_15_&#8211;"/><Relationship Id="rId4" Type="http://schemas.openxmlformats.org/officeDocument/2006/relationships/hyperlink" Target="#_Articolo_14_&#8211;"/></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Articolo_6_&#8211;"/><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_Articolo_49_&#8211;"/><Relationship Id="rId5" Type="http://schemas.openxmlformats.org/officeDocument/2006/relationships/hyperlink" Target="#_Articolo_47_&#8211;"/><Relationship Id="rId4" Type="http://schemas.openxmlformats.org/officeDocument/2006/relationships/hyperlink" Target="#_Articolo_46_&#8211;"/></Relationships>
</file>

<file path=ppt/notesSlides/_rels/notesSlide53.xml.rels><?xml version="1.0" encoding="UTF-8" standalone="yes"?>
<Relationships xmlns="http://schemas.openxmlformats.org/package/2006/relationships"><Relationship Id="rId3" Type="http://schemas.openxmlformats.org/officeDocument/2006/relationships/hyperlink" Target="#_Articolo_6_&#8211;"/><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_Articolo_49_&#8211;"/><Relationship Id="rId5" Type="http://schemas.openxmlformats.org/officeDocument/2006/relationships/hyperlink" Target="#_Articolo_47_&#8211;"/><Relationship Id="rId4" Type="http://schemas.openxmlformats.org/officeDocument/2006/relationships/hyperlink" Target="#_Articolo_46_&#8211;"/></Relationships>
</file>

<file path=ppt/notesSlides/_rels/notesSlide54.xml.rels><?xml version="1.0" encoding="UTF-8" standalone="yes"?>
<Relationships xmlns="http://schemas.openxmlformats.org/package/2006/relationships"><Relationship Id="rId3" Type="http://schemas.openxmlformats.org/officeDocument/2006/relationships/hyperlink" Target="#_Articolo_9_&#8211;"/><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_Articolo_22_&#8211;"/></Relationships>
</file>

<file path=ppt/notesSlides/_rels/notesSlide55.xml.rels><?xml version="1.0" encoding="UTF-8" standalone="yes"?>
<Relationships xmlns="http://schemas.openxmlformats.org/package/2006/relationships"><Relationship Id="rId3" Type="http://schemas.openxmlformats.org/officeDocument/2006/relationships/hyperlink" Target="#_Articolo_9_&#8211;"/><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_Articolo_22_&#8211;"/></Relationships>
</file>

<file path=ppt/notesSlides/_rels/notesSlide56.xml.rels><?xml version="1.0" encoding="UTF-8" standalone="yes"?>
<Relationships xmlns="http://schemas.openxmlformats.org/package/2006/relationships"><Relationship Id="rId3" Type="http://schemas.openxmlformats.org/officeDocument/2006/relationships/hyperlink" Target="#_Articolo_9_&#8211;"/><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_Articolo_22_&#8211;"/></Relationships>
</file>

<file path=ppt/notesSlides/_rels/notesSlide57.xml.rels><?xml version="1.0" encoding="UTF-8" standalone="yes"?>
<Relationships xmlns="http://schemas.openxmlformats.org/package/2006/relationships"><Relationship Id="rId3" Type="http://schemas.openxmlformats.org/officeDocument/2006/relationships/hyperlink" Target="#_Articolo_9_&#8211;"/><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_Articolo_22_&#8211;"/></Relationships>
</file>

<file path=ppt/notesSlides/_rels/notesSlide58.xml.rels><?xml version="1.0" encoding="UTF-8" standalone="yes"?>
<Relationships xmlns="http://schemas.openxmlformats.org/package/2006/relationships"><Relationship Id="rId3" Type="http://schemas.openxmlformats.org/officeDocument/2006/relationships/hyperlink" Target="#_Articolo_9_&#8211;"/><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_Articolo_22_&#8211;"/></Relationships>
</file>

<file path=ppt/notesSlides/_rels/notesSlide59.xml.rels><?xml version="1.0" encoding="UTF-8" standalone="yes"?>
<Relationships xmlns="http://schemas.openxmlformats.org/package/2006/relationships"><Relationship Id="rId3" Type="http://schemas.openxmlformats.org/officeDocument/2006/relationships/hyperlink" Target="#_Articolo_9_&#8211;"/><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_Articolo_22_&#8211;"/></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_Articolo_46_&#8211;"/><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_Articolo_49_&#8211;"/><Relationship Id="rId4" Type="http://schemas.openxmlformats.org/officeDocument/2006/relationships/hyperlink" Target="#_Articolo_47_&#8211;"/></Relationships>
</file>

<file path=ppt/notesSlides/_rels/notesSlide62.xml.rels><?xml version="1.0" encoding="UTF-8" standalone="yes"?>
<Relationships xmlns="http://schemas.openxmlformats.org/package/2006/relationships"><Relationship Id="rId3" Type="http://schemas.openxmlformats.org/officeDocument/2006/relationships/hyperlink" Target="#_Articolo_46_&#8211;"/><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_Articolo_49_&#8211;"/><Relationship Id="rId4" Type="http://schemas.openxmlformats.org/officeDocument/2006/relationships/hyperlink" Target="#_Articolo_47_&#8211;"/></Relationships>
</file>

<file path=ppt/notesSlides/_rels/notesSlide63.xml.rels><?xml version="1.0" encoding="UTF-8" standalone="yes"?>
<Relationships xmlns="http://schemas.openxmlformats.org/package/2006/relationships"><Relationship Id="rId3" Type="http://schemas.openxmlformats.org/officeDocument/2006/relationships/hyperlink" Target="#_Articolo_46_&#8211;"/><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_Articolo_49_&#8211;"/><Relationship Id="rId4" Type="http://schemas.openxmlformats.org/officeDocument/2006/relationships/hyperlink" Target="#_Articolo_47_&#8211;"/></Relationships>
</file>

<file path=ppt/notesSlides/_rels/notesSlide64.xml.rels><?xml version="1.0" encoding="UTF-8" standalone="yes"?>
<Relationships xmlns="http://schemas.openxmlformats.org/package/2006/relationships"><Relationship Id="rId3" Type="http://schemas.openxmlformats.org/officeDocument/2006/relationships/hyperlink" Target="#_Articolo_6_&#8211;"/><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_Articolo_22_&#8211;"/><Relationship Id="rId4" Type="http://schemas.openxmlformats.org/officeDocument/2006/relationships/hyperlink" Target="#_Articolo_9_&#8211;"/></Relationships>
</file>

<file path=ppt/notesSlides/_rels/notesSlide65.xml.rels><?xml version="1.0" encoding="UTF-8" standalone="yes"?>
<Relationships xmlns="http://schemas.openxmlformats.org/package/2006/relationships"><Relationship Id="rId3" Type="http://schemas.openxmlformats.org/officeDocument/2006/relationships/hyperlink" Target="#_Articolo_6_&#8211;"/><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_Articolo_22_&#8211;"/><Relationship Id="rId4" Type="http://schemas.openxmlformats.org/officeDocument/2006/relationships/hyperlink" Target="#_Articolo_9_&#8211;"/></Relationships>
</file>

<file path=ppt/notesSlides/_rels/notesSlide66.xml.rels><?xml version="1.0" encoding="UTF-8" standalone="yes"?>
<Relationships xmlns="http://schemas.openxmlformats.org/package/2006/relationships"><Relationship Id="rId3" Type="http://schemas.openxmlformats.org/officeDocument/2006/relationships/hyperlink" Target="#_Articolo_6_&#8211;"/><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_Articolo_22_&#8211;"/><Relationship Id="rId4" Type="http://schemas.openxmlformats.org/officeDocument/2006/relationships/hyperlink" Target="#_Articolo_9_&#8211;"/></Relationships>
</file>

<file path=ppt/notesSlides/_rels/notesSlide67.xml.rels><?xml version="1.0" encoding="UTF-8" standalone="yes"?>
<Relationships xmlns="http://schemas.openxmlformats.org/package/2006/relationships"><Relationship Id="rId3" Type="http://schemas.openxmlformats.org/officeDocument/2006/relationships/hyperlink" Target="#_Articolo_6_&#8211;"/><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_Articolo_22_&#8211;"/><Relationship Id="rId4" Type="http://schemas.openxmlformats.org/officeDocument/2006/relationships/hyperlink" Target="#_Articolo_9_&#8211;"/></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garanteprivacy.it/web/guest/home/docweb/-/docweb-display/docweb/1712680"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www.garanteprivacy.it/web/guest/home/docweb/-/docweb-display/docweb/3864423" TargetMode="External"/><Relationship Id="rId5" Type="http://schemas.openxmlformats.org/officeDocument/2006/relationships/hyperlink" Target="http://www.garanteprivacy.it/web/guest/home/docweb/-/docweb-display/docweb/39624" TargetMode="External"/><Relationship Id="rId4" Type="http://schemas.openxmlformats.org/officeDocument/2006/relationships/hyperlink" Target="http://www.garanteprivacy.it/web/guest/home/docweb/-/docweb-display/docweb/1246675"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_Articolo_9_&#8211;"/><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_Articolo_89_&#8211;"/></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a:xfrm>
            <a:off x="709930" y="5117306"/>
            <a:ext cx="5679440" cy="4452057"/>
          </a:xfrm>
        </p:spPr>
        <p:txBody>
          <a:bodyPr/>
          <a:lstStyle/>
          <a:p>
            <a:pPr marL="194976" algn="ctr" defTabSz="990478">
              <a:defRPr/>
            </a:pPr>
            <a:r>
              <a:rPr lang="it-IT" sz="1700" b="1" dirty="0">
                <a:effectLst>
                  <a:outerShdw blurRad="38100" dist="38100" dir="2700000" algn="tl">
                    <a:srgbClr val="000000">
                      <a:alpha val="43137"/>
                    </a:srgbClr>
                  </a:outerShdw>
                </a:effectLst>
              </a:rPr>
              <a:t>Roma, 15 giugno 2018 </a:t>
            </a:r>
            <a:r>
              <a:rPr lang="it-IT" sz="1700" b="1" dirty="0"/>
              <a:t>— Corso di Alta formazione sulla protezione dei dati personali per la formazione professionale del Responsabile della Protezione dei Dati (</a:t>
            </a:r>
            <a:r>
              <a:rPr lang="it-IT" sz="1700" b="1" i="1" dirty="0"/>
              <a:t>Data Protection </a:t>
            </a:r>
            <a:r>
              <a:rPr lang="it-IT" sz="1700" b="1" i="1" dirty="0" err="1"/>
              <a:t>Officer</a:t>
            </a:r>
            <a:r>
              <a:rPr lang="it-IT" sz="1700" b="1" i="1" dirty="0"/>
              <a:t> </a:t>
            </a:r>
            <a:r>
              <a:rPr lang="it-IT" sz="1700" b="1" dirty="0"/>
              <a:t>– DPO) — II edizione</a:t>
            </a:r>
          </a:p>
          <a:p>
            <a:pPr marL="194976" defTabSz="990478">
              <a:defRPr/>
            </a:pPr>
            <a:endParaRPr lang="it-IT" noProof="0" dirty="0"/>
          </a:p>
          <a:p>
            <a:pPr marL="194976" defTabSz="990478">
              <a:defRPr/>
            </a:pPr>
            <a:endParaRPr lang="it-IT" noProof="0" dirty="0"/>
          </a:p>
          <a:p>
            <a:pPr marL="194976" defTabSz="990478">
              <a:buFont typeface="Wingdings" panose="05000000000000000000" pitchFamily="2" charset="2"/>
              <a:buChar char="Ø"/>
              <a:defRPr/>
            </a:pPr>
            <a:r>
              <a:rPr lang="it-IT" sz="1300" b="1" dirty="0">
                <a:solidFill>
                  <a:prstClr val="black"/>
                </a:solidFill>
              </a:rPr>
              <a:t>Marzio V Vaglio</a:t>
            </a:r>
            <a:r>
              <a:rPr lang="it-IT" sz="1300" dirty="0">
                <a:solidFill>
                  <a:prstClr val="black"/>
                </a:solidFill>
              </a:rPr>
              <a:t>: </a:t>
            </a:r>
            <a:r>
              <a:rPr lang="it-IT" sz="1300" dirty="0">
                <a:solidFill>
                  <a:prstClr val="black"/>
                </a:solidFill>
                <a:effectLst>
                  <a:outerShdw blurRad="38100" dist="38100" dir="2700000" algn="tl">
                    <a:srgbClr val="000000">
                      <a:alpha val="43137"/>
                    </a:srgbClr>
                  </a:outerShdw>
                </a:effectLst>
              </a:rPr>
              <a:t>marzio.vaglio@privacycodex.eu</a:t>
            </a:r>
          </a:p>
          <a:p>
            <a:pPr marL="194976" defTabSz="990478">
              <a:buFont typeface="Wingdings" panose="05000000000000000000" pitchFamily="2" charset="2"/>
              <a:buChar char="Ø"/>
              <a:defRPr/>
            </a:pPr>
            <a:r>
              <a:rPr lang="it-IT" sz="1300" dirty="0">
                <a:solidFill>
                  <a:prstClr val="black"/>
                </a:solidFill>
              </a:rPr>
              <a:t>Sito web: </a:t>
            </a:r>
            <a:r>
              <a:rPr lang="it-IT" sz="1300" b="1" dirty="0">
                <a:solidFill>
                  <a:srgbClr val="C00000"/>
                </a:solidFill>
                <a:effectLst>
                  <a:outerShdw blurRad="38100" dist="38100" dir="2700000" algn="tl">
                    <a:srgbClr val="000000">
                      <a:alpha val="43137"/>
                    </a:srgbClr>
                  </a:outerShdw>
                </a:effectLst>
              </a:rPr>
              <a:t>www.privacycodex.eu</a:t>
            </a:r>
          </a:p>
          <a:p>
            <a:pPr marL="194976" defTabSz="990478">
              <a:buFont typeface="Wingdings" panose="05000000000000000000" pitchFamily="2" charset="2"/>
              <a:buChar char="Ø"/>
              <a:defRPr/>
            </a:pPr>
            <a:r>
              <a:rPr lang="it-IT" sz="1300" dirty="0">
                <a:solidFill>
                  <a:prstClr val="black"/>
                </a:solidFill>
              </a:rPr>
              <a:t>Newsletter: </a:t>
            </a:r>
            <a:r>
              <a:rPr lang="it-IT" sz="1300" dirty="0">
                <a:solidFill>
                  <a:prstClr val="black"/>
                </a:solidFill>
                <a:effectLst>
                  <a:outerShdw blurRad="38100" dist="38100" dir="2700000" algn="tl">
                    <a:srgbClr val="000000">
                      <a:alpha val="43137"/>
                    </a:srgbClr>
                  </a:outerShdw>
                </a:effectLst>
              </a:rPr>
              <a:t>www.privacycodex.eu/?page_id=800</a:t>
            </a:r>
          </a:p>
          <a:p>
            <a:pPr marL="194976" defTabSz="990478">
              <a:buFont typeface="Wingdings" panose="05000000000000000000" pitchFamily="2" charset="2"/>
              <a:buChar char="Ø"/>
              <a:defRPr/>
            </a:pPr>
            <a:r>
              <a:rPr lang="it-IT" sz="1300" dirty="0">
                <a:solidFill>
                  <a:prstClr val="black"/>
                </a:solidFill>
              </a:rPr>
              <a:t>Pagina Facebook: </a:t>
            </a:r>
            <a:r>
              <a:rPr lang="it-IT" sz="1300" dirty="0">
                <a:solidFill>
                  <a:prstClr val="black"/>
                </a:solidFill>
                <a:effectLst>
                  <a:outerShdw blurRad="38100" dist="38100" dir="2700000" algn="tl">
                    <a:srgbClr val="000000">
                      <a:alpha val="43137"/>
                    </a:srgbClr>
                  </a:outerShdw>
                </a:effectLst>
              </a:rPr>
              <a:t>www.facebook.com/privacycodex</a:t>
            </a:r>
            <a:endParaRPr lang="it-IT" sz="1300" dirty="0">
              <a:solidFill>
                <a:prstClr val="black"/>
              </a:solidFill>
            </a:endParaRPr>
          </a:p>
          <a:p>
            <a:pPr defTabSz="990478">
              <a:defRPr/>
            </a:pPr>
            <a:endParaRPr lang="it-IT" sz="1300" dirty="0">
              <a:solidFill>
                <a:prstClr val="black"/>
              </a:solidFill>
            </a:endParaRPr>
          </a:p>
          <a:p>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1</a:t>
            </a:fld>
            <a:endParaRPr lang="it-IT" dirty="0"/>
          </a:p>
        </p:txBody>
      </p:sp>
      <p:sp>
        <p:nvSpPr>
          <p:cNvPr id="5" name="Segnaposto intestazione 1">
            <a:extLst>
              <a:ext uri="{FF2B5EF4-FFF2-40B4-BE49-F238E27FC236}">
                <a16:creationId xmlns:a16="http://schemas.microsoft.com/office/drawing/2014/main" id="{925B5BFA-FB2A-4C4A-8CDF-0D55F053F67D}"/>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it-IT" b="1" dirty="0">
                <a:latin typeface="Arial Nova Light" panose="020B0304020202020204" pitchFamily="34" charset="0"/>
              </a:rPr>
              <a:t>www.privacycodex.eu</a:t>
            </a:r>
          </a:p>
          <a:p>
            <a:r>
              <a:rPr lang="it-IT" b="1" dirty="0">
                <a:latin typeface="Arial Nova Light" panose="020B0304020202020204" pitchFamily="34" charset="0"/>
              </a:rPr>
              <a:t>©</a:t>
            </a:r>
            <a:r>
              <a:rPr lang="it-IT" b="1" dirty="0">
                <a:latin typeface="Arial Nova Light" panose="020B0304020202020204" pitchFamily="34" charset="0"/>
                <a:sym typeface="Symbol" panose="05050102010706020507" pitchFamily="18" charset="2"/>
              </a:rPr>
              <a:t>2018, Marzio V. Vaglio</a:t>
            </a:r>
            <a:endParaRPr lang="it-IT" b="1" dirty="0">
              <a:latin typeface="Arial Nova Light" panose="020B0304020202020204" pitchFamily="34" charset="0"/>
            </a:endParaRPr>
          </a:p>
          <a:p>
            <a:endParaRPr lang="it-IT" dirty="0"/>
          </a:p>
        </p:txBody>
      </p:sp>
      <p:sp>
        <p:nvSpPr>
          <p:cNvPr id="6" name="Segnaposto data 5">
            <a:extLst>
              <a:ext uri="{FF2B5EF4-FFF2-40B4-BE49-F238E27FC236}">
                <a16:creationId xmlns:a16="http://schemas.microsoft.com/office/drawing/2014/main" id="{AB068457-2BB5-471A-8EF2-F121295DB7B0}"/>
              </a:ext>
            </a:extLst>
          </p:cNvPr>
          <p:cNvSpPr>
            <a:spLocks noGrp="1"/>
          </p:cNvSpPr>
          <p:nvPr>
            <p:ph type="dt" idx="11"/>
          </p:nvPr>
        </p:nvSpPr>
        <p:spPr/>
        <p:txBody>
          <a:bodyPr/>
          <a:lstStyle/>
          <a:p>
            <a:fld id="{4AEF3FE4-11FB-4F76-BBB3-0BE5657F6473}" type="datetime1">
              <a:rPr lang="it-IT" smtClean="0"/>
              <a:t>07/06/2018</a:t>
            </a:fld>
            <a:endParaRPr lang="it-IT" dirty="0"/>
          </a:p>
        </p:txBody>
      </p:sp>
      <p:sp>
        <p:nvSpPr>
          <p:cNvPr id="7" name="Segnaposto piè di pagina 6">
            <a:extLst>
              <a:ext uri="{FF2B5EF4-FFF2-40B4-BE49-F238E27FC236}">
                <a16:creationId xmlns:a16="http://schemas.microsoft.com/office/drawing/2014/main" id="{164DC254-14A7-455D-B828-61EBC297FA63}"/>
              </a:ext>
            </a:extLst>
          </p:cNvPr>
          <p:cNvSpPr>
            <a:spLocks noGrp="1"/>
          </p:cNvSpPr>
          <p:nvPr>
            <p:ph type="ftr" sz="quarter" idx="12"/>
          </p:nvPr>
        </p:nvSpPr>
        <p:spPr/>
        <p:txBody>
          <a:bodyPr/>
          <a:lstStyle/>
          <a:p>
            <a:endParaRPr lang="it-IT" dirty="0"/>
          </a:p>
        </p:txBody>
      </p:sp>
    </p:spTree>
    <p:extLst>
      <p:ext uri="{BB962C8B-B14F-4D97-AF65-F5344CB8AC3E}">
        <p14:creationId xmlns:p14="http://schemas.microsoft.com/office/powerpoint/2010/main" val="401066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10</a:t>
            </a:fld>
            <a:endParaRPr lang="it-IT" dirty="0"/>
          </a:p>
        </p:txBody>
      </p:sp>
      <p:sp>
        <p:nvSpPr>
          <p:cNvPr id="5" name="Segnaposto data 4">
            <a:extLst>
              <a:ext uri="{FF2B5EF4-FFF2-40B4-BE49-F238E27FC236}">
                <a16:creationId xmlns:a16="http://schemas.microsoft.com/office/drawing/2014/main" id="{1A8EE69D-27DB-4956-B9F4-32A55B13EFF0}"/>
              </a:ext>
            </a:extLst>
          </p:cNvPr>
          <p:cNvSpPr>
            <a:spLocks noGrp="1"/>
          </p:cNvSpPr>
          <p:nvPr>
            <p:ph type="dt" idx="11"/>
          </p:nvPr>
        </p:nvSpPr>
        <p:spPr/>
        <p:txBody>
          <a:bodyPr/>
          <a:lstStyle/>
          <a:p>
            <a:fld id="{AFC615F3-550B-4B1D-99FC-3718332F0D17}" type="datetime1">
              <a:rPr lang="it-IT" smtClean="0"/>
              <a:t>07/06/2018</a:t>
            </a:fld>
            <a:endParaRPr lang="it-IT" dirty="0"/>
          </a:p>
        </p:txBody>
      </p:sp>
      <p:sp>
        <p:nvSpPr>
          <p:cNvPr id="6" name="Segnaposto piè di pagina 5">
            <a:extLst>
              <a:ext uri="{FF2B5EF4-FFF2-40B4-BE49-F238E27FC236}">
                <a16:creationId xmlns:a16="http://schemas.microsoft.com/office/drawing/2014/main" id="{5F82923A-F404-42EF-AF6D-F941096B90B5}"/>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B1057A7E-4AED-4D9D-B6D4-8F0F598F4439}"/>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2810594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sz="1300" cap="small" dirty="0"/>
              <a:t>CGUE, C‑131/12, Grande Sezione, sentenza del 13 maggio 2014</a:t>
            </a:r>
            <a:r>
              <a:rPr lang="it-IT" sz="1300" dirty="0"/>
              <a:t>, </a:t>
            </a:r>
            <a:r>
              <a:rPr lang="it-IT" sz="1300" i="1" dirty="0"/>
              <a:t>Google </a:t>
            </a:r>
            <a:r>
              <a:rPr lang="it-IT" sz="1300" i="1" dirty="0" err="1"/>
              <a:t>Spain</a:t>
            </a:r>
            <a:r>
              <a:rPr lang="it-IT" sz="1300" i="1" dirty="0"/>
              <a:t> SL e Google </a:t>
            </a:r>
            <a:r>
              <a:rPr lang="it-IT" sz="1300" i="1" dirty="0" err="1"/>
              <a:t>Inc</a:t>
            </a:r>
            <a:r>
              <a:rPr lang="it-IT" sz="1300" i="1" dirty="0"/>
              <a:t>. contro </a:t>
            </a:r>
            <a:r>
              <a:rPr lang="it-IT" sz="1300" i="1" dirty="0" err="1"/>
              <a:t>Agencia</a:t>
            </a:r>
            <a:r>
              <a:rPr lang="it-IT" sz="1300" i="1" dirty="0"/>
              <a:t> </a:t>
            </a:r>
            <a:r>
              <a:rPr lang="it-IT" sz="1300" i="1" dirty="0" err="1"/>
              <a:t>Española</a:t>
            </a:r>
            <a:r>
              <a:rPr lang="it-IT" sz="1300" i="1" dirty="0"/>
              <a:t> de </a:t>
            </a:r>
            <a:r>
              <a:rPr lang="it-IT" sz="1300" i="1" dirty="0" err="1"/>
              <a:t>Protección</a:t>
            </a:r>
            <a:r>
              <a:rPr lang="it-IT" sz="1300" i="1" dirty="0"/>
              <a:t> de </a:t>
            </a:r>
            <a:r>
              <a:rPr lang="it-IT" sz="1300" i="1" dirty="0" err="1"/>
              <a:t>Datos</a:t>
            </a:r>
            <a:r>
              <a:rPr lang="it-IT" sz="1300" i="1" dirty="0"/>
              <a:t> (AEPD) e Mario </a:t>
            </a:r>
            <a:r>
              <a:rPr lang="it-IT" sz="1300" i="1" dirty="0" err="1"/>
              <a:t>Costeja</a:t>
            </a:r>
            <a:r>
              <a:rPr lang="it-IT" sz="1300" i="1" dirty="0"/>
              <a:t> </a:t>
            </a:r>
            <a:r>
              <a:rPr lang="it-IT" sz="1300" i="1" dirty="0" err="1"/>
              <a:t>González</a:t>
            </a:r>
            <a:r>
              <a:rPr lang="it-IT" sz="1300" dirty="0"/>
              <a:t>, domanda di pronuncia pregiudiziale.</a:t>
            </a:r>
          </a:p>
          <a:p>
            <a:endParaRPr lang="it-IT" sz="1300" dirty="0"/>
          </a:p>
          <a:p>
            <a:r>
              <a:rPr lang="it-IT" dirty="0"/>
              <a:t>«… </a:t>
            </a:r>
            <a:r>
              <a:rPr lang="it-IT" sz="1300" i="1" dirty="0"/>
              <a:t>un trattamento di dati personali viene effettuato nel contesto delle attività di uno stabilimento del responsabile di tale trattamento nel territorio di uno Stato membro … qualora il gestore di un motore di ricerca apra in uno Stato membro </a:t>
            </a:r>
            <a:r>
              <a:rPr lang="it-IT" sz="1300" b="1" i="1" dirty="0"/>
              <a:t>una succursale o una filiale destinata alla promozione e alla vendita degli spazi pubblicitari</a:t>
            </a:r>
            <a:r>
              <a:rPr lang="it-IT" sz="1300" i="1" dirty="0"/>
              <a:t> proposti da tale motore di ricerca e l’attività della quale si dirige agli abitanti di detto Stato membro</a:t>
            </a:r>
            <a:r>
              <a:rPr lang="it-IT" sz="1300" dirty="0"/>
              <a:t>…</a:t>
            </a:r>
          </a:p>
          <a:p>
            <a:endParaRPr lang="it-IT" sz="1300" dirty="0"/>
          </a:p>
          <a:p>
            <a:endParaRPr lang="it-IT" sz="1300"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100</a:t>
            </a:fld>
            <a:endParaRPr lang="it-IT" dirty="0"/>
          </a:p>
        </p:txBody>
      </p:sp>
    </p:spTree>
    <p:extLst>
      <p:ext uri="{BB962C8B-B14F-4D97-AF65-F5344CB8AC3E}">
        <p14:creationId xmlns:p14="http://schemas.microsoft.com/office/powerpoint/2010/main" val="20959068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sz="1300" cap="small" dirty="0"/>
              <a:t>CGUE, C‑131/12, Grande Sezione, sentenza del 13 maggio 2014</a:t>
            </a:r>
            <a:r>
              <a:rPr lang="it-IT" sz="1300" dirty="0"/>
              <a:t>, </a:t>
            </a:r>
            <a:r>
              <a:rPr lang="it-IT" sz="1300" i="1" dirty="0"/>
              <a:t>Google </a:t>
            </a:r>
            <a:r>
              <a:rPr lang="it-IT" sz="1300" i="1" dirty="0" err="1"/>
              <a:t>Spain</a:t>
            </a:r>
            <a:r>
              <a:rPr lang="it-IT" sz="1300" i="1" dirty="0"/>
              <a:t> SL e Google </a:t>
            </a:r>
            <a:r>
              <a:rPr lang="it-IT" sz="1300" i="1" dirty="0" err="1"/>
              <a:t>Inc</a:t>
            </a:r>
            <a:r>
              <a:rPr lang="it-IT" sz="1300" i="1" dirty="0"/>
              <a:t>. contro </a:t>
            </a:r>
            <a:r>
              <a:rPr lang="it-IT" sz="1300" i="1" dirty="0" err="1"/>
              <a:t>Agencia</a:t>
            </a:r>
            <a:r>
              <a:rPr lang="it-IT" sz="1300" i="1" dirty="0"/>
              <a:t> </a:t>
            </a:r>
            <a:r>
              <a:rPr lang="it-IT" sz="1300" i="1" dirty="0" err="1"/>
              <a:t>Española</a:t>
            </a:r>
            <a:r>
              <a:rPr lang="it-IT" sz="1300" i="1" dirty="0"/>
              <a:t> de </a:t>
            </a:r>
            <a:r>
              <a:rPr lang="it-IT" sz="1300" i="1" dirty="0" err="1"/>
              <a:t>Protección</a:t>
            </a:r>
            <a:r>
              <a:rPr lang="it-IT" sz="1300" i="1" dirty="0"/>
              <a:t> de </a:t>
            </a:r>
            <a:r>
              <a:rPr lang="it-IT" sz="1300" i="1" dirty="0" err="1"/>
              <a:t>Datos</a:t>
            </a:r>
            <a:r>
              <a:rPr lang="it-IT" sz="1300" i="1" dirty="0"/>
              <a:t> (AEPD) e Mario </a:t>
            </a:r>
            <a:r>
              <a:rPr lang="it-IT" sz="1300" i="1" dirty="0" err="1"/>
              <a:t>Costeja</a:t>
            </a:r>
            <a:r>
              <a:rPr lang="it-IT" sz="1300" i="1" dirty="0"/>
              <a:t> </a:t>
            </a:r>
            <a:r>
              <a:rPr lang="it-IT" sz="1300" i="1" dirty="0" err="1"/>
              <a:t>González</a:t>
            </a:r>
            <a:r>
              <a:rPr lang="it-IT" sz="1300" dirty="0"/>
              <a:t>, domanda di pronuncia pregiudiziale.</a:t>
            </a:r>
          </a:p>
          <a:p>
            <a:endParaRPr lang="it-IT" sz="1300" dirty="0"/>
          </a:p>
          <a:p>
            <a:endParaRPr lang="it-IT" sz="1300" dirty="0"/>
          </a:p>
          <a:p>
            <a:endParaRPr lang="it-IT" sz="1300"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101</a:t>
            </a:fld>
            <a:endParaRPr lang="it-IT" dirty="0"/>
          </a:p>
        </p:txBody>
      </p:sp>
    </p:spTree>
    <p:extLst>
      <p:ext uri="{BB962C8B-B14F-4D97-AF65-F5344CB8AC3E}">
        <p14:creationId xmlns:p14="http://schemas.microsoft.com/office/powerpoint/2010/main" val="23584803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sz="1300" cap="small" dirty="0"/>
              <a:t>CGUE, C-398/15, Seconda Sezione, sentenza del 9 marzo 2017</a:t>
            </a:r>
            <a:r>
              <a:rPr lang="it-IT" sz="1300" dirty="0"/>
              <a:t>, </a:t>
            </a:r>
            <a:r>
              <a:rPr lang="it-IT" sz="1300" i="1" dirty="0"/>
              <a:t>Camera di Commercio, Industria, Artigianato e Agricoltura di Lecce contro Salvatore Manni</a:t>
            </a:r>
            <a:r>
              <a:rPr lang="it-IT" sz="1300" dirty="0"/>
              <a:t>, domanda di pronuncia pregiudiziale.</a:t>
            </a:r>
          </a:p>
          <a:p>
            <a:endParaRPr lang="it-IT" sz="1300" dirty="0"/>
          </a:p>
          <a:p>
            <a:r>
              <a:rPr lang="it-IT" sz="1300" b="1" cap="small" dirty="0"/>
              <a:t>motivazione</a:t>
            </a:r>
            <a:r>
              <a:rPr lang="it-IT" sz="1300" dirty="0"/>
              <a:t>: “</a:t>
            </a:r>
            <a:r>
              <a:rPr lang="it-IT" sz="1300" i="1" dirty="0"/>
              <a:t>56 …, gli Stati membri, in virtù dell’articolo 6, paragrafo 1, lettera e), e dell’articolo 12, lettera b), della direttiva 95/46, non sono tenuti a garantire alle persone fisiche di cui all’articolo 2, paragrafo 1, lettere d) e j), della direttiva 68/151 il diritto di ottenere, in ogni caso, decorso un certo periodo di tempo dallo scioglimento della società di cui trattasi, la cancellazione dei dati personali che le riguardano, iscritti nel registro ai sensi della disposizione da ultimo citata, o il congelamento degli stessi nei confronti del pubblico. — 57 Tale interpretazione dell’articolo 6, paragrafo 1, lettera e), e dell’articolo 12, lettera b), della direttiva 95/46 non sfocia, peraltro, in un’ingerenza sproporzionata nei diritti fondamentali delle persone interessate, ed in particolare nel loro diritto al rispetto della vita privata nonché nel loro diritto alla tutela dei dati personali, garantiti dagli articoli 7 e 8 della Carta. — 58 Infatti, da un lato, l’articolo 2, paragrafo 1, lettere d) e j), e l’articolo 3 della direttiva 68/151 impongono la pubblicità solamente per un numero limitato di dati personali, ossia quelli relativi all’identità e alle rispettive funzioni delle persone che hanno il potere di obbligare la società interessata di fronte ai terzi e di rappresentarla in giudizio, o che partecipano all’amministrazione, all’ispezione o al controllo della società, o che sono stati nominati liquidatori della stessa. — 59 Dall’altro lato, come rilevato al punto 49 della presente sentenza, la direttiva 68/151 prevede la pubblicità per i dati di cui all’articolo 2, paragrafo 1, lettere d) e j) della stessa, segnatamente in ragione del fatto che le società per azioni e le società a responsabilità limitata offrono come unica garanzia per i terzi il proprio patrimonio sociale, circostanza che comporta un rischio economico accresciuto per questi ultimi. Tenuto conto di tale elemento, appare giustificato che le persone fisiche che scelgono di prender parte agli scambi economici attraverso una simile società siano obbligate a rendere pubblici i dati relativi alle loro generalità e alle loro funzioni in seno alle stesse, tanto più che tali persone sono consapevoli di detto obbligo nel momento in cui decidono di impegnarsi in un’attività del genere. — 60 Infine, quanto all’articolo 14, primo comma, lettera a), della direttiva 95/46, si deve constatare che, sebbene risulti da quanto precede che nella ponderazione da farsi nell’ambito di detta disposizione prevalgono, in linea di principio, l’esigenza di tutelare gli interessi dei terzi nei confronti delle società per azioni e delle società a responsabilità limitata e di garantire la certezza del diritto, la lealtà delle transazioni commerciali e, quindi, il buon funzionamento del mercato interno, non si può tuttavia escludere che possano sussistere situazioni particolari in cui ragioni preminenti e legittime connesse al caso concreto della persona interessata giustifichino, in via eccezionale, che l’accesso ai dati personali ad essa relativi iscritti nel registro sia limitato, decorso un periodo di tempo sufficientemente lungo dopo lo scioglimento della società di cui trattasi, ai terzi che dimostrino un interesse specifico alla loro consultazione. — 61 A tale proposito, occorre nondimeno precisare che, poiché l’articolo 14, primo comma, lettera a), della direttiva 95/46 si applica salvo disposizione contraria prevista dalla normativa nazionale, la decisione finale circa la possibilità che le persone fisiche di cui all’articolo 2, paragrafo 1, lettere d) e j), della direttiva 68/151 chiedano all’autorità incaricata della tenuta del registro una simile limitazione dell’accesso ai dati personali che le riguardano, in base ad una valutazione da compiersi caso per caso, spetta ai legislatori nazionali. — 62 Spetta al giudice del rinvio verificare lo stato del proprio diritto nazionale su questo punto. — 63 Ove da una simile verifica risulti che il diritto nazionale consente richieste del genere, spetterà al giudice del rinvio valutare, alla luce dell’insieme delle circostanze rilevanti e tenuto conto del termine decorso dopo lo scioglimento della società interessata, l’eventuale esistenza di ragioni preminenti e legittime che sarebbero, se del caso, tali da giustificare, in via eccezionale, una limitazione all’accesso di terzi ai dati relativi al sig. Manni nel registro delle imprese, dai quali emerge che quest’ultimo è stato amministratore unico e liquidatore della Immobiliare Salentina. A tale proposito, si deve rilevare che il solo presumere che gli immobili di un complesso turistico costruito dalla Italiana Costruzioni, di cui il sig. Manni è attualmente amministratore unico, non si vendano perché i potenziali acquirenti di tali immobili hanno accesso ai dati in questione nel registro delle imprese, non può essere sufficiente a costituire una simile ragione, tenuto conto, in particolare, del legittimo interesse di questi ultimi a disporre di tali informazioni</a:t>
            </a:r>
            <a:r>
              <a:rPr lang="it-IT" sz="1300" dirty="0"/>
              <a:t>.”.</a:t>
            </a:r>
          </a:p>
          <a:p>
            <a:endParaRPr lang="it-IT"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102</a:t>
            </a:fld>
            <a:endParaRPr lang="it-IT" dirty="0"/>
          </a:p>
        </p:txBody>
      </p:sp>
    </p:spTree>
    <p:extLst>
      <p:ext uri="{BB962C8B-B14F-4D97-AF65-F5344CB8AC3E}">
        <p14:creationId xmlns:p14="http://schemas.microsoft.com/office/powerpoint/2010/main" val="17928616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sz="1300" cap="small" dirty="0"/>
              <a:t>CGUE, C-398/15, Seconda Sezione, sentenza del 9 marzo 2017</a:t>
            </a:r>
            <a:r>
              <a:rPr lang="it-IT" sz="1300" dirty="0"/>
              <a:t>, </a:t>
            </a:r>
            <a:r>
              <a:rPr lang="it-IT" sz="1300" i="1" dirty="0"/>
              <a:t>Camera di Commercio, Industria, Artigianato e Agricoltura di Lecce contro Salvatore Manni</a:t>
            </a:r>
            <a:r>
              <a:rPr lang="it-IT" sz="1300" dirty="0"/>
              <a:t>, domanda di pronuncia pregiudiziale.</a:t>
            </a:r>
          </a:p>
          <a:p>
            <a:endParaRPr lang="it-IT"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103</a:t>
            </a:fld>
            <a:endParaRPr lang="it-IT" dirty="0"/>
          </a:p>
        </p:txBody>
      </p:sp>
    </p:spTree>
    <p:extLst>
      <p:ext uri="{BB962C8B-B14F-4D97-AF65-F5344CB8AC3E}">
        <p14:creationId xmlns:p14="http://schemas.microsoft.com/office/powerpoint/2010/main" val="32250593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104</a:t>
            </a:fld>
            <a:endParaRPr lang="it-IT" dirty="0"/>
          </a:p>
        </p:txBody>
      </p:sp>
    </p:spTree>
    <p:extLst>
      <p:ext uri="{BB962C8B-B14F-4D97-AF65-F5344CB8AC3E}">
        <p14:creationId xmlns:p14="http://schemas.microsoft.com/office/powerpoint/2010/main" val="5468648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defTabSz="990478">
              <a:defRPr/>
            </a:pPr>
            <a:r>
              <a:rPr lang="it-IT" sz="1300" b="1" u="sng" cap="small" dirty="0">
                <a:solidFill>
                  <a:prstClr val="black"/>
                </a:solidFill>
                <a:latin typeface="Garamond" panose="02020404030301010803" pitchFamily="18" charset="0"/>
              </a:rPr>
              <a:t>Articolo 18 – Diritto di limitazione di trattamento</a:t>
            </a:r>
            <a:r>
              <a:rPr lang="it-IT" sz="1300" b="1" cap="small" dirty="0">
                <a:solidFill>
                  <a:prstClr val="black"/>
                </a:solidFill>
                <a:latin typeface="Garamond" panose="02020404030301010803" pitchFamily="18" charset="0"/>
              </a:rPr>
              <a:t> — </a:t>
            </a:r>
            <a:r>
              <a:rPr lang="it-IT" sz="1300" dirty="0">
                <a:solidFill>
                  <a:prstClr val="black"/>
                </a:solidFill>
                <a:latin typeface="Garamond" panose="02020404030301010803" pitchFamily="18" charset="0"/>
              </a:rPr>
              <a:t>1.	L’interessato ha il diritto di ottenere dal titolare del trattamento la limitazione del trattamento quando ricorre una delle seguenti ipotesi:</a:t>
            </a:r>
          </a:p>
          <a:p>
            <a:pPr defTabSz="990478">
              <a:defRPr/>
            </a:pPr>
            <a:r>
              <a:rPr lang="it-IT" sz="1300" dirty="0">
                <a:solidFill>
                  <a:prstClr val="black"/>
                </a:solidFill>
                <a:latin typeface="Garamond" panose="02020404030301010803" pitchFamily="18" charset="0"/>
              </a:rPr>
              <a:t>a) l’interessato contesta l’esattezza dei dati personali, per il periodo necessario al titolare del trattamento per verificare l’esattezza di tali dati personali;</a:t>
            </a:r>
          </a:p>
          <a:p>
            <a:pPr defTabSz="990478">
              <a:defRPr/>
            </a:pPr>
            <a:r>
              <a:rPr lang="it-IT" sz="1300" dirty="0">
                <a:solidFill>
                  <a:prstClr val="black"/>
                </a:solidFill>
                <a:latin typeface="Garamond" panose="02020404030301010803" pitchFamily="18" charset="0"/>
              </a:rPr>
              <a:t>b) il trattamento è illecito e l’interessato si oppone alla cancellazione dei dati personali e chiede invece che ne sia limitato l’utilizzo;</a:t>
            </a:r>
          </a:p>
          <a:p>
            <a:pPr defTabSz="990478">
              <a:defRPr/>
            </a:pPr>
            <a:r>
              <a:rPr lang="it-IT" sz="1300" dirty="0">
                <a:solidFill>
                  <a:prstClr val="black"/>
                </a:solidFill>
                <a:latin typeface="Garamond" panose="02020404030301010803" pitchFamily="18" charset="0"/>
              </a:rPr>
              <a:t>c) benché il titolare del trattamento non ne abbia più bisogno ai fini del trattamento, i dati personali sono necessari all’interessato per l’accertamento, l’esercizio o la difesa di un diritto in sede giudiziaria;</a:t>
            </a:r>
          </a:p>
          <a:p>
            <a:pPr defTabSz="990478">
              <a:defRPr/>
            </a:pPr>
            <a:r>
              <a:rPr lang="it-IT" sz="1300" dirty="0">
                <a:solidFill>
                  <a:prstClr val="black"/>
                </a:solidFill>
                <a:latin typeface="Garamond" panose="02020404030301010803" pitchFamily="18" charset="0"/>
              </a:rPr>
              <a:t>d) l’interessato si è opposto al trattamento ai sensi dell’articolo </a:t>
            </a:r>
            <a:r>
              <a:rPr lang="it-IT" sz="1300" u="sng" dirty="0">
                <a:solidFill>
                  <a:prstClr val="black"/>
                </a:solidFill>
                <a:latin typeface="Garamond" panose="02020404030301010803" pitchFamily="18" charset="0"/>
                <a:hlinkClick r:id="rId3" action="ppaction://hlinkfile"/>
              </a:rPr>
              <a:t>21</a:t>
            </a:r>
            <a:r>
              <a:rPr lang="it-IT" sz="1300" dirty="0">
                <a:solidFill>
                  <a:prstClr val="black"/>
                </a:solidFill>
                <a:latin typeface="Garamond" panose="02020404030301010803" pitchFamily="18" charset="0"/>
              </a:rPr>
              <a:t>, paragrafo 1, in attesa della verifica in merito all’eventuale prevalenza dei motivi legittimi del titolare del trattamento rispetto a quelli dell’interessato.</a:t>
            </a:r>
          </a:p>
          <a:p>
            <a:pPr defTabSz="990478">
              <a:defRPr/>
            </a:pPr>
            <a:r>
              <a:rPr lang="it-IT" sz="1300" dirty="0">
                <a:solidFill>
                  <a:prstClr val="black"/>
                </a:solidFill>
                <a:latin typeface="Garamond" panose="02020404030301010803" pitchFamily="18" charset="0"/>
              </a:rPr>
              <a:t>2. Se il trattamento è limitato a norma del paragrafo 1, tali dati personali sono trattati, salvo che per la conservazione, soltanto con il consenso dell’interessato o per l’accertamento, l’esercizio o la difesa di un diritto in sede giudiziaria oppure per tutelare i diritti di un’altra persona fisica o giuridica o per motivi di interesse pubblico rilevante dell’Unione o di uno Stato membro.</a:t>
            </a:r>
          </a:p>
          <a:p>
            <a:pPr defTabSz="990478">
              <a:defRPr/>
            </a:pPr>
            <a:r>
              <a:rPr lang="it-IT" sz="1300" dirty="0">
                <a:solidFill>
                  <a:prstClr val="black"/>
                </a:solidFill>
                <a:latin typeface="Garamond" panose="02020404030301010803" pitchFamily="18" charset="0"/>
              </a:rPr>
              <a:t>3. L’interessato che ha ottenuto la limitazione del trattamento a norma del paragrafo 1 è informato dal titolare del trattamento prima che detta limitazione sia revocata.</a:t>
            </a:r>
          </a:p>
          <a:p>
            <a:pPr defTabSz="990478">
              <a:defRPr/>
            </a:pPr>
            <a:endParaRPr lang="it-IT" sz="1300" dirty="0">
              <a:solidFill>
                <a:prstClr val="black"/>
              </a:solidFill>
              <a:latin typeface="Garamond" panose="02020404030301010803" pitchFamily="18" charset="0"/>
            </a:endParaRPr>
          </a:p>
          <a:p>
            <a:pPr defTabSz="990478">
              <a:defRPr/>
            </a:pPr>
            <a:r>
              <a:rPr lang="it-IT" sz="1300" dirty="0">
                <a:solidFill>
                  <a:prstClr val="black"/>
                </a:solidFill>
                <a:latin typeface="Garamond" panose="02020404030301010803" pitchFamily="18" charset="0"/>
              </a:rPr>
              <a:t>67° Considerandum, p. 36; per la definizione, ved. Articolo 4 – Definizioni, n. 3). </a:t>
            </a:r>
          </a:p>
          <a:p>
            <a:pPr defTabSz="990478">
              <a:defRPr/>
            </a:pPr>
            <a:endParaRPr lang="it-IT" sz="1300" dirty="0">
              <a:solidFill>
                <a:prstClr val="black"/>
              </a:solidFill>
              <a:latin typeface="Garamond" panose="02020404030301010803" pitchFamily="18" charset="0"/>
            </a:endParaRPr>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36041EC2-263F-4297-83BE-B1DFD51A1CAB}"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105</a:t>
            </a:fld>
            <a:endParaRPr lang="it-IT" dirty="0"/>
          </a:p>
        </p:txBody>
      </p:sp>
      <p:sp>
        <p:nvSpPr>
          <p:cNvPr id="7" name="Segnaposto intestazione 6">
            <a:extLst>
              <a:ext uri="{FF2B5EF4-FFF2-40B4-BE49-F238E27FC236}">
                <a16:creationId xmlns:a16="http://schemas.microsoft.com/office/drawing/2014/main" id="{E005FBAA-2879-4CF2-A183-AC37DC1E1B8A}"/>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493975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defTabSz="990478">
              <a:defRPr/>
            </a:pPr>
            <a:endParaRPr lang="it-IT" sz="1300" dirty="0">
              <a:solidFill>
                <a:prstClr val="black"/>
              </a:solidFill>
              <a:latin typeface="Garamond" panose="02020404030301010803" pitchFamily="18" charset="0"/>
            </a:endParaRPr>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BCDB799F-72F5-474F-A112-99B179A7BEC8}"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106</a:t>
            </a:fld>
            <a:endParaRPr lang="it-IT" dirty="0"/>
          </a:p>
        </p:txBody>
      </p:sp>
      <p:sp>
        <p:nvSpPr>
          <p:cNvPr id="7" name="Segnaposto intestazione 6">
            <a:extLst>
              <a:ext uri="{FF2B5EF4-FFF2-40B4-BE49-F238E27FC236}">
                <a16:creationId xmlns:a16="http://schemas.microsoft.com/office/drawing/2014/main" id="{9D1690CA-E6B7-42D0-A04C-49C00EA3003D}"/>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8413057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defTabSz="990478">
              <a:defRPr/>
            </a:pPr>
            <a:endParaRPr lang="it-IT" sz="1300" dirty="0">
              <a:solidFill>
                <a:prstClr val="black"/>
              </a:solidFill>
              <a:latin typeface="Garamond" panose="02020404030301010803" pitchFamily="18" charset="0"/>
            </a:endParaRPr>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F1514BC7-06F7-4188-9A8B-7B8F25915530}"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107</a:t>
            </a:fld>
            <a:endParaRPr lang="it-IT" dirty="0"/>
          </a:p>
        </p:txBody>
      </p:sp>
      <p:sp>
        <p:nvSpPr>
          <p:cNvPr id="7" name="Segnaposto intestazione 6">
            <a:extLst>
              <a:ext uri="{FF2B5EF4-FFF2-40B4-BE49-F238E27FC236}">
                <a16:creationId xmlns:a16="http://schemas.microsoft.com/office/drawing/2014/main" id="{DA51D6DA-6727-4249-AB01-9874F815BB24}"/>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7304021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300" b="1" cap="small" dirty="0"/>
              <a:t>67° Considerandum ― </a:t>
            </a:r>
            <a:r>
              <a:rPr lang="it-IT" sz="1300" dirty="0"/>
              <a:t>Le modalità per </a:t>
            </a:r>
            <a:r>
              <a:rPr lang="it-IT" sz="1300" b="1" dirty="0"/>
              <a:t>limitare il trattamento dei dati personali</a:t>
            </a:r>
            <a:r>
              <a:rPr lang="it-IT" sz="1300" dirty="0"/>
              <a:t> potrebbero consistere, tra l’altro, nel </a:t>
            </a:r>
            <a:r>
              <a:rPr lang="it-IT" sz="1300" b="1" dirty="0"/>
              <a:t>trasferire temporaneamente i dati selezionati verso un altro sistema</a:t>
            </a:r>
            <a:r>
              <a:rPr lang="it-IT" sz="1300" dirty="0"/>
              <a:t> di trattamento, nel </a:t>
            </a:r>
            <a:r>
              <a:rPr lang="it-IT" sz="1300" b="1" dirty="0"/>
              <a:t>rendere i dati personali selezionati inaccessibili agli utenti </a:t>
            </a:r>
            <a:r>
              <a:rPr lang="it-IT" sz="1300" dirty="0"/>
              <a:t>o nel </a:t>
            </a:r>
            <a:r>
              <a:rPr lang="it-IT" sz="1300" b="1" dirty="0"/>
              <a:t>rimuovere temporaneamente i dati pubblicati da un sito web</a:t>
            </a:r>
            <a:r>
              <a:rPr lang="it-IT" sz="1300" dirty="0"/>
              <a:t>. </a:t>
            </a:r>
            <a:r>
              <a:rPr lang="it-IT" sz="1300" i="1" dirty="0"/>
              <a:t>Negli archivi automatizzati</a:t>
            </a:r>
            <a:r>
              <a:rPr lang="it-IT" sz="1300" dirty="0"/>
              <a:t>, la limitazione del trattamento dei dati personali dovrebbe in linea di massima essere </a:t>
            </a:r>
            <a:r>
              <a:rPr lang="it-IT" sz="1300" b="1" dirty="0"/>
              <a:t>assicurata mediante dispositivi tecnici </a:t>
            </a:r>
            <a:r>
              <a:rPr lang="it-IT" sz="1300" i="1" dirty="0"/>
              <a:t>in modo tale che i dati personali non siano sottoposti a ulteriori trattamenti</a:t>
            </a:r>
            <a:r>
              <a:rPr lang="it-IT" sz="1300" dirty="0"/>
              <a:t> e </a:t>
            </a:r>
            <a:r>
              <a:rPr lang="it-IT" sz="1300" b="1" dirty="0"/>
              <a:t>non possano più essere modificati</a:t>
            </a:r>
            <a:r>
              <a:rPr lang="it-IT" sz="1300" dirty="0"/>
              <a:t>. Il sistema dovrebbe indicare chiaramente che il trattamento dei dati personali è stato limitato.</a:t>
            </a:r>
          </a:p>
          <a:p>
            <a:endParaRPr lang="it-IT" dirty="0"/>
          </a:p>
        </p:txBody>
      </p:sp>
      <p:sp>
        <p:nvSpPr>
          <p:cNvPr id="4" name="Segnaposto intestazione 3"/>
          <p:cNvSpPr>
            <a:spLocks noGrp="1"/>
          </p:cNvSpPr>
          <p:nvPr>
            <p:ph type="hdr" sz="quarter" idx="10"/>
          </p:nvPr>
        </p:nvSpPr>
        <p:spPr/>
        <p:txBody>
          <a:bodyPr/>
          <a:lstStyle/>
          <a:p>
            <a:pPr defTabSz="495239">
              <a:defRPr/>
            </a:pPr>
            <a:r>
              <a:rPr lang="it-IT" sz="1400" b="1">
                <a:solidFill>
                  <a:prstClr val="black"/>
                </a:solidFill>
                <a:latin typeface="Garamond" panose="02020404030301010803" pitchFamily="18" charset="0"/>
              </a:rPr>
              <a:t>Programma di formazione avanzata in materia di protezione dei dati personali e privacy</a:t>
            </a:r>
          </a:p>
        </p:txBody>
      </p:sp>
      <p:sp>
        <p:nvSpPr>
          <p:cNvPr id="5" name="Segnaposto data 4"/>
          <p:cNvSpPr>
            <a:spLocks noGrp="1"/>
          </p:cNvSpPr>
          <p:nvPr>
            <p:ph type="dt" idx="11"/>
          </p:nvPr>
        </p:nvSpPr>
        <p:spPr/>
        <p:txBody>
          <a:bodyPr/>
          <a:lstStyle/>
          <a:p>
            <a:pPr defTabSz="495239">
              <a:defRPr/>
            </a:pPr>
            <a:fld id="{F48975DF-4F39-4CD6-BA55-B58FC8FD55EC}" type="datetime1">
              <a:rPr lang="it-IT" sz="1400" b="1">
                <a:solidFill>
                  <a:prstClr val="black"/>
                </a:solidFill>
                <a:latin typeface="Garamond" panose="02020404030301010803" pitchFamily="18" charset="0"/>
              </a:rPr>
              <a:pPr defTabSz="495239">
                <a:defRPr/>
              </a:pPr>
              <a:t>07/06/2018</a:t>
            </a:fld>
            <a:endParaRPr lang="it-IT" sz="1400" b="1" dirty="0">
              <a:solidFill>
                <a:prstClr val="black"/>
              </a:solidFill>
              <a:latin typeface="Garamond" panose="02020404030301010803" pitchFamily="18" charset="0"/>
            </a:endParaRPr>
          </a:p>
        </p:txBody>
      </p:sp>
      <p:sp>
        <p:nvSpPr>
          <p:cNvPr id="6" name="Segnaposto piè di pagina 5"/>
          <p:cNvSpPr>
            <a:spLocks noGrp="1"/>
          </p:cNvSpPr>
          <p:nvPr>
            <p:ph type="ftr" sz="quarter" idx="12"/>
          </p:nvPr>
        </p:nvSpPr>
        <p:spPr/>
        <p:txBody>
          <a:bodyPr/>
          <a:lstStyle/>
          <a:p>
            <a:pPr defTabSz="495239">
              <a:defRPr/>
            </a:pPr>
            <a:r>
              <a:rPr lang="it-IT" sz="1400" b="1">
                <a:solidFill>
                  <a:srgbClr val="7030A0"/>
                </a:solidFill>
                <a:latin typeface="Calibri" panose="020F0502020204030204"/>
              </a:rPr>
              <a:t>Copyright © 2017 — Marzio Vaglio</a:t>
            </a:r>
            <a:endParaRPr lang="it-IT" sz="1400" b="1" dirty="0">
              <a:solidFill>
                <a:srgbClr val="7030A0"/>
              </a:solidFill>
              <a:latin typeface="Calibri" panose="020F0502020204030204"/>
            </a:endParaRPr>
          </a:p>
        </p:txBody>
      </p:sp>
      <p:sp>
        <p:nvSpPr>
          <p:cNvPr id="7" name="Segnaposto numero diapositiva 6"/>
          <p:cNvSpPr>
            <a:spLocks noGrp="1"/>
          </p:cNvSpPr>
          <p:nvPr>
            <p:ph type="sldNum" sz="quarter" idx="13"/>
          </p:nvPr>
        </p:nvSpPr>
        <p:spPr/>
        <p:txBody>
          <a:bodyPr/>
          <a:lstStyle/>
          <a:p>
            <a:pPr defTabSz="495239">
              <a:defRPr/>
            </a:pPr>
            <a:fld id="{3FD4FF88-A343-4F58-BC81-57F3D2A38ABF}" type="slidenum">
              <a:rPr lang="it-IT" sz="1400" b="1">
                <a:solidFill>
                  <a:srgbClr val="C00000"/>
                </a:solidFill>
                <a:latin typeface="Calibri" panose="020F0502020204030204"/>
              </a:rPr>
              <a:pPr defTabSz="495239">
                <a:defRPr/>
              </a:pPr>
              <a:t>108</a:t>
            </a:fld>
            <a:endParaRPr lang="it-IT" sz="1400" b="1" dirty="0">
              <a:solidFill>
                <a:srgbClr val="C00000"/>
              </a:solidFill>
              <a:latin typeface="Calibri" panose="020F0502020204030204"/>
            </a:endParaRPr>
          </a:p>
        </p:txBody>
      </p:sp>
    </p:spTree>
    <p:extLst>
      <p:ext uri="{BB962C8B-B14F-4D97-AF65-F5344CB8AC3E}">
        <p14:creationId xmlns:p14="http://schemas.microsoft.com/office/powerpoint/2010/main" val="7381435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31° Considerandum — </a:t>
            </a:r>
            <a:r>
              <a:rPr lang="it-IT" sz="1300" dirty="0">
                <a:latin typeface="Garamond" panose="02020404030301010803" pitchFamily="18" charset="0"/>
              </a:rPr>
              <a:t>Le </a:t>
            </a:r>
            <a:r>
              <a:rPr lang="it-IT" sz="1300" b="1" dirty="0">
                <a:latin typeface="Garamond" panose="02020404030301010803" pitchFamily="18" charset="0"/>
              </a:rPr>
              <a:t>autorità pubbliche a cui i dati personali sono comunicati conformemente a un obbligo legale</a:t>
            </a:r>
            <a:r>
              <a:rPr lang="it-IT" sz="1300" dirty="0">
                <a:latin typeface="Garamond" panose="02020404030301010803" pitchFamily="18" charset="0"/>
              </a:rPr>
              <a:t> ai fini dell’esercizio della loro missione istituzionale, quali autorità fiscali e doganali, unità di indagine finanziaria, autorità amministrative indipendenti o autorità dei mercati finanziari, responsabili della regolamentazione e della vigilanza dei mercati dei valori mobiliari, non dovrebbero essere considerate destinatari qualora ricevano dati personali che sono necessari per svolgere una specifica indagine nell’interesse generale, conformemente al diritto dell’Unione o degli Stati membri. </a:t>
            </a:r>
            <a:r>
              <a:rPr lang="it-IT" sz="1300" b="1" dirty="0">
                <a:latin typeface="Garamond" panose="02020404030301010803" pitchFamily="18" charset="0"/>
              </a:rPr>
              <a:t>Le richieste di comunicazione inviate dalle autorità pubbliche</a:t>
            </a:r>
            <a:r>
              <a:rPr lang="it-IT" sz="1300" dirty="0">
                <a:latin typeface="Garamond" panose="02020404030301010803" pitchFamily="18" charset="0"/>
              </a:rPr>
              <a:t> dovrebbero sempre essere scritte, motivate e occasionali e non dovrebbero riguardare un intero archivio o condurre all’interconnessione di archivi. Il trattamento di tali dati personali da parte delle autorità pubbliche dovrebbe essere conforme alle norme in materia di protezione dei dati applicabili secondo le finalità del trattamento. </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34E487F-39C5-4F09-95E9-88CAB27E190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109</a:t>
            </a:fld>
            <a:endParaRPr lang="it-IT" dirty="0"/>
          </a:p>
        </p:txBody>
      </p:sp>
    </p:spTree>
    <p:extLst>
      <p:ext uri="{BB962C8B-B14F-4D97-AF65-F5344CB8AC3E}">
        <p14:creationId xmlns:p14="http://schemas.microsoft.com/office/powerpoint/2010/main" val="53484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11</a:t>
            </a:fld>
            <a:endParaRPr lang="it-IT" dirty="0"/>
          </a:p>
        </p:txBody>
      </p:sp>
      <p:sp>
        <p:nvSpPr>
          <p:cNvPr id="5" name="Segnaposto data 4">
            <a:extLst>
              <a:ext uri="{FF2B5EF4-FFF2-40B4-BE49-F238E27FC236}">
                <a16:creationId xmlns:a16="http://schemas.microsoft.com/office/drawing/2014/main" id="{BC9E9631-CE9F-4E3C-A6A0-0AE803D30020}"/>
              </a:ext>
            </a:extLst>
          </p:cNvPr>
          <p:cNvSpPr>
            <a:spLocks noGrp="1"/>
          </p:cNvSpPr>
          <p:nvPr>
            <p:ph type="dt" idx="11"/>
          </p:nvPr>
        </p:nvSpPr>
        <p:spPr/>
        <p:txBody>
          <a:bodyPr/>
          <a:lstStyle/>
          <a:p>
            <a:fld id="{8432F159-88C5-4344-B965-31D490F34387}" type="datetime1">
              <a:rPr lang="it-IT" smtClean="0"/>
              <a:t>07/06/2018</a:t>
            </a:fld>
            <a:endParaRPr lang="it-IT" dirty="0"/>
          </a:p>
        </p:txBody>
      </p:sp>
      <p:sp>
        <p:nvSpPr>
          <p:cNvPr id="6" name="Segnaposto piè di pagina 5">
            <a:extLst>
              <a:ext uri="{FF2B5EF4-FFF2-40B4-BE49-F238E27FC236}">
                <a16:creationId xmlns:a16="http://schemas.microsoft.com/office/drawing/2014/main" id="{BCD5E61B-A203-467B-A3C1-76BAAFECC088}"/>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E4DA2BA4-4F3E-4993-9ED0-45145C68F294}"/>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2539044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b="1" dirty="0"/>
              <a:t>WP242 rev. 01/2016-2017</a:t>
            </a:r>
          </a:p>
          <a:p>
            <a:r>
              <a:rPr lang="it-IT" dirty="0"/>
              <a:t>«L’articolo 20 del regolamento generale sulla protezione dei dati introduce il nuovo diritto alla portabilità dei dati, che per molti aspetti si differenzia dal diritto di accesso pur essendo a quest’ultimo strettamente connesso. Il diritto alla portabilità dei dati permette agli interessati di ricevere i dati personali da loro forniti al titolare del trattamento, in un formato strutturato, di uso comune e leggibile meccanicamente, e di trasmetterli a un diverso titolare. L’obiettivo ultimo è accrescere il controllo degli interessati sui propri dati personali.</a:t>
            </a:r>
          </a:p>
          <a:p>
            <a:r>
              <a:rPr lang="it-IT" dirty="0"/>
              <a:t>Consentendo la trasmissione diretta dei dati personali da un titolare del trattamento all’altro, il diritto alla portabilità rappresenta anche uno strumento importante a supporto della libera circolazione dei dati personali nell’UE e in favore della concorrenza fra i titolari. Questo nuovo diritto faciliterà il passaggio da un fornitore di servizi all’altro e potrà, quindi, favorire la creazione di nuovi servizi nel quadro della strategia per il mercato unico digitale.»</a:t>
            </a:r>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110</a:t>
            </a:fld>
            <a:endParaRPr lang="it-IT" dirty="0"/>
          </a:p>
        </p:txBody>
      </p:sp>
    </p:spTree>
    <p:extLst>
      <p:ext uri="{BB962C8B-B14F-4D97-AF65-F5344CB8AC3E}">
        <p14:creationId xmlns:p14="http://schemas.microsoft.com/office/powerpoint/2010/main" val="19498467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68° Considerandum — </a:t>
            </a:r>
            <a:r>
              <a:rPr lang="it-IT" sz="1300" dirty="0">
                <a:latin typeface="Garamond" panose="02020404030301010803" pitchFamily="18" charset="0"/>
              </a:rPr>
              <a:t>Per rafforzare ulteriormente il </a:t>
            </a:r>
            <a:r>
              <a:rPr lang="it-IT" sz="1300" b="1" dirty="0">
                <a:latin typeface="Garamond" panose="02020404030301010803" pitchFamily="18" charset="0"/>
              </a:rPr>
              <a:t>controllo sui propri dati</a:t>
            </a:r>
            <a:r>
              <a:rPr lang="it-IT" sz="1300" dirty="0">
                <a:latin typeface="Garamond" panose="02020404030301010803" pitchFamily="18" charset="0"/>
              </a:rPr>
              <a:t> è opportuno anche che l’interessato abbia il diritto, qualora i dati personali siano trattati con mezzi automatizzati, di ricevere in un formato strutturato, di uso comune, leggibile da dispositivo automatico e interoperabile i dati personali che lo riguardano che abbia fornito a un titolare del trattamento e di trasmetterli a un altro titolare del trattamento. È opportuno incoraggiare i titolari del trattamento a sviluppare </a:t>
            </a:r>
            <a:r>
              <a:rPr lang="it-IT" sz="1300" b="1" dirty="0">
                <a:latin typeface="Garamond" panose="02020404030301010803" pitchFamily="18" charset="0"/>
              </a:rPr>
              <a:t>formati interoperabili </a:t>
            </a:r>
            <a:r>
              <a:rPr lang="it-IT" sz="1300" dirty="0">
                <a:latin typeface="Garamond" panose="02020404030301010803" pitchFamily="18" charset="0"/>
              </a:rPr>
              <a:t>che consentano la portabilità dei dati. Tale diritto dovrebbe applicarsi qualora l’interessato abbia fornito i dati personali sulla base del proprio consenso o se il trattamento è necessario per l’esecuzione di un contratto. Non dovrebbe applicarsi qualora il trattamento si basi su un fondamento giuridico diverso dal consenso o contratto. Per sua stessa natura, tale diritto non dovrebbe essere esercitato nei confronti dei titolari del trattamento che trattano dati personali nell’esercizio delle loro funzioni pubbliche. Non dovrebbe pertanto applicarsi quando il trattamento dei dati personali è necessario per l’adempimento di un obbligo legale cui è soggetto il titolare del trattamento o per l’esecuzione di un compito svolto nel pubblico interesse oppure nell’esercizio di pubblici poteri di cui è investito il titolare del trattamento. Il diritto dell’interessato di trasmettere o ricevere dati personali che lo riguardano non dovrebbe comportare l’obbligo per i titolari del trattamento di adottare o mantenere sistemi di trattamento tecnicamente compatibili. Qualora un certo insieme di dati personali riguardi più di un interessato, il diritto di ricevere i dati personali non dovrebbe pregiudicare i diritti e le libertà degli altri interessati in ottemperanza del presente regolamento. Inoltre tale diritto non dovrebbe pregiudicare il diritto dell’interessato di ottenere la cancellazione dei dati personali e le limitazioni di tale diritto di cui al presente regolamento e non dovrebbe segnatamente implicare la cancellazione dei dati personali riguardanti l’interessato forniti da quest’ultimo per l’esecuzione di un contratto, nella misura in cui e fintantoché i dati personali siano necessari all’esecuzione di tale contratto. Ove tecnicamente fattibile, l’interessato dovrebbe avere il diritto di ottenere che i dati personali siano trasmessi direttamente da un titolare del trattamento a un altro.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64BA15F7-0327-42F7-9A45-4328722AB8C5}"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111</a:t>
            </a:fld>
            <a:endParaRPr lang="it-IT" dirty="0"/>
          </a:p>
        </p:txBody>
      </p:sp>
    </p:spTree>
    <p:extLst>
      <p:ext uri="{BB962C8B-B14F-4D97-AF65-F5344CB8AC3E}">
        <p14:creationId xmlns:p14="http://schemas.microsoft.com/office/powerpoint/2010/main" val="29844777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990478"/>
            <a:r>
              <a:rPr lang="it-IT" dirty="0"/>
              <a:t>«Il nuovo diritto alla portabilità intende promuovere il controllo degli interessati sui propri dati personali, facilitando la circolazione, la copia o la trasmissione dei dati da un ambiente informatico all’altro (che si tratti dei propri sistemi, dei sistemi di soggetti terzi fidati, o di quelli di un diverso titolare del trattamento).».</a:t>
            </a:r>
          </a:p>
          <a:p>
            <a:endParaRPr lang="it-IT" dirty="0"/>
          </a:p>
          <a:p>
            <a:r>
              <a:rPr lang="it-IT" dirty="0"/>
              <a:t>«- </a:t>
            </a:r>
            <a:r>
              <a:rPr lang="it-IT" b="1" dirty="0"/>
              <a:t>Il diritto di ricevere dati personali </a:t>
            </a:r>
            <a:r>
              <a:rPr lang="it-IT" dirty="0"/>
              <a:t>― In primo luogo, la portabilità dei dati comprende il diritto dell’interessato di ricevere un sottoinsieme dei dati personali che lo riguardano trattati da un titolare, e di conservarli in vista di un utilizzo ulteriore per scopi personali. </a:t>
            </a:r>
            <a:r>
              <a:rPr lang="it-IT" i="1" dirty="0"/>
              <a:t>Tale conservazione può avvenire su un supporto personale o su un cloud privato, senza comportare necessariamente la trasmissione dei dati a un altro titolare del trattamento.</a:t>
            </a:r>
          </a:p>
          <a:p>
            <a:r>
              <a:rPr lang="it-IT" i="1" dirty="0"/>
              <a:t>In questo senso, il diritto alla portabilità costituisce </a:t>
            </a:r>
            <a:r>
              <a:rPr lang="it-IT" b="1" i="1" dirty="0"/>
              <a:t>un’integrazione del diritto di accesso</a:t>
            </a:r>
            <a:r>
              <a:rPr lang="it-IT" dirty="0"/>
              <a:t>. Un aspetto specifico della portabilità consiste nel suo essere uno </a:t>
            </a:r>
            <a:r>
              <a:rPr lang="it-IT" b="1" dirty="0"/>
              <a:t>strumento con cui gli interessati possono facilmente gestire e riutilizzare dati personali in piena autonomia</a:t>
            </a:r>
            <a:r>
              <a:rPr lang="it-IT" dirty="0"/>
              <a:t>. I dati in questione devono essere ricevuti “in un formato strutturato, di uso comune e leggibile da dispositivo automatico”. Per esempio, un interessato potrebbe voler recuperare l’elenco dei brani musicali preferiti (o ascoltati) detenuto da un servizio di musica in streaming, per scoprire quante volte ha ascoltato determinati brani o stabilire cosa acquistare o ascoltare su un’altra piattaforma di musica digitale. Potrebbe anche voler recuperare la rubrica dei contatti di posta elettronica su web, magari per costruire una lista degli invitati al proprio matrimonio, oppure ricavare informazioni sugli acquisti effettuati utilizzando varie carte di fidelizzazione per calcolare la propria impronta ecologica di carbonio.».</a:t>
            </a:r>
          </a:p>
          <a:p>
            <a:endParaRPr lang="it-IT" dirty="0"/>
          </a:p>
          <a:p>
            <a:r>
              <a:rPr lang="it-IT" dirty="0"/>
              <a:t>«</a:t>
            </a:r>
            <a:r>
              <a:rPr lang="it-IT" sz="1300" dirty="0"/>
              <a:t>- </a:t>
            </a:r>
            <a:r>
              <a:rPr lang="it-IT" sz="1300" b="1" dirty="0"/>
              <a:t>Il diritto di trasmettere dati personali da un titolare del trattamento a un altro titolare del trattamento ― </a:t>
            </a:r>
            <a:r>
              <a:rPr lang="it-IT" sz="1300" dirty="0"/>
              <a:t>In secondo luogo, l’articolo 20, primo paragrafo, dà agli interessati il </a:t>
            </a:r>
            <a:r>
              <a:rPr lang="it-IT" sz="1300" b="1" dirty="0"/>
              <a:t>diritto di trasmettere dati personali da un titolare del trattamento a un altro titolare del trattamento </a:t>
            </a:r>
            <a:r>
              <a:rPr lang="it-IT" sz="1300" dirty="0"/>
              <a:t>“senza impedimenti”. I dati possono essere trasmessi direttamente da un titolare all’altro su richiesta dell’interessato, e ove ciò sia tecnicamente possibile (articolo 20, paragrafo 2). In questo senso, il considerando 68 promuove lo sviluppo di formati interoperabili da parte dei titolari così da consentire la portabilità dei dati, ma </a:t>
            </a:r>
            <a:r>
              <a:rPr lang="it-IT" sz="1300" b="1" dirty="0"/>
              <a:t>non configura un obbligo </a:t>
            </a:r>
            <a:r>
              <a:rPr lang="it-IT" sz="1300" dirty="0"/>
              <a:t>in capo ai titolari stessi di introdurre o mantenere sistemi di trattamento tecnicamente compatibili. Tuttavia, il RGPD </a:t>
            </a:r>
            <a:r>
              <a:rPr lang="it-IT" sz="1300" b="1" dirty="0"/>
              <a:t>vieta ai titolari di creare ostacoli </a:t>
            </a:r>
            <a:r>
              <a:rPr lang="it-IT" sz="1300" dirty="0"/>
              <a:t>alla trasmissione dei dati.</a:t>
            </a:r>
          </a:p>
          <a:p>
            <a:r>
              <a:rPr lang="it-IT" dirty="0"/>
              <a:t>In sostanza, questa componente del diritto alla portabilità configura per gli interessati </a:t>
            </a:r>
            <a:r>
              <a:rPr lang="it-IT" b="1" dirty="0"/>
              <a:t>la possibilità non soltanto di ottenere e riutilizzare i dati forniti a un titolare del trattamento, bensì anche di trasmettere questi dati a un diverso fornitore di servizi </a:t>
            </a:r>
            <a:r>
              <a:rPr lang="it-IT" dirty="0"/>
              <a:t>(appartenente allo stesso o a un diverso settore di attività). L’aspettativa è che, oltre ad </a:t>
            </a:r>
            <a:r>
              <a:rPr lang="it-IT" b="1" dirty="0"/>
              <a:t>ampliare il margine di controllo dei consumatori </a:t>
            </a:r>
            <a:r>
              <a:rPr lang="it-IT" dirty="0"/>
              <a:t>impedendo forme di “lock-in” tecnologico, il diritto alla portabilità dei dati promuova l’innovazione e la condivisione di dati personali fra titolari del trattamento in piena sicurezza e sotto il controllo dell’interessato.</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E880913-524D-4F2E-B67F-FC395D93699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112</a:t>
            </a:fld>
            <a:endParaRPr lang="it-IT" dirty="0"/>
          </a:p>
        </p:txBody>
      </p:sp>
    </p:spTree>
    <p:extLst>
      <p:ext uri="{BB962C8B-B14F-4D97-AF65-F5344CB8AC3E}">
        <p14:creationId xmlns:p14="http://schemas.microsoft.com/office/powerpoint/2010/main" val="19379790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dirty="0"/>
              <a:t>«Ne deriva che, per evitare di ledere diritti e libertà dei terzi interessati, </a:t>
            </a:r>
            <a:r>
              <a:rPr lang="it-IT" b="1" dirty="0"/>
              <a:t>il trattamento dei dati personali in questione da parte di un diverso titolare è consentito soltanto nella misura in cui i dati rimangano nell’esclusiva disponibilità dell’utente che ne aveva richiesto la portabilità</a:t>
            </a:r>
            <a:r>
              <a:rPr lang="it-IT" dirty="0"/>
              <a:t> e siano utilizzati esclusivamente per finalità personali o domestiche. </a:t>
            </a:r>
            <a:r>
              <a:rPr lang="it-IT" b="1" dirty="0"/>
              <a:t>Il “nuovo” titolare che ha ricevuto tali dati </a:t>
            </a:r>
            <a:r>
              <a:rPr lang="it-IT" dirty="0"/>
              <a:t>(anche direttamente, se così chiede l’utente) </a:t>
            </a:r>
            <a:r>
              <a:rPr lang="it-IT" b="1" dirty="0"/>
              <a:t>non può utilizzare i dati riferiti a terzi per le proprie finalità </a:t>
            </a:r>
            <a:r>
              <a:rPr lang="it-IT" dirty="0"/>
              <a:t>– per esempio, per proporre offerte di marketing e servizi ai suddetti terzi, o per arricchire il profilo dei terzi interessati e ricostruire il loro contesto sociale a loro insaputa e senza il loro consenso. </a:t>
            </a:r>
            <a:r>
              <a:rPr lang="it-IT" b="1" dirty="0"/>
              <a:t>Né può utilizzarli per ricavare informazioni sui terzi in oggetto e creare profili specifici</a:t>
            </a:r>
            <a:r>
              <a:rPr lang="it-IT" dirty="0"/>
              <a:t>, anche se già ne detiene i dati personali. In caso contrario, è verosimile che il trattamento risulti illecito e violi il principio di correttezza, soprattutto se i terzi in questione non ricevono informativa e non sono in grado di esercitare i diritti loro riconosciuti in quanto interessati dal trattamento.</a:t>
            </a:r>
          </a:p>
          <a:p>
            <a:r>
              <a:rPr lang="it-IT" dirty="0"/>
              <a:t>Inoltre, per ridurre ulteriormente i rischi a carico di altri interessati i cui dati siano passibili di portabilità, è opportuno che tutti i titolari – sia coloro che “inviano” sia coloro che “ricevono” i dati – rendano disponibili strumenti per consentire agli interessati di scegliere i dati che desiderano trasmettere e ricevere escludendo (se del caso) i dati di altri interessati.</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03C92AD2-A548-4133-B11E-FCFAA8CA1A38}"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113</a:t>
            </a:fld>
            <a:endParaRPr lang="it-IT" dirty="0"/>
          </a:p>
        </p:txBody>
      </p:sp>
    </p:spTree>
    <p:extLst>
      <p:ext uri="{BB962C8B-B14F-4D97-AF65-F5344CB8AC3E}">
        <p14:creationId xmlns:p14="http://schemas.microsoft.com/office/powerpoint/2010/main" val="6244668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pPr defTabSz="990478"/>
            <a:r>
              <a:rPr lang="it-IT" b="1" dirty="0"/>
              <a:t>WP242 rev. 01/2016-2017</a:t>
            </a:r>
          </a:p>
          <a:p>
            <a:r>
              <a:rPr lang="it-IT" dirty="0"/>
              <a:t>«In questo senso, il titolare che dia seguito alla richiesta di portabilità non è responsabile dell’osservanza delle norme in materia di protezione dei dati da parte del titolare ricevente, visto che quest’ultimo non viene da lui selezionato. Al contempo, </a:t>
            </a:r>
            <a:r>
              <a:rPr lang="it-IT" i="1" dirty="0"/>
              <a:t>il titolare cui l’interessato si rivolge dovrebbe prevedere garanzie idonee a far sì che ogni sua attività corrisponda alle richieste dell’interessato stesso</a:t>
            </a:r>
            <a:r>
              <a:rPr lang="it-IT" dirty="0"/>
              <a:t>; per esempio, potrebbe stabilire procedure atte a garantire che le categorie di dati personali trasmessi corrispondano in pieno a quelle che l’interessato desidera siano trasmesse. A tal fine, si potrebbe chiedere conferma all’interessato prima di procedere alla trasmissione, oppure in un momento antecedente quando viene prestato il consenso iniziale al trattamento ovvero viene perfezionato il contratto.</a:t>
            </a:r>
          </a:p>
          <a:p>
            <a:r>
              <a:rPr lang="it-IT" dirty="0"/>
              <a:t>I titolari che ottemperano a una richiesta di portabilità non hanno alcun obbligo specifico di verificare la qualità dei dati prima di trasmetterli. Naturalmente </a:t>
            </a:r>
            <a:r>
              <a:rPr lang="it-IT" i="1" dirty="0"/>
              <a:t>i dati in questione dovrebbero già rispettare i requisiti di esattezza e aggiornamento </a:t>
            </a:r>
            <a:r>
              <a:rPr lang="it-IT" dirty="0"/>
              <a:t>conformemente ai principi fissati nell’articolo 5, paragrafo 1, del RGPD. Inoltre, </a:t>
            </a:r>
            <a:r>
              <a:rPr lang="it-IT" b="1" dirty="0"/>
              <a:t>la portabilità non impone al titolare alcun obbligo di conservazione </a:t>
            </a:r>
            <a:r>
              <a:rPr lang="it-IT" dirty="0"/>
              <a:t>dei dati per un periodo superiore al necessario ovvero ulteriore rispetto a quello eventualmente specificato. Soprattutto, </a:t>
            </a:r>
            <a:r>
              <a:rPr lang="it-IT" i="1" dirty="0"/>
              <a:t>non impone alcun obbligo ulteriore di conservazione dei dati personali al solo scopo di adempiere a una potenziale richiesta di portabilità</a:t>
            </a:r>
            <a:r>
              <a:rPr lang="it-IT" dirty="0"/>
              <a:t>.</a:t>
            </a:r>
          </a:p>
          <a:p>
            <a:r>
              <a:rPr lang="it-IT" dirty="0"/>
              <a:t>… </a:t>
            </a:r>
            <a:r>
              <a:rPr lang="it-IT" b="1" dirty="0"/>
              <a:t>il nuovo titolare dovrebbe astenersi dal trattare dati personali che non siano pertinenti</a:t>
            </a:r>
            <a:r>
              <a:rPr lang="it-IT" dirty="0"/>
              <a:t>, e </a:t>
            </a:r>
            <a:r>
              <a:rPr lang="it-IT" b="1" dirty="0"/>
              <a:t>il trattamento dovrebbe limitarsi ai dati necessari </a:t>
            </a:r>
            <a:r>
              <a:rPr lang="it-IT" dirty="0"/>
              <a:t>per le nuove finalità anche se i dati personali in questione fanno parte di un più ampio insieme di dati trasmessi attraverso una procedura di portabilità. </a:t>
            </a:r>
            <a:r>
              <a:rPr lang="it-IT" i="1" dirty="0"/>
              <a:t>I dati personali che non risultano necessari per le finalità perseguite dal nuovo trattamento devono essere cancellati quanto prima</a:t>
            </a:r>
            <a:r>
              <a:rPr lang="it-IT" dirty="0"/>
              <a:t>.</a:t>
            </a:r>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114</a:t>
            </a:fld>
            <a:endParaRPr lang="it-IT" dirty="0"/>
          </a:p>
        </p:txBody>
      </p:sp>
    </p:spTree>
    <p:extLst>
      <p:ext uri="{BB962C8B-B14F-4D97-AF65-F5344CB8AC3E}">
        <p14:creationId xmlns:p14="http://schemas.microsoft.com/office/powerpoint/2010/main" val="12266897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pPr defTabSz="990478"/>
            <a:r>
              <a:rPr lang="it-IT" b="1" dirty="0"/>
              <a:t>WP242 rev. 01/2016-2017</a:t>
            </a:r>
          </a:p>
          <a:p>
            <a:endParaRPr lang="it-IT"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115</a:t>
            </a:fld>
            <a:endParaRPr lang="it-IT" dirty="0"/>
          </a:p>
        </p:txBody>
      </p:sp>
    </p:spTree>
    <p:extLst>
      <p:ext uri="{BB962C8B-B14F-4D97-AF65-F5344CB8AC3E}">
        <p14:creationId xmlns:p14="http://schemas.microsoft.com/office/powerpoint/2010/main" val="27697278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pPr defTabSz="990478"/>
            <a:r>
              <a:rPr lang="it-IT" b="1" dirty="0"/>
              <a:t>WP242 rev. 01/2016-2017</a:t>
            </a:r>
          </a:p>
          <a:p>
            <a:r>
              <a:rPr lang="it-IT" dirty="0"/>
              <a:t>«In molti casi i titolari trattano informazioni contenenti dati personali relativi a una pluralità di interessati; non è possibile, pertanto, dare un’interpretazione eccessivamente restrittiva dell’espressione “dati personali che riguardano l’interessato”. Per esempio, i tabulati telefonici riferiti a un abbonato, la messaggistica interpersonale o i dati VoIP comprendono talora informazioni su terzi in rapporto alle chiamate in entrata e in uscita. Anche se si tratta di tabulati contenenti dati personali relativi a una pluralità di individui, l’abbonato deve avere la possibilità di ottenere tali informazioni a seguito di una richiesta di portabilità visto che i tabulati contengono (anche) dati relativi all’interessato. Se però questi stessi tabulati sono poi trasmessi a un diverso titolare del trattamento, quest’ultimo non dovrà elaborarli per finalità lesive dei diritti e delle libertà dei terzi in questione.».</a:t>
            </a:r>
          </a:p>
          <a:p>
            <a:endParaRPr lang="it-IT" dirty="0"/>
          </a:p>
          <a:p>
            <a:r>
              <a:rPr lang="it-IT" dirty="0"/>
              <a:t>«</a:t>
            </a:r>
            <a:r>
              <a:rPr lang="it-IT" sz="1300" dirty="0"/>
              <a:t>Non appartengono a quest’ultima categoria [dati forniti dall’interessato] </a:t>
            </a:r>
            <a:r>
              <a:rPr lang="it-IT" sz="1300" b="1" dirty="0"/>
              <a:t>i dati generati dal titolare (utilizzando come input i dati osservati o forniti direttamente), per esempio il profilo-utente</a:t>
            </a:r>
            <a:r>
              <a:rPr lang="it-IT" sz="1300" dirty="0"/>
              <a:t> creato a partire dall’analisi dei dati grezzi generati da un contatore intelligente. </a:t>
            </a:r>
          </a:p>
          <a:p>
            <a:r>
              <a:rPr lang="it-IT" sz="1300" dirty="0"/>
              <a:t>Si può operare una differenziazione fra le varie categorie di dati in rapporto alla rispettiva origine per stabilire se si applichi il diritto alla loro portabilità. Le categorie seguenti sono classificabili fra i dati “forniti dall’interessato”: </a:t>
            </a:r>
          </a:p>
          <a:p>
            <a:r>
              <a:rPr lang="it-IT" sz="1300" dirty="0"/>
              <a:t>- </a:t>
            </a:r>
            <a:r>
              <a:rPr lang="it-IT" sz="1300" b="1" dirty="0"/>
              <a:t>dati forniti consapevolmente e attivamente dall’interessato</a:t>
            </a:r>
            <a:r>
              <a:rPr lang="it-IT" sz="1300" dirty="0"/>
              <a:t>: indirizzo postale, nome utente, età, ecc.; </a:t>
            </a:r>
          </a:p>
          <a:p>
            <a:r>
              <a:rPr lang="it-IT" sz="1300" dirty="0"/>
              <a:t>- </a:t>
            </a:r>
            <a:r>
              <a:rPr lang="it-IT" sz="1300" b="1" dirty="0"/>
              <a:t>dati osservati forniti dall’interessato attraverso la fruizione di un servizio o l’utilizzo di un dispositivo</a:t>
            </a:r>
            <a:r>
              <a:rPr lang="it-IT" sz="1300" dirty="0"/>
              <a:t>. Questa categoria comprende, per esempio, la cronologia delle ricerche effettuate dall’interessato, dati relativi al traffico, dati relativi all’ubicazione nonché altri dati grezzi come la frequenza cardiaca registrata da dispositivi sanitari o di fitness. </a:t>
            </a:r>
          </a:p>
          <a:p>
            <a:r>
              <a:rPr lang="it-IT" sz="1300" dirty="0"/>
              <a:t>Viceversa, </a:t>
            </a:r>
            <a:r>
              <a:rPr lang="it-IT" sz="1300" b="1" dirty="0"/>
              <a:t>i dati inferenziali e derivati sono creati dal titolare sulla base dei dati “forniti dall’interessato”</a:t>
            </a:r>
            <a:r>
              <a:rPr lang="it-IT" sz="1300" dirty="0"/>
              <a:t>. Per esempio, l’esito di una valutazione concernente la salute di un utente o il profilo creato nell’ambito di disposizioni in materia finanziaria e di gestione del rischio (per esempio, al fine di attribuire uno score creditizio o di ottemperare a normativa antiriciclaggio) non possono essere considerati, di per sé, dati “forniti dall’interessato”. Anche se questi dati fanno parte, in certi casi, del profilo di cui è in possesso il titolare e sono dedotti o derivati dall’analisi di dati forniti dall’interessato (per esempio attraverso le attività da questi compiute), essi non sono generalmente annoverati fra i “dati forniti dall’interessato” e, pertanto, esulano dal campo di applicazione di questo nuovo diritto.</a:t>
            </a:r>
          </a:p>
          <a:p>
            <a:r>
              <a:rPr lang="it-IT" dirty="0"/>
              <a:t>Cionondimeno, </a:t>
            </a:r>
            <a:r>
              <a:rPr lang="it-IT" i="1" dirty="0"/>
              <a:t>l’interessato può sempre esercitare il “diritto di ottenere dal titolare del trattamento la conferma che sia o meno in corso un trattamento di dati personali che lo riguardano e in tal caso, di ottenere l’accesso ai dati personali” nonché informazioni riguardanti “l’esistenza di decisioni automatizzate, compresa la profilazione di cui all’articolo 22, paragrafi 1 e 4 e, almeno in tali casi, informazioni significative sulla logica utilizzata, nonché l’importanza e le conseguenze previste di tale trattamento per l’interessato”</a:t>
            </a:r>
            <a:r>
              <a:rPr lang="it-IT" dirty="0"/>
              <a:t>, in base all’articolo 15 del RGPD (relativo al diritto di accesso).</a:t>
            </a:r>
          </a:p>
          <a:p>
            <a:r>
              <a:rPr lang="it-IT" dirty="0"/>
              <a:t>In linea di principio e alla luce delle finalità sottese al diritto alla portabilità dei dati, </a:t>
            </a:r>
            <a:r>
              <a:rPr lang="it-IT" b="1" dirty="0"/>
              <a:t>l’espressione “forniti dall’interessato” deve essere interpretata in modo estensivo escludendo unicamente “dati inferenziali” e “dati derivati”</a:t>
            </a:r>
            <a:r>
              <a:rPr lang="it-IT" dirty="0"/>
              <a:t>, i quali comprendono i dati personali generati da un fornitore di servizi (per esempio, i risultati prodotti da un algoritmo). Il titolare può escludere i suddetti dati inferenziali e dovrebbe, invece, ricomprendervi tutti gli altri dati personali forniti dall’interessato attraverso gli strumenti messi a disposizione dal titolare stesso.».</a:t>
            </a:r>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116</a:t>
            </a:fld>
            <a:endParaRPr lang="it-IT" dirty="0"/>
          </a:p>
        </p:txBody>
      </p:sp>
    </p:spTree>
    <p:extLst>
      <p:ext uri="{BB962C8B-B14F-4D97-AF65-F5344CB8AC3E}">
        <p14:creationId xmlns:p14="http://schemas.microsoft.com/office/powerpoint/2010/main" val="38578307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117</a:t>
            </a:fld>
            <a:endParaRPr lang="it-IT" dirty="0"/>
          </a:p>
        </p:txBody>
      </p:sp>
    </p:spTree>
    <p:extLst>
      <p:ext uri="{BB962C8B-B14F-4D97-AF65-F5344CB8AC3E}">
        <p14:creationId xmlns:p14="http://schemas.microsoft.com/office/powerpoint/2010/main" val="5343025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69° Considerandum — </a:t>
            </a:r>
            <a:r>
              <a:rPr lang="it-IT" sz="1300" dirty="0">
                <a:latin typeface="Garamond" panose="02020404030301010803" pitchFamily="18" charset="0"/>
              </a:rPr>
              <a:t>Qualora i dati personali possano essere lecitamente trattati, essendo il trattamento necessario per l’esecuzione di un compito svolto nel pubblico interesse oppure nell’esercizio di pubblici poteri di cui è investito il titolare del trattamento, ovvero per i legittimi interessi di un titolare del trattamento o di terzi, </a:t>
            </a:r>
            <a:r>
              <a:rPr lang="it-IT" sz="1300" b="1" dirty="0">
                <a:latin typeface="Garamond" panose="02020404030301010803" pitchFamily="18" charset="0"/>
              </a:rPr>
              <a:t>l’interessato dovrebbe comunque avere il diritto di opporsi al trattamento dei dati personali che riguardano la sua situazione particolare</a:t>
            </a:r>
            <a:r>
              <a:rPr lang="it-IT" sz="1300" dirty="0">
                <a:latin typeface="Garamond" panose="02020404030301010803" pitchFamily="18" charset="0"/>
              </a:rPr>
              <a:t>. È opportuno che incomba al titolare del trattamento </a:t>
            </a:r>
            <a:r>
              <a:rPr lang="it-IT" sz="1300" b="1" dirty="0">
                <a:latin typeface="Garamond" panose="02020404030301010803" pitchFamily="18" charset="0"/>
              </a:rPr>
              <a:t>dimostrare che i suoi interessi legittimi cogenti prevalgono </a:t>
            </a:r>
            <a:r>
              <a:rPr lang="it-IT" sz="1300" dirty="0">
                <a:latin typeface="Garamond" panose="02020404030301010803" pitchFamily="18" charset="0"/>
              </a:rPr>
              <a:t>sugli interessi o sui diritti e sulle libertà fondamentali dell’interessato.</a:t>
            </a:r>
          </a:p>
          <a:p>
            <a:endParaRPr lang="it-IT" sz="1300" dirty="0">
              <a:latin typeface="Garamond" panose="02020404030301010803" pitchFamily="18" charset="0"/>
            </a:endParaRPr>
          </a:p>
          <a:p>
            <a:r>
              <a:rPr lang="it-IT" sz="1300" b="1" cap="small" dirty="0">
                <a:latin typeface="Garamond" panose="02020404030301010803" pitchFamily="18" charset="0"/>
              </a:rPr>
              <a:t>70° Considerandum — </a:t>
            </a:r>
            <a:r>
              <a:rPr lang="it-IT" sz="1300" dirty="0">
                <a:latin typeface="Garamond" panose="02020404030301010803" pitchFamily="18" charset="0"/>
              </a:rPr>
              <a:t>Qualora i dati personali siano trattati per </a:t>
            </a:r>
            <a:r>
              <a:rPr lang="it-IT" sz="1300" b="1" dirty="0">
                <a:latin typeface="Garamond" panose="02020404030301010803" pitchFamily="18" charset="0"/>
              </a:rPr>
              <a:t>finalità di marketing diretto</a:t>
            </a:r>
            <a:r>
              <a:rPr lang="it-IT" sz="1300" dirty="0">
                <a:latin typeface="Garamond" panose="02020404030301010803" pitchFamily="18" charset="0"/>
              </a:rPr>
              <a:t>, l’interessato dovrebbe avere il diritto, in qualsiasi momento e gratuitamente, di opporsi a tale trattamento, sia con riguardo a quello iniziale o ulteriore, compresa la profilazione nella misura in cui sia connessa a tale marketing diretto. Tale diritto dovrebbe essere esplicitamente portato all’attenzione dell’interessato e presentato chiaramente e separatamente da qualsiasi altra informazione.</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283765FE-0079-4A90-BF1A-9010AE5E471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118</a:t>
            </a:fld>
            <a:endParaRPr lang="it-IT" dirty="0"/>
          </a:p>
        </p:txBody>
      </p:sp>
    </p:spTree>
    <p:extLst>
      <p:ext uri="{BB962C8B-B14F-4D97-AF65-F5344CB8AC3E}">
        <p14:creationId xmlns:p14="http://schemas.microsoft.com/office/powerpoint/2010/main" val="40459708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62D084E9-15AE-4E5A-AA25-1E295F1881DA}"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119</a:t>
            </a:fld>
            <a:endParaRPr lang="it-IT" dirty="0"/>
          </a:p>
        </p:txBody>
      </p:sp>
    </p:spTree>
    <p:extLst>
      <p:ext uri="{BB962C8B-B14F-4D97-AF65-F5344CB8AC3E}">
        <p14:creationId xmlns:p14="http://schemas.microsoft.com/office/powerpoint/2010/main" val="215009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990478">
              <a:defRPr/>
            </a:pPr>
            <a:r>
              <a:rPr lang="it-IT" sz="1300" b="1" cap="small" dirty="0">
                <a:solidFill>
                  <a:prstClr val="black"/>
                </a:solidFill>
              </a:rPr>
              <a:t>51° Considerandum ― </a:t>
            </a:r>
            <a:r>
              <a:rPr lang="it-IT" sz="1300" dirty="0">
                <a:solidFill>
                  <a:prstClr val="black"/>
                </a:solidFill>
              </a:rPr>
              <a:t>Meritano una specifica protezione i </a:t>
            </a:r>
            <a:r>
              <a:rPr lang="it-IT" sz="1300" b="1" dirty="0">
                <a:solidFill>
                  <a:prstClr val="black"/>
                </a:solidFill>
              </a:rPr>
              <a:t>dati personali che, per loro natura, sono particolarmente sensibili sotto il profilo dei diritti e delle libertà fondamentali</a:t>
            </a:r>
            <a:r>
              <a:rPr lang="it-IT" sz="1300" dirty="0">
                <a:solidFill>
                  <a:prstClr val="black"/>
                </a:solidFill>
              </a:rPr>
              <a:t>, dal momento che il contesto del loro trattamento potrebbe creare </a:t>
            </a:r>
            <a:r>
              <a:rPr lang="it-IT" sz="1300" b="1" dirty="0">
                <a:solidFill>
                  <a:prstClr val="black"/>
                </a:solidFill>
              </a:rPr>
              <a:t>rischi significativi per i diritti e le libertà fondamentali</a:t>
            </a:r>
            <a:r>
              <a:rPr lang="it-IT" sz="1300" dirty="0">
                <a:solidFill>
                  <a:prstClr val="black"/>
                </a:solidFill>
              </a:rPr>
              <a:t>. Tra tali dati personali dovrebbero essere compresi anche i dati personali che rivelano l’origine razziale o etnica, </a:t>
            </a:r>
            <a:r>
              <a:rPr lang="it-IT" sz="1300" i="1" dirty="0">
                <a:solidFill>
                  <a:prstClr val="black"/>
                </a:solidFill>
              </a:rPr>
              <a:t>essendo inteso che l’utilizzo dei termini «origine razziale» nel presente regolamento non implica l’accettazione da parte dell’Unione di teorie che tentano di dimostrare l’esistenza di razze umane distinte</a:t>
            </a:r>
            <a:r>
              <a:rPr lang="it-IT" sz="1300" dirty="0">
                <a:solidFill>
                  <a:prstClr val="black"/>
                </a:solidFill>
              </a:rPr>
              <a:t>. Il </a:t>
            </a:r>
            <a:r>
              <a:rPr lang="it-IT" sz="1300" b="1" dirty="0">
                <a:solidFill>
                  <a:prstClr val="black"/>
                </a:solidFill>
              </a:rPr>
              <a:t>trattamento di fotografie non dovrebbe costituire sistematicamente un trattamento di categorie particolari di dati personali</a:t>
            </a:r>
            <a:r>
              <a:rPr lang="it-IT" sz="1300" dirty="0">
                <a:solidFill>
                  <a:prstClr val="black"/>
                </a:solidFill>
              </a:rPr>
              <a:t>, poiché esse rientrano nella definizione di dati biometrici soltanto quando saranno trattate attraverso un dispositivo tecnico specifico che consente l’identificazione univoca o l’autenticazione di una persona fisica. Tali dati personali non dovrebbero essere oggetto di trattamento, </a:t>
            </a:r>
            <a:r>
              <a:rPr lang="it-IT" sz="1300" b="1" dirty="0">
                <a:solidFill>
                  <a:prstClr val="black"/>
                </a:solidFill>
              </a:rPr>
              <a:t>a meno che il trattamento non sia consentito nei casi specifici di cui al presente regolamento</a:t>
            </a:r>
            <a:r>
              <a:rPr lang="it-IT" sz="1300" dirty="0">
                <a:solidFill>
                  <a:prstClr val="black"/>
                </a:solidFill>
              </a:rPr>
              <a:t>, tenendo conto del fatto che il diritto degli Stati membri può stabilire disposizioni specifiche sulla protezione dei dati per adeguare l’applicazione delle norme del presente regolamento ai fini della conformità a un obbligo legale o dell’esecuzione di un compito di interesse pubblico o per l’esercizio di pubblici poteri di cui è investito il titolare del trattamento. Oltre ai requisiti specifici per tale trattamento, dovrebbero applicarsi i principi generali e altre norme del presente regolamento, in particolare per quanto riguarda le condizioni per il trattamento lecito. È opportuno prevedere espressamente </a:t>
            </a:r>
            <a:r>
              <a:rPr lang="it-IT" sz="1300" b="1" dirty="0">
                <a:solidFill>
                  <a:prstClr val="black"/>
                </a:solidFill>
              </a:rPr>
              <a:t>deroghe al divieto generale di trattare tali categorie particolari di dati personali</a:t>
            </a:r>
            <a:r>
              <a:rPr lang="it-IT" sz="1300" dirty="0">
                <a:solidFill>
                  <a:prstClr val="black"/>
                </a:solidFill>
              </a:rPr>
              <a:t>, tra l’altro se l’interessato esprime un consenso esplicito o in relazione a esigenze specifiche, in particolare se il trattamento è eseguito nel corso di legittime attività di talune associazioni o fondazioni il cui scopo sia permettere l’esercizio delle libertà fondamentali.</a:t>
            </a:r>
          </a:p>
        </p:txBody>
      </p:sp>
      <p:sp>
        <p:nvSpPr>
          <p:cNvPr id="4" name="Segnaposto numero diapositiva 3"/>
          <p:cNvSpPr>
            <a:spLocks noGrp="1"/>
          </p:cNvSpPr>
          <p:nvPr>
            <p:ph type="sldNum" sz="quarter" idx="10"/>
          </p:nvPr>
        </p:nvSpPr>
        <p:spPr/>
        <p:txBody>
          <a:bodyPr/>
          <a:lstStyle/>
          <a:p>
            <a:fld id="{8C4A2B84-2C9E-44C5-A7E1-D14378062D4D}" type="slidenum">
              <a:rPr lang="it-IT" smtClean="0"/>
              <a:t>12</a:t>
            </a:fld>
            <a:endParaRPr lang="it-IT" dirty="0"/>
          </a:p>
        </p:txBody>
      </p:sp>
      <p:sp>
        <p:nvSpPr>
          <p:cNvPr id="5" name="Segnaposto data 4">
            <a:extLst>
              <a:ext uri="{FF2B5EF4-FFF2-40B4-BE49-F238E27FC236}">
                <a16:creationId xmlns:a16="http://schemas.microsoft.com/office/drawing/2014/main" id="{1D24B0F9-C247-400B-9BD1-FDBBB6E55730}"/>
              </a:ext>
            </a:extLst>
          </p:cNvPr>
          <p:cNvSpPr>
            <a:spLocks noGrp="1"/>
          </p:cNvSpPr>
          <p:nvPr>
            <p:ph type="dt" idx="11"/>
          </p:nvPr>
        </p:nvSpPr>
        <p:spPr/>
        <p:txBody>
          <a:bodyPr/>
          <a:lstStyle/>
          <a:p>
            <a:fld id="{136E17F9-1820-4DE0-A442-B85E4F25B21C}" type="datetime1">
              <a:rPr lang="it-IT" smtClean="0"/>
              <a:t>07/06/2018</a:t>
            </a:fld>
            <a:endParaRPr lang="it-IT" dirty="0"/>
          </a:p>
        </p:txBody>
      </p:sp>
      <p:sp>
        <p:nvSpPr>
          <p:cNvPr id="6" name="Segnaposto piè di pagina 5">
            <a:extLst>
              <a:ext uri="{FF2B5EF4-FFF2-40B4-BE49-F238E27FC236}">
                <a16:creationId xmlns:a16="http://schemas.microsoft.com/office/drawing/2014/main" id="{F1076750-ABDE-4A1D-A35F-80839FD07E89}"/>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B9E845F5-A532-4FB8-BE70-C5A888D48A48}"/>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7522667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F895D2CB-DFD3-48DE-BED5-72B5FE932138}"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120</a:t>
            </a:fld>
            <a:endParaRPr lang="it-IT" dirty="0"/>
          </a:p>
        </p:txBody>
      </p:sp>
    </p:spTree>
    <p:extLst>
      <p:ext uri="{BB962C8B-B14F-4D97-AF65-F5344CB8AC3E}">
        <p14:creationId xmlns:p14="http://schemas.microsoft.com/office/powerpoint/2010/main" val="12517381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121</a:t>
            </a:fld>
            <a:endParaRPr lang="it-IT" dirty="0"/>
          </a:p>
        </p:txBody>
      </p:sp>
    </p:spTree>
    <p:extLst>
      <p:ext uri="{BB962C8B-B14F-4D97-AF65-F5344CB8AC3E}">
        <p14:creationId xmlns:p14="http://schemas.microsoft.com/office/powerpoint/2010/main" val="16265499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691ECFE9-21A7-4F69-AB9E-71BEA8E69ACF}"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122</a:t>
            </a:fld>
            <a:endParaRPr lang="it-IT" dirty="0"/>
          </a:p>
        </p:txBody>
      </p:sp>
    </p:spTree>
    <p:extLst>
      <p:ext uri="{BB962C8B-B14F-4D97-AF65-F5344CB8AC3E}">
        <p14:creationId xmlns:p14="http://schemas.microsoft.com/office/powerpoint/2010/main" val="11232742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123</a:t>
            </a:fld>
            <a:endParaRPr lang="it-IT" dirty="0"/>
          </a:p>
        </p:txBody>
      </p:sp>
    </p:spTree>
    <p:extLst>
      <p:ext uri="{BB962C8B-B14F-4D97-AF65-F5344CB8AC3E}">
        <p14:creationId xmlns:p14="http://schemas.microsoft.com/office/powerpoint/2010/main" val="17059189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71° Considerandum — </a:t>
            </a:r>
            <a:r>
              <a:rPr lang="it-IT" sz="1300" dirty="0">
                <a:latin typeface="Garamond" panose="02020404030301010803" pitchFamily="18" charset="0"/>
              </a:rPr>
              <a:t>L’interessato dovrebbe avere il diritto di non essere sottoposto a una decisione, che possa includere una misura, che valuti aspetti personali che lo riguardano, che sia basata unicamente su un trattamento automatizzato e che produca effetti giuridici che lo riguardano o incida in modo analogo significativamente sulla sua persona, quali il rifiuto automatico di una domanda di credito online o pratiche di assunzione elettronica senza interventi umani. Tale trattamento comprende la «</a:t>
            </a:r>
            <a:r>
              <a:rPr lang="it-IT" sz="1300" b="1" i="1" dirty="0">
                <a:latin typeface="Garamond" panose="02020404030301010803" pitchFamily="18" charset="0"/>
              </a:rPr>
              <a:t>profilazione</a:t>
            </a:r>
            <a:r>
              <a:rPr lang="it-IT" sz="1300" dirty="0">
                <a:latin typeface="Garamond" panose="02020404030301010803" pitchFamily="18" charset="0"/>
              </a:rPr>
              <a:t>», che consiste in una forma di </a:t>
            </a:r>
            <a:r>
              <a:rPr lang="it-IT" sz="1300" b="1" dirty="0">
                <a:latin typeface="Garamond" panose="02020404030301010803" pitchFamily="18" charset="0"/>
              </a:rPr>
              <a:t>trattamento automatizzato dei dati personali che valuta aspetti personali</a:t>
            </a:r>
            <a:r>
              <a:rPr lang="it-IT" sz="1300" dirty="0">
                <a:latin typeface="Garamond" panose="02020404030301010803" pitchFamily="18" charset="0"/>
              </a:rPr>
              <a:t> concernenti una persona fisica, in particolare al fine di analizzare o prevedere aspetti riguardanti il rendimento professionale, la situazione economica, la salute, le preferenze o gli interessi personali, l’affidabilità o il comportamento, l’ubicazione o gli spostamenti dell’interessato, ove ciò produca effetti giuridici che la riguardano o incida in modo analogo significativamente sulla sua persona. Tuttavia, è opportuno che sia consentito adottare decisioni sulla base di tale trattamento, compresa la profilazione, se ciò è espressamente previsto dal diritto dell’Unione o degli Stati membri cui è soggetto il titolare del trattamento, anche a fini di monitoraggio e prevenzione delle frodi e dell’evasione fiscale secondo i regolamenti, le norme e le raccomandazioni delle istituzioni dell’Unione o degli organismi nazionali di vigilanza e a garanzia della sicurezza e dell’affidabilità di un servizio fornito dal titolare del trattamento, o se è necessario per la conclusione o l’esecuzione di un contratto tra l’interessato e un titolare del trattamento, o se l’interessato ha espresso il proprio consenso esplicito. In ogni caso, tale trattamento dovrebbe essere subordinato a </a:t>
            </a:r>
            <a:r>
              <a:rPr lang="it-IT" sz="1300" b="1" dirty="0">
                <a:latin typeface="Garamond" panose="02020404030301010803" pitchFamily="18" charset="0"/>
              </a:rPr>
              <a:t>garanzie adeguate</a:t>
            </a:r>
            <a:r>
              <a:rPr lang="it-IT" sz="1300" dirty="0">
                <a:latin typeface="Garamond" panose="02020404030301010803" pitchFamily="18" charset="0"/>
              </a:rPr>
              <a:t>, che dovrebbero comprendere la specifica informazione all’interessato e il diritto di ottenere l’intervento umano, di esprimere la propria opinione, di ottenere una spiegazione della decisione conseguita dopo tale valutazione e di contestare la decisione. Tale misura non dovrebbe riguardare un minore.</a:t>
            </a:r>
          </a:p>
          <a:p>
            <a:r>
              <a:rPr lang="it-IT" sz="1300" dirty="0">
                <a:latin typeface="Garamond" panose="02020404030301010803" pitchFamily="18" charset="0"/>
              </a:rPr>
              <a:t>Al fine di garantire un </a:t>
            </a:r>
            <a:r>
              <a:rPr lang="it-IT" sz="1300" b="1" dirty="0">
                <a:latin typeface="Garamond" panose="02020404030301010803" pitchFamily="18" charset="0"/>
              </a:rPr>
              <a:t>trattamento corretto e trasparente</a:t>
            </a:r>
            <a:r>
              <a:rPr lang="it-IT" sz="1300" dirty="0">
                <a:latin typeface="Garamond" panose="02020404030301010803" pitchFamily="18" charset="0"/>
              </a:rPr>
              <a:t> nel rispetto dell’interessato, tenendo in considerazione le circostanze e il contesto specifici in cui i dati personali sono trattati, è opportuno che il titolare del trattamento utilizzi procedure matematiche o statistiche appropriate per la profilazione, metta in atto misure tecniche e organizzative adeguate al fine di garantire, in particolare, che siano rettificati i fattori che comportano inesattezze dei dati e sia minimizzato il rischio di errori e al fine di </a:t>
            </a:r>
            <a:r>
              <a:rPr lang="it-IT" sz="1300" b="1" dirty="0">
                <a:latin typeface="Garamond" panose="02020404030301010803" pitchFamily="18" charset="0"/>
              </a:rPr>
              <a:t>garantire la sicurezza dei dati personali</a:t>
            </a:r>
            <a:r>
              <a:rPr lang="it-IT" sz="1300" dirty="0">
                <a:latin typeface="Garamond" panose="02020404030301010803" pitchFamily="18" charset="0"/>
              </a:rPr>
              <a:t> secondo una modalità che tenga conto dei potenziali rischi esistenti per gli interessi e i diritti dell’interessato e che impedisca tra l’altro </a:t>
            </a:r>
            <a:r>
              <a:rPr lang="it-IT" sz="1300" b="1" dirty="0">
                <a:latin typeface="Garamond" panose="02020404030301010803" pitchFamily="18" charset="0"/>
              </a:rPr>
              <a:t>effetti discriminatori</a:t>
            </a:r>
            <a:r>
              <a:rPr lang="it-IT" sz="1300" dirty="0">
                <a:latin typeface="Garamond" panose="02020404030301010803" pitchFamily="18" charset="0"/>
              </a:rPr>
              <a:t> nei confronti di persone fisiche sulla base della razza o dell’origine etnica, delle opinioni politiche, della religione o delle convinzioni personali, dell’appartenenza sindacale, dello status genetico, dello stato di salute o dell’orientamento sessuale, ovvero che comportano </a:t>
            </a:r>
            <a:r>
              <a:rPr lang="it-IT" sz="1300" b="1" dirty="0">
                <a:latin typeface="Garamond" panose="02020404030301010803" pitchFamily="18" charset="0"/>
              </a:rPr>
              <a:t>misure aventi tali effetti</a:t>
            </a:r>
            <a:r>
              <a:rPr lang="it-IT" sz="1300" dirty="0">
                <a:latin typeface="Garamond" panose="02020404030301010803" pitchFamily="18" charset="0"/>
              </a:rPr>
              <a:t>. Il processo decisionale automatizzato e la profilazione basati su categorie particolari di dati personali dovrebbero essere consentiti solo a determinate condizioni.</a:t>
            </a:r>
          </a:p>
          <a:p>
            <a:endParaRPr lang="it-IT" sz="1300" dirty="0">
              <a:latin typeface="Garamond" panose="02020404030301010803" pitchFamily="18" charset="0"/>
            </a:endParaRPr>
          </a:p>
          <a:p>
            <a:r>
              <a:rPr lang="it-IT" sz="1300" b="1" cap="small" dirty="0">
                <a:latin typeface="Garamond" panose="02020404030301010803" pitchFamily="18" charset="0"/>
              </a:rPr>
              <a:t>72° Considerandum — </a:t>
            </a:r>
            <a:r>
              <a:rPr lang="it-IT" sz="1300" dirty="0">
                <a:latin typeface="Garamond" panose="02020404030301010803" pitchFamily="18" charset="0"/>
              </a:rPr>
              <a:t>La </a:t>
            </a:r>
            <a:r>
              <a:rPr lang="it-IT" sz="1300" b="1" dirty="0">
                <a:latin typeface="Garamond" panose="02020404030301010803" pitchFamily="18" charset="0"/>
              </a:rPr>
              <a:t>profilazione</a:t>
            </a:r>
            <a:r>
              <a:rPr lang="it-IT" sz="1300" dirty="0">
                <a:latin typeface="Garamond" panose="02020404030301010803" pitchFamily="18" charset="0"/>
              </a:rPr>
              <a:t> è soggetta alle norme del presente regolamento che disciplinano il trattamento dei dati personali, quali le basi giuridiche del trattamento o i principi di protezione dei dati. Il comitato europeo per la protezione dei dati istituito dal presente regolamento («</a:t>
            </a:r>
            <a:r>
              <a:rPr lang="it-IT" sz="1300" i="1" dirty="0">
                <a:latin typeface="Garamond" panose="02020404030301010803" pitchFamily="18" charset="0"/>
              </a:rPr>
              <a:t>comitato</a:t>
            </a:r>
            <a:r>
              <a:rPr lang="it-IT" sz="1300" dirty="0">
                <a:latin typeface="Garamond" panose="02020404030301010803" pitchFamily="18" charset="0"/>
              </a:rPr>
              <a:t>») dovrebbe poter emanare orientamenti in tale contesto.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46B0EB36-7685-49EA-8E23-C3D08A0DB77A}"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124</a:t>
            </a:fld>
            <a:endParaRPr lang="it-IT" dirty="0"/>
          </a:p>
        </p:txBody>
      </p:sp>
    </p:spTree>
    <p:extLst>
      <p:ext uri="{BB962C8B-B14F-4D97-AF65-F5344CB8AC3E}">
        <p14:creationId xmlns:p14="http://schemas.microsoft.com/office/powerpoint/2010/main" val="332344161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defTabSz="1072886">
              <a:defRPr/>
            </a:pPr>
            <a:r>
              <a:rPr lang="it-IT" sz="1400" b="1" cap="small" dirty="0">
                <a:solidFill>
                  <a:prstClr val="black"/>
                </a:solidFill>
              </a:rPr>
              <a:t>Articolo 4 – Definizioni ― </a:t>
            </a:r>
            <a:r>
              <a:rPr lang="it-IT" sz="1400" dirty="0">
                <a:solidFill>
                  <a:prstClr val="black"/>
                </a:solidFill>
              </a:rPr>
              <a:t>n. 4</a:t>
            </a:r>
          </a:p>
          <a:p>
            <a:pPr defTabSz="1072886">
              <a:defRPr/>
            </a:pPr>
            <a:r>
              <a:rPr lang="it-IT" sz="1400" dirty="0">
                <a:solidFill>
                  <a:prstClr val="black"/>
                </a:solidFill>
              </a:rPr>
              <a:t>――――――――///</a:t>
            </a:r>
          </a:p>
          <a:p>
            <a:r>
              <a:rPr lang="it-IT" dirty="0"/>
              <a:t>(24° Considerandum, 33° Considerandum, 71° Considerandum, 72° Considerandum)</a:t>
            </a:r>
          </a:p>
          <a:p>
            <a:endParaRPr lang="it-IT" dirty="0"/>
          </a:p>
          <a:p>
            <a:pPr marL="203399" indent="-203399">
              <a:buFont typeface="Arial" panose="020B0604020202020204" pitchFamily="34" charset="0"/>
              <a:buChar char="•"/>
            </a:pPr>
            <a:r>
              <a:rPr lang="it-IT" dirty="0"/>
              <a:t>CDE, raccomandazione sulla profilazione del 23 novembre 2010, che riconosce la legittimità del trattamento di dati personali per finalità di profilazione se necessario per gli interessi legittimi altrui, tranne qualora prevalgano su tali interessi i diritti e le libertà fondamentali degli interessati.</a:t>
            </a:r>
          </a:p>
          <a:p>
            <a:pPr marL="203399" indent="-203399">
              <a:buFont typeface="Arial" panose="020B0604020202020204" pitchFamily="34" charset="0"/>
              <a:buChar char="•"/>
            </a:pPr>
            <a:r>
              <a:rPr lang="it-IT" dirty="0"/>
              <a:t>(C24) Monitoraggio del comportamento: per stabilire se un’attività di trattamento sia assimilabile al </a:t>
            </a:r>
            <a:r>
              <a:rPr lang="it-IT" b="1" dirty="0"/>
              <a:t>controllo del comportamento </a:t>
            </a:r>
            <a:r>
              <a:rPr lang="it-IT" dirty="0"/>
              <a:t>dell’interessato, è opportuno verificare se le persone fisiche sono tracciate su internet, compreso l’eventuale ricorso successivo a tecniche di trattamento dei dati personali che consistono nella profilazione della persona fisica, in particolare per adottare decisioni che la riguardano o analizzarne o prevederne le preferenze, i comportamenti e le posizioni personali.</a:t>
            </a:r>
          </a:p>
          <a:p>
            <a:pPr marL="203399" indent="-203399">
              <a:buFont typeface="Arial" panose="020B0604020202020204" pitchFamily="34" charset="0"/>
              <a:buChar char="•"/>
            </a:pPr>
            <a:r>
              <a:rPr lang="it-IT" dirty="0"/>
              <a:t>(C60) … l’interessato dovrebbe essere informato dell’esistenza di una profilazione e delle conseguenze della stessa. </a:t>
            </a:r>
          </a:p>
          <a:p>
            <a:pPr marL="203399" indent="-203399">
              <a:buFont typeface="Arial" panose="020B0604020202020204" pitchFamily="34" charset="0"/>
              <a:buChar char="•"/>
            </a:pPr>
            <a:r>
              <a:rPr lang="it-IT" dirty="0"/>
              <a:t>(C70) Finalità di marketing diretto: l’interessato dovrebbe avere il diritto, in qualsiasi momento e gratuitamente, di opporsi a tale trattamento, sia con riguardo a quello iniziale o ulteriore, </a:t>
            </a:r>
            <a:r>
              <a:rPr lang="it-IT" u="sng" dirty="0"/>
              <a:t>compresa la profilazione</a:t>
            </a:r>
            <a:r>
              <a:rPr lang="it-IT" dirty="0"/>
              <a:t> nella misura in cui sia connessa a tale marketing diretto. Tale diritto dovrebbe essere esplicitamente portato all’attenzione dell’interessato e presentato chiaramente e separatamente da qualsiasi altra informazione.</a:t>
            </a:r>
          </a:p>
          <a:p>
            <a:endParaRPr lang="it-IT" dirty="0"/>
          </a:p>
        </p:txBody>
      </p:sp>
      <p:sp>
        <p:nvSpPr>
          <p:cNvPr id="4" name="Segnaposto intestazione 3"/>
          <p:cNvSpPr>
            <a:spLocks noGrp="1"/>
          </p:cNvSpPr>
          <p:nvPr>
            <p:ph type="hdr" sz="quarter" idx="10"/>
          </p:nvPr>
        </p:nvSpPr>
        <p:spPr/>
        <p:txBody>
          <a:bodyPr/>
          <a:lstStyle/>
          <a:p>
            <a:pPr defTabSz="536443">
              <a:defRPr/>
            </a:pPr>
            <a:r>
              <a:rPr lang="it-IT">
                <a:solidFill>
                  <a:prstClr val="black"/>
                </a:solidFill>
                <a:latin typeface="Calibri" panose="020F0502020204030204"/>
              </a:rPr>
              <a:t>Programma di formazione avanzata in materia di protezione dei dati personali e privacy</a:t>
            </a:r>
          </a:p>
        </p:txBody>
      </p:sp>
      <p:sp>
        <p:nvSpPr>
          <p:cNvPr id="5" name="Segnaposto data 4"/>
          <p:cNvSpPr>
            <a:spLocks noGrp="1"/>
          </p:cNvSpPr>
          <p:nvPr>
            <p:ph type="dt" idx="11"/>
          </p:nvPr>
        </p:nvSpPr>
        <p:spPr/>
        <p:txBody>
          <a:bodyPr/>
          <a:lstStyle/>
          <a:p>
            <a:pPr defTabSz="536443">
              <a:defRPr/>
            </a:pPr>
            <a:fld id="{71C4DBE6-18AA-41F9-8BBB-C7757853EB53}" type="datetime1">
              <a:rPr lang="it-IT" smtClean="0">
                <a:solidFill>
                  <a:prstClr val="black"/>
                </a:solidFill>
                <a:latin typeface="Calibri" panose="020F0502020204030204"/>
              </a:rPr>
              <a:pPr defTabSz="536443">
                <a:defRPr/>
              </a:pPr>
              <a:t>07/06/2018</a:t>
            </a:fld>
            <a:endParaRPr lang="it-IT" dirty="0">
              <a:solidFill>
                <a:prstClr val="black"/>
              </a:solidFill>
              <a:latin typeface="Calibri" panose="020F0502020204030204"/>
            </a:endParaRPr>
          </a:p>
        </p:txBody>
      </p:sp>
      <p:sp>
        <p:nvSpPr>
          <p:cNvPr id="6" name="Segnaposto piè di pagina 5"/>
          <p:cNvSpPr>
            <a:spLocks noGrp="1"/>
          </p:cNvSpPr>
          <p:nvPr>
            <p:ph type="ftr" sz="quarter" idx="12"/>
          </p:nvPr>
        </p:nvSpPr>
        <p:spPr/>
        <p:txBody>
          <a:bodyPr/>
          <a:lstStyle/>
          <a:p>
            <a:pPr defTabSz="536443">
              <a:defRPr/>
            </a:pPr>
            <a:r>
              <a:rPr lang="it-IT">
                <a:latin typeface="Calibri" panose="020F0502020204030204"/>
              </a:rPr>
              <a:t>Copyright © 2017 — Marzio Vaglio</a:t>
            </a:r>
            <a:endParaRPr lang="it-IT" dirty="0">
              <a:latin typeface="Calibri" panose="020F0502020204030204"/>
            </a:endParaRPr>
          </a:p>
        </p:txBody>
      </p:sp>
      <p:sp>
        <p:nvSpPr>
          <p:cNvPr id="7" name="Segnaposto numero diapositiva 6"/>
          <p:cNvSpPr>
            <a:spLocks noGrp="1"/>
          </p:cNvSpPr>
          <p:nvPr>
            <p:ph type="sldNum" sz="quarter" idx="13"/>
          </p:nvPr>
        </p:nvSpPr>
        <p:spPr/>
        <p:txBody>
          <a:bodyPr/>
          <a:lstStyle/>
          <a:p>
            <a:pPr defTabSz="536443">
              <a:defRPr/>
            </a:pPr>
            <a:fld id="{3FD4FF88-A343-4F58-BC81-57F3D2A38ABF}" type="slidenum">
              <a:rPr lang="it-IT">
                <a:solidFill>
                  <a:prstClr val="black"/>
                </a:solidFill>
                <a:latin typeface="Calibri" panose="020F0502020204030204"/>
              </a:rPr>
              <a:pPr defTabSz="536443">
                <a:defRPr/>
              </a:pPr>
              <a:t>125</a:t>
            </a:fld>
            <a:endParaRPr lang="it-IT" dirty="0">
              <a:solidFill>
                <a:prstClr val="black"/>
              </a:solidFill>
              <a:latin typeface="Calibri" panose="020F0502020204030204"/>
            </a:endParaRPr>
          </a:p>
        </p:txBody>
      </p:sp>
    </p:spTree>
    <p:extLst>
      <p:ext uri="{BB962C8B-B14F-4D97-AF65-F5344CB8AC3E}">
        <p14:creationId xmlns:p14="http://schemas.microsoft.com/office/powerpoint/2010/main" val="24568678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41525522-7999-4766-9A77-EE4F66727188}"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126</a:t>
            </a:fld>
            <a:endParaRPr lang="it-IT" dirty="0"/>
          </a:p>
        </p:txBody>
      </p:sp>
    </p:spTree>
    <p:extLst>
      <p:ext uri="{BB962C8B-B14F-4D97-AF65-F5344CB8AC3E}">
        <p14:creationId xmlns:p14="http://schemas.microsoft.com/office/powerpoint/2010/main" val="326079288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71° Considerandum — </a:t>
            </a:r>
            <a:r>
              <a:rPr lang="it-IT" sz="1300" dirty="0">
                <a:latin typeface="Garamond" panose="02020404030301010803" pitchFamily="18" charset="0"/>
              </a:rPr>
              <a:t>L’interessato dovrebbe avere il diritto di non essere sottoposto a una decisione, che possa includere una misura, che valuti aspetti personali che lo riguardano, che sia basata unicamente su un trattamento automatizzato e che produca effetti giuridici che lo riguardano o incida in modo analogo significativamente sulla sua persona, quali il rifiuto automatico di una domanda di credito online o pratiche di assunzione elettronica senza interventi umani. Tale trattamento comprende la «</a:t>
            </a:r>
            <a:r>
              <a:rPr lang="it-IT" sz="1300" b="1" i="1" dirty="0">
                <a:latin typeface="Garamond" panose="02020404030301010803" pitchFamily="18" charset="0"/>
              </a:rPr>
              <a:t>profilazione</a:t>
            </a:r>
            <a:r>
              <a:rPr lang="it-IT" sz="1300" dirty="0">
                <a:latin typeface="Garamond" panose="02020404030301010803" pitchFamily="18" charset="0"/>
              </a:rPr>
              <a:t>», che consiste in una forma di </a:t>
            </a:r>
            <a:r>
              <a:rPr lang="it-IT" sz="1300" b="1" dirty="0">
                <a:latin typeface="Garamond" panose="02020404030301010803" pitchFamily="18" charset="0"/>
              </a:rPr>
              <a:t>trattamento automatizzato dei dati personali che valuta aspetti personali</a:t>
            </a:r>
            <a:r>
              <a:rPr lang="it-IT" sz="1300" dirty="0">
                <a:latin typeface="Garamond" panose="02020404030301010803" pitchFamily="18" charset="0"/>
              </a:rPr>
              <a:t> concernenti una persona fisica, in particolare al fine di analizzare o prevedere aspetti riguardanti il rendimento professionale, la situazione economica, la salute, le preferenze o gli interessi personali, l’affidabilità o il comportamento, l’ubicazione o gli spostamenti dell’interessato, ove ciò produca effetti giuridici che la riguardano o incida in modo analogo significativamente sulla sua persona. Tuttavia, è opportuno che sia consentito adottare decisioni sulla base di tale trattamento, compresa la profilazione, se ciò è espressamente previsto dal diritto dell’Unione o degli Stati membri cui è soggetto il titolare del trattamento, anche a fini di monitoraggio e prevenzione delle frodi e dell’evasione fiscale secondo i regolamenti, le norme e le raccomandazioni delle istituzioni dell’Unione o degli organismi nazionali di vigilanza e a garanzia della sicurezza e dell’affidabilità di un servizio fornito dal titolare del trattamento, o se è necessario per la conclusione o l’esecuzione di un contratto tra l’interessato e un titolare del trattamento, o se l’interessato ha espresso il proprio consenso esplicito. In ogni caso, tale trattamento dovrebbe essere subordinato a </a:t>
            </a:r>
            <a:r>
              <a:rPr lang="it-IT" sz="1300" b="1" dirty="0">
                <a:latin typeface="Garamond" panose="02020404030301010803" pitchFamily="18" charset="0"/>
              </a:rPr>
              <a:t>garanzie adeguate</a:t>
            </a:r>
            <a:r>
              <a:rPr lang="it-IT" sz="1300" dirty="0">
                <a:latin typeface="Garamond" panose="02020404030301010803" pitchFamily="18" charset="0"/>
              </a:rPr>
              <a:t>, che dovrebbero comprendere la specifica informazione all’interessato e il diritto di ottenere l’intervento umano, di esprimere la propria opinione, di ottenere una spiegazione della decisione conseguita dopo tale valutazione e di contestare la decisione. Tale misura non dovrebbe riguardare un minore.</a:t>
            </a:r>
          </a:p>
          <a:p>
            <a:r>
              <a:rPr lang="it-IT" sz="1300" dirty="0">
                <a:latin typeface="Garamond" panose="02020404030301010803" pitchFamily="18" charset="0"/>
              </a:rPr>
              <a:t>Al fine di garantire un </a:t>
            </a:r>
            <a:r>
              <a:rPr lang="it-IT" sz="1300" b="1" dirty="0">
                <a:latin typeface="Garamond" panose="02020404030301010803" pitchFamily="18" charset="0"/>
              </a:rPr>
              <a:t>trattamento corretto e trasparente</a:t>
            </a:r>
            <a:r>
              <a:rPr lang="it-IT" sz="1300" dirty="0">
                <a:latin typeface="Garamond" panose="02020404030301010803" pitchFamily="18" charset="0"/>
              </a:rPr>
              <a:t> nel rispetto dell’interessato, tenendo in considerazione le circostanze e il contesto specifici in cui i dati personali sono trattati, è opportuno che il titolare del trattamento utilizzi procedure matematiche o statistiche appropriate per la profilazione, metta in atto misure tecniche e organizzative adeguate al fine di garantire, in particolare, che siano rettificati i fattori che comportano inesattezze dei dati e sia minimizzato il rischio di errori e al fine di </a:t>
            </a:r>
            <a:r>
              <a:rPr lang="it-IT" sz="1300" b="1" dirty="0">
                <a:latin typeface="Garamond" panose="02020404030301010803" pitchFamily="18" charset="0"/>
              </a:rPr>
              <a:t>garantire la sicurezza dei dati personali</a:t>
            </a:r>
            <a:r>
              <a:rPr lang="it-IT" sz="1300" dirty="0">
                <a:latin typeface="Garamond" panose="02020404030301010803" pitchFamily="18" charset="0"/>
              </a:rPr>
              <a:t> secondo una modalità che tenga conto dei potenziali rischi esistenti per gli interessi e i diritti dell’interessato e che impedisca tra l’altro </a:t>
            </a:r>
            <a:r>
              <a:rPr lang="it-IT" sz="1300" b="1" dirty="0">
                <a:latin typeface="Garamond" panose="02020404030301010803" pitchFamily="18" charset="0"/>
              </a:rPr>
              <a:t>effetti discriminatori</a:t>
            </a:r>
            <a:r>
              <a:rPr lang="it-IT" sz="1300" dirty="0">
                <a:latin typeface="Garamond" panose="02020404030301010803" pitchFamily="18" charset="0"/>
              </a:rPr>
              <a:t> nei confronti di persone fisiche sulla base della razza o dell’origine etnica, delle opinioni politiche, della religione o delle convinzioni personali, dell’appartenenza sindacale, dello status genetico, dello stato di salute o dell’orientamento sessuale, ovvero che comportano </a:t>
            </a:r>
            <a:r>
              <a:rPr lang="it-IT" sz="1300" b="1" dirty="0">
                <a:latin typeface="Garamond" panose="02020404030301010803" pitchFamily="18" charset="0"/>
              </a:rPr>
              <a:t>misure aventi tali effetti</a:t>
            </a:r>
            <a:r>
              <a:rPr lang="it-IT" sz="1300" dirty="0">
                <a:latin typeface="Garamond" panose="02020404030301010803" pitchFamily="18" charset="0"/>
              </a:rPr>
              <a:t>. Il processo decisionale automatizzato e la profilazione basati su categorie particolari di dati personali dovrebbero essere consentiti solo a determinate condizioni.</a:t>
            </a:r>
          </a:p>
          <a:p>
            <a:r>
              <a:rPr lang="it-IT" sz="1300" b="1" cap="small" dirty="0">
                <a:latin typeface="Garamond" panose="02020404030301010803" pitchFamily="18" charset="0"/>
              </a:rPr>
              <a:t>72° Considerandum — </a:t>
            </a:r>
            <a:r>
              <a:rPr lang="it-IT" sz="1300" dirty="0">
                <a:latin typeface="Garamond" panose="02020404030301010803" pitchFamily="18" charset="0"/>
              </a:rPr>
              <a:t>La </a:t>
            </a:r>
            <a:r>
              <a:rPr lang="it-IT" sz="1300" b="1" dirty="0">
                <a:latin typeface="Garamond" panose="02020404030301010803" pitchFamily="18" charset="0"/>
              </a:rPr>
              <a:t>profilazione</a:t>
            </a:r>
            <a:r>
              <a:rPr lang="it-IT" sz="1300" dirty="0">
                <a:latin typeface="Garamond" panose="02020404030301010803" pitchFamily="18" charset="0"/>
              </a:rPr>
              <a:t> è soggetta alle norme del presente regolamento che disciplinano il trattamento dei dati personali, quali le basi giuridiche del trattamento o i principi di protezione dei dati. Il comitato europeo per la protezione dei dati istituito dal presente regolamento («</a:t>
            </a:r>
            <a:r>
              <a:rPr lang="it-IT" sz="1300" i="1" dirty="0">
                <a:latin typeface="Garamond" panose="02020404030301010803" pitchFamily="18" charset="0"/>
              </a:rPr>
              <a:t>comitato</a:t>
            </a:r>
            <a:r>
              <a:rPr lang="it-IT" sz="1300" dirty="0">
                <a:latin typeface="Garamond" panose="02020404030301010803" pitchFamily="18" charset="0"/>
              </a:rPr>
              <a:t>») dovrebbe poter emanare orientamenti in tale contesto.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2FEC5DA9-3E58-44CD-8028-4C89B087C70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127</a:t>
            </a:fld>
            <a:endParaRPr lang="it-IT" dirty="0"/>
          </a:p>
        </p:txBody>
      </p:sp>
    </p:spTree>
    <p:extLst>
      <p:ext uri="{BB962C8B-B14F-4D97-AF65-F5344CB8AC3E}">
        <p14:creationId xmlns:p14="http://schemas.microsoft.com/office/powerpoint/2010/main" val="88059479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71° Considerandum — </a:t>
            </a:r>
            <a:r>
              <a:rPr lang="it-IT" sz="1300" dirty="0">
                <a:latin typeface="Garamond" panose="02020404030301010803" pitchFamily="18" charset="0"/>
              </a:rPr>
              <a:t>L’interessato dovrebbe avere il diritto di non essere sottoposto a una decisione, che possa includere una misura, che valuti aspetti personali che lo riguardano, che sia basata unicamente su un trattamento automatizzato e che produca effetti giuridici che lo riguardano o incida in modo analogo significativamente sulla sua persona, quali il rifiuto automatico di una domanda di credito online o pratiche di assunzione elettronica senza interventi umani. Tale trattamento comprende la «</a:t>
            </a:r>
            <a:r>
              <a:rPr lang="it-IT" sz="1300" b="1" i="1" dirty="0">
                <a:latin typeface="Garamond" panose="02020404030301010803" pitchFamily="18" charset="0"/>
              </a:rPr>
              <a:t>profilazione</a:t>
            </a:r>
            <a:r>
              <a:rPr lang="it-IT" sz="1300" dirty="0">
                <a:latin typeface="Garamond" panose="02020404030301010803" pitchFamily="18" charset="0"/>
              </a:rPr>
              <a:t>», che consiste in una forma di </a:t>
            </a:r>
            <a:r>
              <a:rPr lang="it-IT" sz="1300" b="1" dirty="0">
                <a:latin typeface="Garamond" panose="02020404030301010803" pitchFamily="18" charset="0"/>
              </a:rPr>
              <a:t>trattamento automatizzato dei dati personali che valuta aspetti personali</a:t>
            </a:r>
            <a:r>
              <a:rPr lang="it-IT" sz="1300" dirty="0">
                <a:latin typeface="Garamond" panose="02020404030301010803" pitchFamily="18" charset="0"/>
              </a:rPr>
              <a:t> concernenti una persona fisica, in particolare al fine di analizzare o prevedere aspetti riguardanti il rendimento professionale, la situazione economica, la salute, le preferenze o gli interessi personali, l’affidabilità o il comportamento, l’ubicazione o gli spostamenti dell’interessato, ove ciò produca effetti giuridici che la riguardano o incida in modo analogo significativamente sulla sua persona. Tuttavia, è opportuno che sia consentito adottare decisioni sulla base di tale trattamento, compresa la profilazione, se ciò è espressamente previsto dal diritto dell’Unione o degli Stati membri cui è soggetto il titolare del trattamento, anche a fini di monitoraggio e prevenzione delle frodi e dell’evasione fiscale secondo i regolamenti, le norme e le raccomandazioni delle istituzioni dell’Unione o degli organismi nazionali di vigilanza e a garanzia della sicurezza e dell’affidabilità di un servizio fornito dal titolare del trattamento, o se è necessario per la conclusione o l’esecuzione di un contratto tra l’interessato e un titolare del trattamento, o se l’interessato ha espresso il proprio consenso esplicito. In ogni caso, tale trattamento dovrebbe essere subordinato a </a:t>
            </a:r>
            <a:r>
              <a:rPr lang="it-IT" sz="1300" b="1" dirty="0">
                <a:latin typeface="Garamond" panose="02020404030301010803" pitchFamily="18" charset="0"/>
              </a:rPr>
              <a:t>garanzie adeguate</a:t>
            </a:r>
            <a:r>
              <a:rPr lang="it-IT" sz="1300" dirty="0">
                <a:latin typeface="Garamond" panose="02020404030301010803" pitchFamily="18" charset="0"/>
              </a:rPr>
              <a:t>, che dovrebbero comprendere la specifica informazione all’interessato e il diritto di ottenere l’intervento umano, di esprimere la propria opinione, di ottenere una spiegazione della decisione conseguita dopo tale valutazione e di contestare la decisione. Tale misura non dovrebbe riguardare un minore.</a:t>
            </a:r>
          </a:p>
          <a:p>
            <a:r>
              <a:rPr lang="it-IT" sz="1300" dirty="0">
                <a:latin typeface="Garamond" panose="02020404030301010803" pitchFamily="18" charset="0"/>
              </a:rPr>
              <a:t>Al fine di garantire un </a:t>
            </a:r>
            <a:r>
              <a:rPr lang="it-IT" sz="1300" b="1" dirty="0">
                <a:latin typeface="Garamond" panose="02020404030301010803" pitchFamily="18" charset="0"/>
              </a:rPr>
              <a:t>trattamento corretto e trasparente</a:t>
            </a:r>
            <a:r>
              <a:rPr lang="it-IT" sz="1300" dirty="0">
                <a:latin typeface="Garamond" panose="02020404030301010803" pitchFamily="18" charset="0"/>
              </a:rPr>
              <a:t> nel rispetto dell’interessato, tenendo in considerazione le circostanze e il contesto specifici in cui i dati personali sono trattati, è opportuno che il titolare del trattamento utilizzi procedure matematiche o statistiche appropriate per la profilazione, metta in atto misure tecniche e organizzative adeguate al fine di garantire, in particolare, che siano rettificati i fattori che comportano inesattezze dei dati e sia minimizzato il rischio di errori e al fine di </a:t>
            </a:r>
            <a:r>
              <a:rPr lang="it-IT" sz="1300" b="1" dirty="0">
                <a:latin typeface="Garamond" panose="02020404030301010803" pitchFamily="18" charset="0"/>
              </a:rPr>
              <a:t>garantire la sicurezza dei dati personali</a:t>
            </a:r>
            <a:r>
              <a:rPr lang="it-IT" sz="1300" dirty="0">
                <a:latin typeface="Garamond" panose="02020404030301010803" pitchFamily="18" charset="0"/>
              </a:rPr>
              <a:t> secondo una modalità che tenga conto dei potenziali rischi esistenti per gli interessi e i diritti dell’interessato e che impedisca tra l’altro </a:t>
            </a:r>
            <a:r>
              <a:rPr lang="it-IT" sz="1300" b="1" dirty="0">
                <a:latin typeface="Garamond" panose="02020404030301010803" pitchFamily="18" charset="0"/>
              </a:rPr>
              <a:t>effetti discriminatori</a:t>
            </a:r>
            <a:r>
              <a:rPr lang="it-IT" sz="1300" dirty="0">
                <a:latin typeface="Garamond" panose="02020404030301010803" pitchFamily="18" charset="0"/>
              </a:rPr>
              <a:t> nei confronti di persone fisiche sulla base della razza o dell’origine etnica, delle opinioni politiche, della religione o delle convinzioni personali, dell’appartenenza sindacale, dello status genetico, dello stato di salute o dell’orientamento sessuale, ovvero che comportano </a:t>
            </a:r>
            <a:r>
              <a:rPr lang="it-IT" sz="1300" b="1" dirty="0">
                <a:latin typeface="Garamond" panose="02020404030301010803" pitchFamily="18" charset="0"/>
              </a:rPr>
              <a:t>misure aventi tali effetti</a:t>
            </a:r>
            <a:r>
              <a:rPr lang="it-IT" sz="1300" dirty="0">
                <a:latin typeface="Garamond" panose="02020404030301010803" pitchFamily="18" charset="0"/>
              </a:rPr>
              <a:t>. Il processo decisionale automatizzato e la profilazione basati su categorie particolari di dati personali dovrebbero essere consentiti solo a determinate condizioni.</a:t>
            </a:r>
          </a:p>
          <a:p>
            <a:r>
              <a:rPr lang="it-IT" sz="1300" b="1" cap="small" dirty="0">
                <a:latin typeface="Garamond" panose="02020404030301010803" pitchFamily="18" charset="0"/>
              </a:rPr>
              <a:t>72° Considerandum — </a:t>
            </a:r>
            <a:r>
              <a:rPr lang="it-IT" sz="1300" dirty="0">
                <a:latin typeface="Garamond" panose="02020404030301010803" pitchFamily="18" charset="0"/>
              </a:rPr>
              <a:t>La </a:t>
            </a:r>
            <a:r>
              <a:rPr lang="it-IT" sz="1300" b="1" dirty="0">
                <a:latin typeface="Garamond" panose="02020404030301010803" pitchFamily="18" charset="0"/>
              </a:rPr>
              <a:t>profilazione</a:t>
            </a:r>
            <a:r>
              <a:rPr lang="it-IT" sz="1300" dirty="0">
                <a:latin typeface="Garamond" panose="02020404030301010803" pitchFamily="18" charset="0"/>
              </a:rPr>
              <a:t> è soggetta alle norme del presente regolamento che disciplinano il trattamento dei dati personali, quali le basi giuridiche del trattamento o i principi di protezione dei dati. Il comitato europeo per la protezione dei dati istituito dal presente regolamento («</a:t>
            </a:r>
            <a:r>
              <a:rPr lang="it-IT" sz="1300" i="1" dirty="0">
                <a:latin typeface="Garamond" panose="02020404030301010803" pitchFamily="18" charset="0"/>
              </a:rPr>
              <a:t>comitato</a:t>
            </a:r>
            <a:r>
              <a:rPr lang="it-IT" sz="1300" dirty="0">
                <a:latin typeface="Garamond" panose="02020404030301010803" pitchFamily="18" charset="0"/>
              </a:rPr>
              <a:t>») dovrebbe poter emanare orientamenti in tale contesto.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1AD75A3-D0A9-4B22-8B10-70D967B36DF8}"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128</a:t>
            </a:fld>
            <a:endParaRPr lang="it-IT" dirty="0"/>
          </a:p>
        </p:txBody>
      </p:sp>
    </p:spTree>
    <p:extLst>
      <p:ext uri="{BB962C8B-B14F-4D97-AF65-F5344CB8AC3E}">
        <p14:creationId xmlns:p14="http://schemas.microsoft.com/office/powerpoint/2010/main" val="162308254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71° Considerandum — </a:t>
            </a:r>
            <a:r>
              <a:rPr lang="it-IT" sz="1300" dirty="0">
                <a:latin typeface="Garamond" panose="02020404030301010803" pitchFamily="18" charset="0"/>
              </a:rPr>
              <a:t>L’interessato dovrebbe avere il diritto di non essere sottoposto a una decisione, che possa includere una misura, che valuti aspetti personali che lo riguardano, che sia basata unicamente su un trattamento automatizzato e che produca effetti giuridici che lo riguardano o incida in modo analogo significativamente sulla sua persona, quali il rifiuto automatico di una domanda di credito online o pratiche di assunzione elettronica senza interventi umani. Tale trattamento comprende la «</a:t>
            </a:r>
            <a:r>
              <a:rPr lang="it-IT" sz="1300" b="1" i="1" dirty="0">
                <a:latin typeface="Garamond" panose="02020404030301010803" pitchFamily="18" charset="0"/>
              </a:rPr>
              <a:t>profilazione</a:t>
            </a:r>
            <a:r>
              <a:rPr lang="it-IT" sz="1300" dirty="0">
                <a:latin typeface="Garamond" panose="02020404030301010803" pitchFamily="18" charset="0"/>
              </a:rPr>
              <a:t>», che consiste in una forma di </a:t>
            </a:r>
            <a:r>
              <a:rPr lang="it-IT" sz="1300" b="1" dirty="0">
                <a:latin typeface="Garamond" panose="02020404030301010803" pitchFamily="18" charset="0"/>
              </a:rPr>
              <a:t>trattamento automatizzato dei dati personali che valuta aspetti personali</a:t>
            </a:r>
            <a:r>
              <a:rPr lang="it-IT" sz="1300" dirty="0">
                <a:latin typeface="Garamond" panose="02020404030301010803" pitchFamily="18" charset="0"/>
              </a:rPr>
              <a:t> concernenti una persona fisica, in particolare al fine di analizzare o prevedere aspetti riguardanti il rendimento professionale, la situazione economica, la salute, le preferenze o gli interessi personali, l’affidabilità o il comportamento, l’ubicazione o gli spostamenti dell’interessato, ove ciò produca effetti giuridici che la riguardano o incida in modo analogo significativamente sulla sua persona. Tuttavia, è opportuno che sia consentito adottare decisioni sulla base di tale trattamento, compresa la profilazione, se ciò è espressamente previsto dal diritto dell’Unione o degli Stati membri cui è soggetto il titolare del trattamento, anche a fini di monitoraggio e prevenzione delle frodi e dell’evasione fiscale secondo i regolamenti, le norme e le raccomandazioni delle istituzioni dell’Unione o degli organismi nazionali di vigilanza e a garanzia della sicurezza e dell’affidabilità di un servizio fornito dal titolare del trattamento, o se è necessario per la conclusione o l’esecuzione di un contratto tra l’interessato e un titolare del trattamento, o se l’interessato ha espresso il proprio consenso esplicito. In ogni caso, tale trattamento dovrebbe essere subordinato a </a:t>
            </a:r>
            <a:r>
              <a:rPr lang="it-IT" sz="1300" b="1" dirty="0">
                <a:latin typeface="Garamond" panose="02020404030301010803" pitchFamily="18" charset="0"/>
              </a:rPr>
              <a:t>garanzie adeguate</a:t>
            </a:r>
            <a:r>
              <a:rPr lang="it-IT" sz="1300" dirty="0">
                <a:latin typeface="Garamond" panose="02020404030301010803" pitchFamily="18" charset="0"/>
              </a:rPr>
              <a:t>, che dovrebbero comprendere la specifica informazione all’interessato e il diritto di ottenere l’intervento umano, di esprimere la propria opinione, di ottenere una spiegazione della decisione conseguita dopo tale valutazione e di contestare la decisione. Tale misura non dovrebbe riguardare un minore.</a:t>
            </a:r>
          </a:p>
          <a:p>
            <a:r>
              <a:rPr lang="it-IT" sz="1300" dirty="0">
                <a:latin typeface="Garamond" panose="02020404030301010803" pitchFamily="18" charset="0"/>
              </a:rPr>
              <a:t>Al fine di garantire un </a:t>
            </a:r>
            <a:r>
              <a:rPr lang="it-IT" sz="1300" b="1" dirty="0">
                <a:latin typeface="Garamond" panose="02020404030301010803" pitchFamily="18" charset="0"/>
              </a:rPr>
              <a:t>trattamento corretto e trasparente</a:t>
            </a:r>
            <a:r>
              <a:rPr lang="it-IT" sz="1300" dirty="0">
                <a:latin typeface="Garamond" panose="02020404030301010803" pitchFamily="18" charset="0"/>
              </a:rPr>
              <a:t> nel rispetto dell’interessato, tenendo in considerazione le circostanze e il contesto specifici in cui i dati personali sono trattati, è opportuno che il titolare del trattamento utilizzi procedure matematiche o statistiche appropriate per la profilazione, metta in atto misure tecniche e organizzative adeguate al fine di garantire, in particolare, che siano rettificati i fattori che comportano inesattezze dei dati e sia minimizzato il rischio di errori e al fine di </a:t>
            </a:r>
            <a:r>
              <a:rPr lang="it-IT" sz="1300" b="1" dirty="0">
                <a:latin typeface="Garamond" panose="02020404030301010803" pitchFamily="18" charset="0"/>
              </a:rPr>
              <a:t>garantire la sicurezza dei dati personali</a:t>
            </a:r>
            <a:r>
              <a:rPr lang="it-IT" sz="1300" dirty="0">
                <a:latin typeface="Garamond" panose="02020404030301010803" pitchFamily="18" charset="0"/>
              </a:rPr>
              <a:t> secondo una modalità che tenga conto dei potenziali rischi esistenti per gli interessi e i diritti dell’interessato e che impedisca tra l’altro </a:t>
            </a:r>
            <a:r>
              <a:rPr lang="it-IT" sz="1300" b="1" dirty="0">
                <a:latin typeface="Garamond" panose="02020404030301010803" pitchFamily="18" charset="0"/>
              </a:rPr>
              <a:t>effetti discriminatori</a:t>
            </a:r>
            <a:r>
              <a:rPr lang="it-IT" sz="1300" dirty="0">
                <a:latin typeface="Garamond" panose="02020404030301010803" pitchFamily="18" charset="0"/>
              </a:rPr>
              <a:t> nei confronti di persone fisiche sulla base della razza o dell’origine etnica, delle opinioni politiche, della religione o delle convinzioni personali, dell’appartenenza sindacale, dello status genetico, dello stato di salute o dell’orientamento sessuale, ovvero che comportano </a:t>
            </a:r>
            <a:r>
              <a:rPr lang="it-IT" sz="1300" b="1" dirty="0">
                <a:latin typeface="Garamond" panose="02020404030301010803" pitchFamily="18" charset="0"/>
              </a:rPr>
              <a:t>misure aventi tali effetti</a:t>
            </a:r>
            <a:r>
              <a:rPr lang="it-IT" sz="1300" dirty="0">
                <a:latin typeface="Garamond" panose="02020404030301010803" pitchFamily="18" charset="0"/>
              </a:rPr>
              <a:t>. Il processo decisionale automatizzato e la profilazione basati su categorie particolari di dati personali dovrebbero essere consentiti solo a determinate condizioni.</a:t>
            </a:r>
          </a:p>
          <a:p>
            <a:r>
              <a:rPr lang="it-IT" sz="1300" b="1" cap="small" dirty="0">
                <a:latin typeface="Garamond" panose="02020404030301010803" pitchFamily="18" charset="0"/>
              </a:rPr>
              <a:t>72° Considerandum — </a:t>
            </a:r>
            <a:r>
              <a:rPr lang="it-IT" sz="1300" dirty="0">
                <a:latin typeface="Garamond" panose="02020404030301010803" pitchFamily="18" charset="0"/>
              </a:rPr>
              <a:t>La </a:t>
            </a:r>
            <a:r>
              <a:rPr lang="it-IT" sz="1300" b="1" dirty="0">
                <a:latin typeface="Garamond" panose="02020404030301010803" pitchFamily="18" charset="0"/>
              </a:rPr>
              <a:t>profilazione</a:t>
            </a:r>
            <a:r>
              <a:rPr lang="it-IT" sz="1300" dirty="0">
                <a:latin typeface="Garamond" panose="02020404030301010803" pitchFamily="18" charset="0"/>
              </a:rPr>
              <a:t> è soggetta alle norme del presente regolamento che disciplinano il trattamento dei dati personali, quali le basi giuridiche del trattamento o i principi di protezione dei dati. Il comitato europeo per la protezione dei dati istituito dal presente regolamento («</a:t>
            </a:r>
            <a:r>
              <a:rPr lang="it-IT" sz="1300" i="1" dirty="0">
                <a:latin typeface="Garamond" panose="02020404030301010803" pitchFamily="18" charset="0"/>
              </a:rPr>
              <a:t>comitato</a:t>
            </a:r>
            <a:r>
              <a:rPr lang="it-IT" sz="1300" dirty="0">
                <a:latin typeface="Garamond" panose="02020404030301010803" pitchFamily="18" charset="0"/>
              </a:rPr>
              <a:t>») dovrebbe poter emanare orientamenti in tale contesto.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1BC24BB5-861C-4E54-A7A9-843D88C835C4}"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129</a:t>
            </a:fld>
            <a:endParaRPr lang="it-IT" dirty="0"/>
          </a:p>
        </p:txBody>
      </p:sp>
    </p:spTree>
    <p:extLst>
      <p:ext uri="{BB962C8B-B14F-4D97-AF65-F5344CB8AC3E}">
        <p14:creationId xmlns:p14="http://schemas.microsoft.com/office/powerpoint/2010/main" val="134298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990478">
              <a:defRPr/>
            </a:pPr>
            <a:r>
              <a:rPr lang="it-IT" sz="1300" b="1" cap="small" dirty="0">
                <a:solidFill>
                  <a:prstClr val="black"/>
                </a:solidFill>
              </a:rPr>
              <a:t>51° Considerandum ― </a:t>
            </a:r>
            <a:r>
              <a:rPr lang="it-IT" sz="1300" dirty="0">
                <a:solidFill>
                  <a:prstClr val="black"/>
                </a:solidFill>
              </a:rPr>
              <a:t>Meritano una specifica protezione i </a:t>
            </a:r>
            <a:r>
              <a:rPr lang="it-IT" sz="1300" b="1" dirty="0">
                <a:solidFill>
                  <a:prstClr val="black"/>
                </a:solidFill>
              </a:rPr>
              <a:t>dati personali che, per loro natura, sono particolarmente sensibili sotto il profilo dei diritti e delle libertà fondamentali</a:t>
            </a:r>
            <a:r>
              <a:rPr lang="it-IT" sz="1300" dirty="0">
                <a:solidFill>
                  <a:prstClr val="black"/>
                </a:solidFill>
              </a:rPr>
              <a:t>, dal momento che il contesto del loro trattamento potrebbe creare </a:t>
            </a:r>
            <a:r>
              <a:rPr lang="it-IT" sz="1300" b="1" dirty="0">
                <a:solidFill>
                  <a:prstClr val="black"/>
                </a:solidFill>
              </a:rPr>
              <a:t>rischi significativi per i diritti e le libertà fondamentali</a:t>
            </a:r>
            <a:r>
              <a:rPr lang="it-IT" sz="1300" dirty="0">
                <a:solidFill>
                  <a:prstClr val="black"/>
                </a:solidFill>
              </a:rPr>
              <a:t>. Tra tali dati personali dovrebbero essere compresi anche i dati personali che rivelano l’origine razziale o etnica, </a:t>
            </a:r>
            <a:r>
              <a:rPr lang="it-IT" sz="1300" i="1" dirty="0">
                <a:solidFill>
                  <a:prstClr val="black"/>
                </a:solidFill>
              </a:rPr>
              <a:t>essendo inteso che l’utilizzo dei termini «origine razziale» nel presente regolamento non implica l’accettazione da parte dell’Unione di teorie che tentano di dimostrare l’esistenza di razze umane distinte</a:t>
            </a:r>
            <a:r>
              <a:rPr lang="it-IT" sz="1300" dirty="0">
                <a:solidFill>
                  <a:prstClr val="black"/>
                </a:solidFill>
              </a:rPr>
              <a:t>. Il </a:t>
            </a:r>
            <a:r>
              <a:rPr lang="it-IT" sz="1300" b="1" dirty="0">
                <a:solidFill>
                  <a:prstClr val="black"/>
                </a:solidFill>
              </a:rPr>
              <a:t>trattamento di fotografie non dovrebbe costituire sistematicamente un trattamento di categorie particolari di dati personali</a:t>
            </a:r>
            <a:r>
              <a:rPr lang="it-IT" sz="1300" dirty="0">
                <a:solidFill>
                  <a:prstClr val="black"/>
                </a:solidFill>
              </a:rPr>
              <a:t>, poiché esse rientrano nella definizione di dati biometrici soltanto quando saranno trattate attraverso un dispositivo tecnico specifico che consente l’identificazione univoca o l’autenticazione di una persona fisica. Tali dati personali non dovrebbero essere oggetto di trattamento, </a:t>
            </a:r>
            <a:r>
              <a:rPr lang="it-IT" sz="1300" b="1" dirty="0">
                <a:solidFill>
                  <a:prstClr val="black"/>
                </a:solidFill>
              </a:rPr>
              <a:t>a meno che il trattamento non sia consentito nei casi specifici di cui al presente regolamento</a:t>
            </a:r>
            <a:r>
              <a:rPr lang="it-IT" sz="1300" dirty="0">
                <a:solidFill>
                  <a:prstClr val="black"/>
                </a:solidFill>
              </a:rPr>
              <a:t>, tenendo conto del fatto che il diritto degli Stati membri può stabilire disposizioni specifiche sulla protezione dei dati per adeguare l’applicazione delle norme del presente regolamento ai fini della conformità a un obbligo legale o dell’esecuzione di un compito di interesse pubblico o per l’esercizio di pubblici poteri di cui è investito il titolare del trattamento. Oltre ai requisiti specifici per tale trattamento, dovrebbero applicarsi i principi generali e altre norme del presente regolamento, in particolare per quanto riguarda le condizioni per il trattamento lecito. È opportuno prevedere espressamente </a:t>
            </a:r>
            <a:r>
              <a:rPr lang="it-IT" sz="1300" b="1" dirty="0">
                <a:solidFill>
                  <a:prstClr val="black"/>
                </a:solidFill>
              </a:rPr>
              <a:t>deroghe al divieto generale di trattare tali categorie particolari di dati personali</a:t>
            </a:r>
            <a:r>
              <a:rPr lang="it-IT" sz="1300" dirty="0">
                <a:solidFill>
                  <a:prstClr val="black"/>
                </a:solidFill>
              </a:rPr>
              <a:t>, tra l’altro se l’interessato esprime un consenso esplicito o in relazione a esigenze specifiche, in particolare se il trattamento è eseguito nel corso di legittime attività di talune associazioni o fondazioni il cui scopo sia permettere l’esercizio delle libertà fondamentali.</a:t>
            </a:r>
          </a:p>
        </p:txBody>
      </p:sp>
      <p:sp>
        <p:nvSpPr>
          <p:cNvPr id="4" name="Segnaposto numero diapositiva 3"/>
          <p:cNvSpPr>
            <a:spLocks noGrp="1"/>
          </p:cNvSpPr>
          <p:nvPr>
            <p:ph type="sldNum" sz="quarter" idx="10"/>
          </p:nvPr>
        </p:nvSpPr>
        <p:spPr/>
        <p:txBody>
          <a:bodyPr/>
          <a:lstStyle/>
          <a:p>
            <a:fld id="{8C4A2B84-2C9E-44C5-A7E1-D14378062D4D}" type="slidenum">
              <a:rPr lang="it-IT" smtClean="0"/>
              <a:t>13</a:t>
            </a:fld>
            <a:endParaRPr lang="it-IT" dirty="0"/>
          </a:p>
        </p:txBody>
      </p:sp>
      <p:sp>
        <p:nvSpPr>
          <p:cNvPr id="5" name="Segnaposto data 4">
            <a:extLst>
              <a:ext uri="{FF2B5EF4-FFF2-40B4-BE49-F238E27FC236}">
                <a16:creationId xmlns:a16="http://schemas.microsoft.com/office/drawing/2014/main" id="{469AADA0-CF3A-4C1A-9916-627BCCC82D21}"/>
              </a:ext>
            </a:extLst>
          </p:cNvPr>
          <p:cNvSpPr>
            <a:spLocks noGrp="1"/>
          </p:cNvSpPr>
          <p:nvPr>
            <p:ph type="dt" idx="11"/>
          </p:nvPr>
        </p:nvSpPr>
        <p:spPr/>
        <p:txBody>
          <a:bodyPr/>
          <a:lstStyle/>
          <a:p>
            <a:fld id="{7BE2CB6F-CF22-451F-BB2C-3334CC54FC04}" type="datetime1">
              <a:rPr lang="it-IT" smtClean="0"/>
              <a:t>07/06/2018</a:t>
            </a:fld>
            <a:endParaRPr lang="it-IT" dirty="0"/>
          </a:p>
        </p:txBody>
      </p:sp>
      <p:sp>
        <p:nvSpPr>
          <p:cNvPr id="6" name="Segnaposto piè di pagina 5">
            <a:extLst>
              <a:ext uri="{FF2B5EF4-FFF2-40B4-BE49-F238E27FC236}">
                <a16:creationId xmlns:a16="http://schemas.microsoft.com/office/drawing/2014/main" id="{0426D880-834D-4B79-8E5B-D402743C1CF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5907AAE2-35BA-40B0-AF56-7FC28906029C}"/>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7640405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130</a:t>
            </a:fld>
            <a:endParaRPr lang="it-IT" dirty="0"/>
          </a:p>
        </p:txBody>
      </p:sp>
    </p:spTree>
    <p:extLst>
      <p:ext uri="{BB962C8B-B14F-4D97-AF65-F5344CB8AC3E}">
        <p14:creationId xmlns:p14="http://schemas.microsoft.com/office/powerpoint/2010/main" val="39611103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b="1" dirty="0"/>
              <a:t>Articolo 12 ―  Informazioni, comunicazioni e modalità trasparenti per l'esercizio dei diritti dell'interessato. </a:t>
            </a:r>
            <a:r>
              <a:rPr lang="it-IT" dirty="0"/>
              <a:t>1. Il titolare del trattamento adotta misure appropriate per fornire all'interessato tutte le informazioni di cui agli articoli 13 e 14 e le comunicazioni di cui agli articoli da 15 a 22 e all'articolo 34 relative al trattamento in forma concisa, trasparente, intelligibile e facilmente accessibile, con un linguaggio semplice e chiaro, in particolare nel caso di informazioni destinate specificamente ai minori. Le informazioni sono fornite per iscritto o con altri mezzi, anche, se del caso, con mezzi elettronici. Se richiesto dall'interessato, le informazioni possono essere fornite oralmente, purché sia comprovata con altri mezzi l'identità dell'interessato.</a:t>
            </a:r>
          </a:p>
          <a:p>
            <a:r>
              <a:rPr lang="it-IT" dirty="0"/>
              <a:t>2. Il titolare del trattamento agevola l'esercizio dei diritti dell'interessato ai sensi degli articoli da 15 a 22. Nei casi di cui all'articolo 11, paragrafo 2, il titolare del trattamento non può rifiutare di soddisfare la richiesta dell'interessato al fine di esercitare i suoi diritti ai sensi degli articoli da 15 a 22, salvo che il titolare del trattamento dimostri che non è in grado di identificare l'interessato.</a:t>
            </a:r>
          </a:p>
          <a:p>
            <a:r>
              <a:rPr lang="it-IT" dirty="0"/>
              <a:t>3. Il titolare del trattamento fornisce all'interessato le informazioni relative all'azione intrapresa riguardo a una richiesta ai sensi degli articoli da 15 a 22 senza ingiustificato ritardo e, comunque, al più tardi entro un mese dal ricevimento della richiesta stessa. Tale termine può essere prorogato di due mesi, se necessario, tenuto conto della complessità e del numero delle richieste. Il titolare del trattamento informa l'interessato di tale proroga, e dei motivi del ritardo, entro un mese dal ricevimento della richiesta. Se l'interessato presenta la richiesta mediante mezzi elettronici, le informazioni sono fornite, ove possibile, con mezzi elettronici, salvo diversa indicazione dell'interessato.</a:t>
            </a:r>
          </a:p>
          <a:p>
            <a:r>
              <a:rPr lang="it-IT" dirty="0"/>
              <a:t>4. Se non ottempera alla richiesta dell'interessato, il titolare del trattamento informa l'interessato senza ritardo, e al più tardi entro un mese dal ricevimento della richiesta, dei motivi dell'inottemperanza e della possibilità di proporre reclamo a un'autorità di controllo e di proporre ricorso giurisdizionale.</a:t>
            </a:r>
          </a:p>
          <a:p>
            <a:r>
              <a:rPr lang="it-IT" dirty="0"/>
              <a:t>5. Le informazioni fornite ai sensi degli articoli 13 e 14 ed eventuali comunicazioni e azioni intraprese ai sensi degli articoli da 15 a 22 e dell'articolo 34 sono gratuite. Se le richieste dell'interessato sono manifestamente infondate o eccessive, in particolare per il loro carattere ripetitivo, il titolare del trattamento può:</a:t>
            </a:r>
          </a:p>
          <a:p>
            <a:r>
              <a:rPr lang="it-IT" dirty="0"/>
              <a:t>a) addebitare un contributo spese ragionevole tenendo conto dei costi amministrativi sostenuti per fornire le informazioni o la comunicazione o intraprendere l'azione richiesta; oppure</a:t>
            </a:r>
          </a:p>
          <a:p>
            <a:r>
              <a:rPr lang="it-IT" dirty="0"/>
              <a:t>b) rifiutare di soddisfare la richiesta. Incombe al titolare del trattamento l'onere di dimostrare il carattere manifestamente infondato o eccessivo della richiesta.</a:t>
            </a:r>
          </a:p>
          <a:p>
            <a:r>
              <a:rPr lang="it-IT" dirty="0"/>
              <a:t>6. Fatto salvo l'articolo 11, qualora il titolare del trattamento nutra ragionevoli dubbi circa l'identità della persona fisica che presenta la richiesta di cui agli articoli da 15 a 21, può richiedere ulteriori informazioni necessarie per confermare l'identità dell'interessato.</a:t>
            </a:r>
          </a:p>
          <a:p>
            <a:r>
              <a:rPr lang="it-IT" dirty="0"/>
              <a:t>7. Le informazioni da fornire agli interessati a norma degli articoli 13 e 14 possono essere fornite in combinazione con icone standardizzate per dare, in modo facilmente visibile, intelligibile e chiaramente leggibile, un quadro d'insieme del trattamento previsto. Se presentate elettronicamente, le icone sono leggibili da dispositivo automatico.</a:t>
            </a:r>
          </a:p>
          <a:p>
            <a:r>
              <a:rPr lang="it-IT" dirty="0"/>
              <a:t>8. Alla Commissione è conferito il potere di adottare atti delegati conformemente all'articolo 92 al fine di stabilire le informazioni da presentare sotto forma di icona e le procedure per fornire icone standardizzate.</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6496AEB7-C618-4998-942D-267C73FB8E6F}"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131</a:t>
            </a:fld>
            <a:endParaRPr lang="it-IT" dirty="0"/>
          </a:p>
        </p:txBody>
      </p:sp>
    </p:spTree>
    <p:extLst>
      <p:ext uri="{BB962C8B-B14F-4D97-AF65-F5344CB8AC3E}">
        <p14:creationId xmlns:p14="http://schemas.microsoft.com/office/powerpoint/2010/main" val="35517671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60F2916-7F21-4C7B-989D-C96525298484}"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132</a:t>
            </a:fld>
            <a:endParaRPr lang="it-IT" dirty="0"/>
          </a:p>
        </p:txBody>
      </p:sp>
    </p:spTree>
    <p:extLst>
      <p:ext uri="{BB962C8B-B14F-4D97-AF65-F5344CB8AC3E}">
        <p14:creationId xmlns:p14="http://schemas.microsoft.com/office/powerpoint/2010/main" val="80238824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9044F57-C16A-4725-8BCC-85A9B5EF20A2}"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133</a:t>
            </a:fld>
            <a:endParaRPr lang="it-IT" dirty="0"/>
          </a:p>
        </p:txBody>
      </p:sp>
    </p:spTree>
    <p:extLst>
      <p:ext uri="{BB962C8B-B14F-4D97-AF65-F5344CB8AC3E}">
        <p14:creationId xmlns:p14="http://schemas.microsoft.com/office/powerpoint/2010/main" val="7374100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D0B15163-714F-4641-81D8-A60ED4E650E5}"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134</a:t>
            </a:fld>
            <a:endParaRPr lang="it-IT" dirty="0"/>
          </a:p>
        </p:txBody>
      </p:sp>
    </p:spTree>
    <p:extLst>
      <p:ext uri="{BB962C8B-B14F-4D97-AF65-F5344CB8AC3E}">
        <p14:creationId xmlns:p14="http://schemas.microsoft.com/office/powerpoint/2010/main" val="308786872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931E7554-766D-4EB0-BE8B-9854AE63B7B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135</a:t>
            </a:fld>
            <a:endParaRPr lang="it-IT" dirty="0"/>
          </a:p>
        </p:txBody>
      </p:sp>
    </p:spTree>
    <p:extLst>
      <p:ext uri="{BB962C8B-B14F-4D97-AF65-F5344CB8AC3E}">
        <p14:creationId xmlns:p14="http://schemas.microsoft.com/office/powerpoint/2010/main" val="9961534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136</a:t>
            </a:fld>
            <a:endParaRPr lang="it-IT" dirty="0"/>
          </a:p>
        </p:txBody>
      </p:sp>
    </p:spTree>
    <p:extLst>
      <p:ext uri="{BB962C8B-B14F-4D97-AF65-F5344CB8AC3E}">
        <p14:creationId xmlns:p14="http://schemas.microsoft.com/office/powerpoint/2010/main" val="43217998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137</a:t>
            </a:fld>
            <a:endParaRPr lang="it-IT" dirty="0"/>
          </a:p>
        </p:txBody>
      </p:sp>
      <p:sp>
        <p:nvSpPr>
          <p:cNvPr id="5" name="Segnaposto data 4">
            <a:extLst>
              <a:ext uri="{FF2B5EF4-FFF2-40B4-BE49-F238E27FC236}">
                <a16:creationId xmlns:a16="http://schemas.microsoft.com/office/drawing/2014/main" id="{107B6D1A-D257-4A6F-B32D-E9DEE4FC8E60}"/>
              </a:ext>
            </a:extLst>
          </p:cNvPr>
          <p:cNvSpPr>
            <a:spLocks noGrp="1"/>
          </p:cNvSpPr>
          <p:nvPr>
            <p:ph type="dt" idx="11"/>
          </p:nvPr>
        </p:nvSpPr>
        <p:spPr/>
        <p:txBody>
          <a:bodyPr/>
          <a:lstStyle/>
          <a:p>
            <a:fld id="{E8C85678-5E92-4E55-BBDF-62E70DDDFC40}" type="datetime1">
              <a:rPr lang="it-IT" smtClean="0"/>
              <a:t>07/06/2018</a:t>
            </a:fld>
            <a:endParaRPr lang="it-IT" dirty="0"/>
          </a:p>
        </p:txBody>
      </p:sp>
      <p:sp>
        <p:nvSpPr>
          <p:cNvPr id="6" name="Segnaposto piè di pagina 5">
            <a:extLst>
              <a:ext uri="{FF2B5EF4-FFF2-40B4-BE49-F238E27FC236}">
                <a16:creationId xmlns:a16="http://schemas.microsoft.com/office/drawing/2014/main" id="{10B550BD-4975-4191-B9CB-C8D186F487A8}"/>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9936D26F-91F8-4E3F-A881-1B04C049D90E}"/>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0108863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138</a:t>
            </a:fld>
            <a:endParaRPr lang="it-IT" dirty="0"/>
          </a:p>
        </p:txBody>
      </p:sp>
    </p:spTree>
    <p:extLst>
      <p:ext uri="{BB962C8B-B14F-4D97-AF65-F5344CB8AC3E}">
        <p14:creationId xmlns:p14="http://schemas.microsoft.com/office/powerpoint/2010/main" val="3314169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r>
              <a:rPr lang="it-IT" dirty="0"/>
              <a:t>Articolo 7,3 – Diritto di revocare il consenso</a:t>
            </a:r>
          </a:p>
          <a:p>
            <a:pPr marL="203399" indent="-203399">
              <a:buFont typeface="Arial" panose="020B0604020202020204" pitchFamily="34" charset="0"/>
              <a:buChar char="•"/>
            </a:pPr>
            <a:r>
              <a:rPr lang="it-IT" dirty="0"/>
              <a:t>Articolo 77 – Diritto di proporre reclamo all’autorità di controllo (C141)	</a:t>
            </a:r>
          </a:p>
          <a:p>
            <a:pPr marL="203399" indent="-203399">
              <a:buFont typeface="Arial" panose="020B0604020202020204" pitchFamily="34" charset="0"/>
              <a:buChar char="•"/>
            </a:pPr>
            <a:r>
              <a:rPr lang="it-IT" dirty="0"/>
              <a:t>Articolo 78 – Diritto a un ricorso giurisdizionale effettivo nei confronti dell’autorità di controllo (C141, C143)</a:t>
            </a:r>
          </a:p>
          <a:p>
            <a:pPr marL="203399" indent="-203399">
              <a:buFont typeface="Arial" panose="020B0604020202020204" pitchFamily="34" charset="0"/>
              <a:buChar char="•"/>
            </a:pPr>
            <a:r>
              <a:rPr lang="it-IT" dirty="0"/>
              <a:t>Articolo 79 – Diritto a un ricorso giurisdizionale effettivo nei confronti del titolare del trattamento o del responsabile del trattamento (C141, C145, C147)</a:t>
            </a:r>
          </a:p>
          <a:p>
            <a:pPr marL="203399" indent="-203399">
              <a:buFont typeface="Arial" panose="020B0604020202020204" pitchFamily="34" charset="0"/>
              <a:buChar char="•"/>
            </a:pPr>
            <a:r>
              <a:rPr lang="it-IT" dirty="0"/>
              <a:t>Articolo 80 – Rappresentanza degli interessati (C142)</a:t>
            </a:r>
          </a:p>
          <a:p>
            <a:pPr marL="203399" indent="-203399">
              <a:buFont typeface="Arial" panose="020B0604020202020204" pitchFamily="34" charset="0"/>
              <a:buChar char="•"/>
            </a:pPr>
            <a:r>
              <a:rPr lang="it-IT" dirty="0"/>
              <a:t>Articolo 82 – Diritto al risarcimento e responsabilità (C142, C146, C147)</a:t>
            </a:r>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E6FEA16E-1F36-49DF-8DB2-CDA83EBB4D63}"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139</a:t>
            </a:fld>
            <a:endParaRPr lang="it-IT" dirty="0"/>
          </a:p>
        </p:txBody>
      </p:sp>
      <p:sp>
        <p:nvSpPr>
          <p:cNvPr id="7" name="Segnaposto intestazione 6">
            <a:extLst>
              <a:ext uri="{FF2B5EF4-FFF2-40B4-BE49-F238E27FC236}">
                <a16:creationId xmlns:a16="http://schemas.microsoft.com/office/drawing/2014/main" id="{198CFC36-D1E8-458A-BC34-54B9D02B27BD}"/>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28056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990478">
              <a:defRPr/>
            </a:pPr>
            <a:r>
              <a:rPr lang="it-IT" sz="1300" b="1" cap="small" dirty="0">
                <a:solidFill>
                  <a:prstClr val="black"/>
                </a:solidFill>
              </a:rPr>
              <a:t>51° Considerandum ― </a:t>
            </a:r>
            <a:r>
              <a:rPr lang="it-IT" sz="1300" dirty="0">
                <a:solidFill>
                  <a:prstClr val="black"/>
                </a:solidFill>
              </a:rPr>
              <a:t>Meritano una specifica protezione i </a:t>
            </a:r>
            <a:r>
              <a:rPr lang="it-IT" sz="1300" b="1" dirty="0">
                <a:solidFill>
                  <a:prstClr val="black"/>
                </a:solidFill>
              </a:rPr>
              <a:t>dati personali che, per loro natura, sono particolarmente sensibili sotto il profilo dei diritti e delle libertà fondamentali</a:t>
            </a:r>
            <a:r>
              <a:rPr lang="it-IT" sz="1300" dirty="0">
                <a:solidFill>
                  <a:prstClr val="black"/>
                </a:solidFill>
              </a:rPr>
              <a:t>, dal momento che il contesto del loro trattamento potrebbe creare </a:t>
            </a:r>
            <a:r>
              <a:rPr lang="it-IT" sz="1300" b="1" dirty="0">
                <a:solidFill>
                  <a:prstClr val="black"/>
                </a:solidFill>
              </a:rPr>
              <a:t>rischi significativi per i diritti e le libertà fondamentali</a:t>
            </a:r>
            <a:r>
              <a:rPr lang="it-IT" sz="1300" dirty="0">
                <a:solidFill>
                  <a:prstClr val="black"/>
                </a:solidFill>
              </a:rPr>
              <a:t>. Tra tali dati personali dovrebbero essere compresi anche i dati personali che rivelano l’origine razziale o etnica, </a:t>
            </a:r>
            <a:r>
              <a:rPr lang="it-IT" sz="1300" i="1" dirty="0">
                <a:solidFill>
                  <a:prstClr val="black"/>
                </a:solidFill>
              </a:rPr>
              <a:t>essendo inteso che l’utilizzo dei termini «origine razziale» nel presente regolamento non implica l’accettazione da parte dell’Unione di teorie che tentano di dimostrare l’esistenza di razze umane distinte</a:t>
            </a:r>
            <a:r>
              <a:rPr lang="it-IT" sz="1300" dirty="0">
                <a:solidFill>
                  <a:prstClr val="black"/>
                </a:solidFill>
              </a:rPr>
              <a:t>. Il </a:t>
            </a:r>
            <a:r>
              <a:rPr lang="it-IT" sz="1300" b="1" dirty="0">
                <a:solidFill>
                  <a:prstClr val="black"/>
                </a:solidFill>
              </a:rPr>
              <a:t>trattamento di fotografie non dovrebbe costituire sistematicamente un trattamento di categorie particolari di dati personali</a:t>
            </a:r>
            <a:r>
              <a:rPr lang="it-IT" sz="1300" dirty="0">
                <a:solidFill>
                  <a:prstClr val="black"/>
                </a:solidFill>
              </a:rPr>
              <a:t>, poiché esse rientrano nella definizione di dati biometrici soltanto quando saranno trattate attraverso un dispositivo tecnico specifico che consente l’identificazione univoca o l’autenticazione di una persona fisica. Tali dati personali non dovrebbero essere oggetto di trattamento, </a:t>
            </a:r>
            <a:r>
              <a:rPr lang="it-IT" sz="1300" b="1" dirty="0">
                <a:solidFill>
                  <a:prstClr val="black"/>
                </a:solidFill>
              </a:rPr>
              <a:t>a meno che il trattamento non sia consentito nei casi specifici di cui al presente regolamento</a:t>
            </a:r>
            <a:r>
              <a:rPr lang="it-IT" sz="1300" dirty="0">
                <a:solidFill>
                  <a:prstClr val="black"/>
                </a:solidFill>
              </a:rPr>
              <a:t>, tenendo conto del fatto che il diritto degli Stati membri può stabilire disposizioni specifiche sulla protezione dei dati per adeguare l’applicazione delle norme del presente regolamento ai fini della conformità a un obbligo legale o dell’esecuzione di un compito di interesse pubblico o per l’esercizio di pubblici poteri di cui è investito il titolare del trattamento. Oltre ai requisiti specifici per tale trattamento, dovrebbero applicarsi i principi generali e altre norme del presente regolamento, in particolare per quanto riguarda le condizioni per il trattamento lecito. È opportuno prevedere espressamente </a:t>
            </a:r>
            <a:r>
              <a:rPr lang="it-IT" sz="1300" b="1" dirty="0">
                <a:solidFill>
                  <a:prstClr val="black"/>
                </a:solidFill>
              </a:rPr>
              <a:t>deroghe al divieto generale di trattare tali categorie particolari di dati personali</a:t>
            </a:r>
            <a:r>
              <a:rPr lang="it-IT" sz="1300" dirty="0">
                <a:solidFill>
                  <a:prstClr val="black"/>
                </a:solidFill>
              </a:rPr>
              <a:t>, tra l’altro se l’interessato esprime un consenso esplicito o in relazione a esigenze specifiche, in particolare se il trattamento è eseguito nel corso di legittime attività di talune associazioni o fondazioni il cui scopo sia permettere l’esercizio delle libertà fondamentali.</a:t>
            </a:r>
          </a:p>
        </p:txBody>
      </p:sp>
      <p:sp>
        <p:nvSpPr>
          <p:cNvPr id="4" name="Segnaposto numero diapositiva 3"/>
          <p:cNvSpPr>
            <a:spLocks noGrp="1"/>
          </p:cNvSpPr>
          <p:nvPr>
            <p:ph type="sldNum" sz="quarter" idx="10"/>
          </p:nvPr>
        </p:nvSpPr>
        <p:spPr/>
        <p:txBody>
          <a:bodyPr/>
          <a:lstStyle/>
          <a:p>
            <a:fld id="{8C4A2B84-2C9E-44C5-A7E1-D14378062D4D}" type="slidenum">
              <a:rPr lang="it-IT" smtClean="0"/>
              <a:t>14</a:t>
            </a:fld>
            <a:endParaRPr lang="it-IT" dirty="0"/>
          </a:p>
        </p:txBody>
      </p:sp>
      <p:sp>
        <p:nvSpPr>
          <p:cNvPr id="5" name="Segnaposto data 4">
            <a:extLst>
              <a:ext uri="{FF2B5EF4-FFF2-40B4-BE49-F238E27FC236}">
                <a16:creationId xmlns:a16="http://schemas.microsoft.com/office/drawing/2014/main" id="{AB12583B-A124-454F-9933-345A20574AA1}"/>
              </a:ext>
            </a:extLst>
          </p:cNvPr>
          <p:cNvSpPr>
            <a:spLocks noGrp="1"/>
          </p:cNvSpPr>
          <p:nvPr>
            <p:ph type="dt" idx="11"/>
          </p:nvPr>
        </p:nvSpPr>
        <p:spPr/>
        <p:txBody>
          <a:bodyPr/>
          <a:lstStyle/>
          <a:p>
            <a:fld id="{0FF4F514-E6FD-4785-B354-53ED1FD5A94B}" type="datetime1">
              <a:rPr lang="it-IT" smtClean="0"/>
              <a:t>07/06/2018</a:t>
            </a:fld>
            <a:endParaRPr lang="it-IT" dirty="0"/>
          </a:p>
        </p:txBody>
      </p:sp>
      <p:sp>
        <p:nvSpPr>
          <p:cNvPr id="6" name="Segnaposto piè di pagina 5">
            <a:extLst>
              <a:ext uri="{FF2B5EF4-FFF2-40B4-BE49-F238E27FC236}">
                <a16:creationId xmlns:a16="http://schemas.microsoft.com/office/drawing/2014/main" id="{440B8EFC-CF0E-456A-BD86-FE7D6F27A85E}"/>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91E8F12A-FE42-4FF3-9F3A-6B42A1EEF113}"/>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7285796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140</a:t>
            </a:fld>
            <a:endParaRPr lang="it-IT" dirty="0"/>
          </a:p>
        </p:txBody>
      </p:sp>
      <p:sp>
        <p:nvSpPr>
          <p:cNvPr id="5" name="Segnaposto data 4">
            <a:extLst>
              <a:ext uri="{FF2B5EF4-FFF2-40B4-BE49-F238E27FC236}">
                <a16:creationId xmlns:a16="http://schemas.microsoft.com/office/drawing/2014/main" id="{C3F2A0E1-5639-46B6-94A4-73CD3466E6D1}"/>
              </a:ext>
            </a:extLst>
          </p:cNvPr>
          <p:cNvSpPr>
            <a:spLocks noGrp="1"/>
          </p:cNvSpPr>
          <p:nvPr>
            <p:ph type="dt" idx="11"/>
          </p:nvPr>
        </p:nvSpPr>
        <p:spPr/>
        <p:txBody>
          <a:bodyPr/>
          <a:lstStyle/>
          <a:p>
            <a:fld id="{1E671BE9-1B01-419B-A9C6-6570D40D71B3}" type="datetime1">
              <a:rPr lang="it-IT" smtClean="0"/>
              <a:t>07/06/2018</a:t>
            </a:fld>
            <a:endParaRPr lang="it-IT" dirty="0"/>
          </a:p>
        </p:txBody>
      </p:sp>
      <p:sp>
        <p:nvSpPr>
          <p:cNvPr id="6" name="Segnaposto piè di pagina 5">
            <a:extLst>
              <a:ext uri="{FF2B5EF4-FFF2-40B4-BE49-F238E27FC236}">
                <a16:creationId xmlns:a16="http://schemas.microsoft.com/office/drawing/2014/main" id="{1D3715FC-2EEF-4A62-A3A9-D38FE329CABE}"/>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9670A3B6-1FB9-4DA9-A014-02DAE0796A7D}"/>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1840928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23 – Limitazioni</a:t>
            </a:r>
          </a:p>
          <a:p>
            <a:endParaRPr lang="it-IT" sz="1300" b="1" cap="small" dirty="0">
              <a:latin typeface="Garamond" panose="02020404030301010803" pitchFamily="18" charset="0"/>
            </a:endParaRPr>
          </a:p>
          <a:p>
            <a:r>
              <a:rPr lang="it-IT" sz="1300" b="1" cap="small" dirty="0">
                <a:latin typeface="Garamond" panose="02020404030301010803" pitchFamily="18" charset="0"/>
              </a:rPr>
              <a:t>73° Considerandum — </a:t>
            </a:r>
            <a:r>
              <a:rPr lang="it-IT" sz="1300" dirty="0">
                <a:latin typeface="Garamond" panose="02020404030301010803" pitchFamily="18" charset="0"/>
              </a:rPr>
              <a:t>Il diritto dell’Unione o degli Stati membri può imporre </a:t>
            </a:r>
            <a:r>
              <a:rPr lang="it-IT" sz="1300" b="1" dirty="0">
                <a:latin typeface="Garamond" panose="02020404030301010803" pitchFamily="18" charset="0"/>
              </a:rPr>
              <a:t>limitazioni a specifici principi e ai diritti</a:t>
            </a:r>
            <a:r>
              <a:rPr lang="it-IT" sz="1300" dirty="0">
                <a:latin typeface="Garamond" panose="02020404030301010803" pitchFamily="18" charset="0"/>
              </a:rPr>
              <a:t> di informazione, accesso, rettifica e cancellazione di dati, al diritto alla portabilità dei dati, al diritto di opporsi, alle decisioni basate sulla profilazione, nonché alla comunicazione di una violazione di dati personali all’interessato e ad alcuni obblighi connessi in capo ai titolari del trattamento, ove ciò sia necessario e proporzionato in una società democratica per la salvaguardia della sicurezza pubblica, ivi comprese la tutela della vita umana, in particolare in risposta a catastrofi di origine naturale o umana, le attività di prevenzione, indagine e perseguimento di reati o l’esecuzione di sanzioni penali, incluse la salvaguardia contro e la prevenzione di minacce alla sicurezza pubblica, o di violazioni della deontologia professionale, per la tutela di altri importanti obiettivi di interesse pubblico generale dell’Unione o di uno Stato membro, tra cui un interesse economico o finanziario rilevante dell’Unione o di uno Stato membro, per la tenuta di registri pubblici per ragioni di interesse pubblico generale, per l’ulteriore trattamento di dati personali archiviati al fine di fornire informazioni specifiche connesse al comportamento politico sotto precedenti regimi statali totalitari o per la tutela dell’interessato o dei diritti e delle libertà altrui, compresi la protezione sociale, la sanità pubblica e gli scopi umanitari. </a:t>
            </a:r>
            <a:r>
              <a:rPr lang="it-IT" sz="1300" b="1" dirty="0">
                <a:latin typeface="Garamond" panose="02020404030301010803" pitchFamily="18" charset="0"/>
              </a:rPr>
              <a:t>Tali limitazioni dovrebbero essere conformi alla Carta e alla Convenzione europea per la salvaguardia dei diritti dell’uomo e delle libertà fondamentali</a:t>
            </a:r>
            <a:r>
              <a:rPr lang="it-IT" sz="1300" dirty="0">
                <a:latin typeface="Garamond" panose="02020404030301010803" pitchFamily="18" charset="0"/>
              </a:rPr>
              <a:t>.</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4F73F148-0288-4641-923C-56818E45AF95}"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141</a:t>
            </a:fld>
            <a:endParaRPr lang="it-IT" dirty="0"/>
          </a:p>
        </p:txBody>
      </p:sp>
    </p:spTree>
    <p:extLst>
      <p:ext uri="{BB962C8B-B14F-4D97-AF65-F5344CB8AC3E}">
        <p14:creationId xmlns:p14="http://schemas.microsoft.com/office/powerpoint/2010/main" val="406120677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0B630566-1CD5-4B1A-9588-33EB1E3E2C1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142</a:t>
            </a:fld>
            <a:endParaRPr lang="it-IT" dirty="0"/>
          </a:p>
        </p:txBody>
      </p:sp>
    </p:spTree>
    <p:extLst>
      <p:ext uri="{BB962C8B-B14F-4D97-AF65-F5344CB8AC3E}">
        <p14:creationId xmlns:p14="http://schemas.microsoft.com/office/powerpoint/2010/main" val="48966196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D406C64-A50A-4F14-86C8-F790CB9D477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143</a:t>
            </a:fld>
            <a:endParaRPr lang="it-IT" dirty="0"/>
          </a:p>
        </p:txBody>
      </p:sp>
    </p:spTree>
    <p:extLst>
      <p:ext uri="{BB962C8B-B14F-4D97-AF65-F5344CB8AC3E}">
        <p14:creationId xmlns:p14="http://schemas.microsoft.com/office/powerpoint/2010/main" val="407148032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E8913A3-C690-4226-A293-D880501FB41F}"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144</a:t>
            </a:fld>
            <a:endParaRPr lang="it-IT" dirty="0"/>
          </a:p>
        </p:txBody>
      </p:sp>
    </p:spTree>
    <p:extLst>
      <p:ext uri="{BB962C8B-B14F-4D97-AF65-F5344CB8AC3E}">
        <p14:creationId xmlns:p14="http://schemas.microsoft.com/office/powerpoint/2010/main" val="36065824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2BA7B189-857B-4858-AB52-E4AFDEF96F1F}"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145</a:t>
            </a:fld>
            <a:endParaRPr lang="it-IT" dirty="0"/>
          </a:p>
        </p:txBody>
      </p:sp>
    </p:spTree>
    <p:extLst>
      <p:ext uri="{BB962C8B-B14F-4D97-AF65-F5344CB8AC3E}">
        <p14:creationId xmlns:p14="http://schemas.microsoft.com/office/powerpoint/2010/main" val="361683572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146</a:t>
            </a:fld>
            <a:endParaRPr lang="it-IT" dirty="0"/>
          </a:p>
        </p:txBody>
      </p:sp>
      <p:sp>
        <p:nvSpPr>
          <p:cNvPr id="5" name="Segnaposto data 4">
            <a:extLst>
              <a:ext uri="{FF2B5EF4-FFF2-40B4-BE49-F238E27FC236}">
                <a16:creationId xmlns:a16="http://schemas.microsoft.com/office/drawing/2014/main" id="{85B4BE52-E92C-41FA-8E43-9BB3F35D1AB3}"/>
              </a:ext>
            </a:extLst>
          </p:cNvPr>
          <p:cNvSpPr>
            <a:spLocks noGrp="1"/>
          </p:cNvSpPr>
          <p:nvPr>
            <p:ph type="dt" idx="11"/>
          </p:nvPr>
        </p:nvSpPr>
        <p:spPr/>
        <p:txBody>
          <a:bodyPr/>
          <a:lstStyle/>
          <a:p>
            <a:fld id="{539EBB4C-B0B5-452A-AC22-95879909E0B5}" type="datetime1">
              <a:rPr lang="it-IT" smtClean="0"/>
              <a:t>07/06/2018</a:t>
            </a:fld>
            <a:endParaRPr lang="it-IT" dirty="0"/>
          </a:p>
        </p:txBody>
      </p:sp>
      <p:sp>
        <p:nvSpPr>
          <p:cNvPr id="6" name="Segnaposto piè di pagina 5">
            <a:extLst>
              <a:ext uri="{FF2B5EF4-FFF2-40B4-BE49-F238E27FC236}">
                <a16:creationId xmlns:a16="http://schemas.microsoft.com/office/drawing/2014/main" id="{0758E757-DCC7-429A-8348-864E7F1472D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2BE00E73-C247-42B5-B8CA-E11E54107049}"/>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4332727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147</a:t>
            </a:fld>
            <a:endParaRPr lang="it-IT" dirty="0"/>
          </a:p>
        </p:txBody>
      </p:sp>
      <p:sp>
        <p:nvSpPr>
          <p:cNvPr id="5" name="Segnaposto data 4">
            <a:extLst>
              <a:ext uri="{FF2B5EF4-FFF2-40B4-BE49-F238E27FC236}">
                <a16:creationId xmlns:a16="http://schemas.microsoft.com/office/drawing/2014/main" id="{27FCFD87-FAD9-485B-BE8C-EE3E9B638E3D}"/>
              </a:ext>
            </a:extLst>
          </p:cNvPr>
          <p:cNvSpPr>
            <a:spLocks noGrp="1"/>
          </p:cNvSpPr>
          <p:nvPr>
            <p:ph type="dt" idx="11"/>
          </p:nvPr>
        </p:nvSpPr>
        <p:spPr/>
        <p:txBody>
          <a:bodyPr/>
          <a:lstStyle/>
          <a:p>
            <a:fld id="{DF9D758B-12B8-4BFF-A32B-1475EF881BA7}" type="datetime1">
              <a:rPr lang="it-IT" smtClean="0"/>
              <a:t>07/06/2018</a:t>
            </a:fld>
            <a:endParaRPr lang="it-IT" dirty="0"/>
          </a:p>
        </p:txBody>
      </p:sp>
      <p:sp>
        <p:nvSpPr>
          <p:cNvPr id="6" name="Segnaposto piè di pagina 5">
            <a:extLst>
              <a:ext uri="{FF2B5EF4-FFF2-40B4-BE49-F238E27FC236}">
                <a16:creationId xmlns:a16="http://schemas.microsoft.com/office/drawing/2014/main" id="{B429F472-77A1-4DCA-8B40-D06A712AD7B4}"/>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6AC9E84E-A8D9-4531-8FAB-2729BDBEAD7C}"/>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6075408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sz="1300" b="1" cap="small" dirty="0"/>
              <a:t>Articolo 89 – Garanzie e deroghe relative al trattamento a fini di archiviazione nel pubblico interesse, di ricerca scientifica o storica o a fini statistici.</a:t>
            </a:r>
          </a:p>
          <a:p>
            <a:r>
              <a:rPr lang="it-IT" dirty="0"/>
              <a:t>1.Il trattamento a fini di archiviazione nel pubblico interesse, di ricerca scientifica o storica o a fini statistici </a:t>
            </a:r>
            <a:r>
              <a:rPr lang="it-IT" b="1" dirty="0"/>
              <a:t>è soggetto a garanzie adeguate </a:t>
            </a:r>
            <a:r>
              <a:rPr lang="it-IT" dirty="0"/>
              <a:t>per i diritti e le libertà dell’interessato, in conformità del presente regolamento. Tali garanzie assicurano </a:t>
            </a:r>
            <a:r>
              <a:rPr lang="it-IT" i="1" dirty="0"/>
              <a:t>che siano state predisposte misure tecniche e organizzative, in particolare al fine di garantire il rispetto del principio della minimizzazione dei dati</a:t>
            </a:r>
            <a:r>
              <a:rPr lang="it-IT" dirty="0"/>
              <a:t>. Tali misure possono includere la </a:t>
            </a:r>
            <a:r>
              <a:rPr lang="it-IT" i="1" dirty="0"/>
              <a:t>pseudonimizzazione</a:t>
            </a:r>
            <a:r>
              <a:rPr lang="it-IT" dirty="0"/>
              <a:t>, purché le finalità in questione possano essere conseguite in tal modo. Qualora possano essere conseguite attraverso il trattamento ulteriore che non consenta o non consenta più di identificare l’interessato, tali finalità devono essere conseguite in tal modo.</a:t>
            </a:r>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148</a:t>
            </a:fld>
            <a:endParaRPr lang="it-IT" dirty="0"/>
          </a:p>
        </p:txBody>
      </p:sp>
    </p:spTree>
    <p:extLst>
      <p:ext uri="{BB962C8B-B14F-4D97-AF65-F5344CB8AC3E}">
        <p14:creationId xmlns:p14="http://schemas.microsoft.com/office/powerpoint/2010/main" val="316809536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149</a:t>
            </a:fld>
            <a:endParaRPr lang="it-IT" dirty="0"/>
          </a:p>
        </p:txBody>
      </p:sp>
      <p:sp>
        <p:nvSpPr>
          <p:cNvPr id="5" name="Segnaposto data 4">
            <a:extLst>
              <a:ext uri="{FF2B5EF4-FFF2-40B4-BE49-F238E27FC236}">
                <a16:creationId xmlns:a16="http://schemas.microsoft.com/office/drawing/2014/main" id="{EE11F0B1-03A4-4D06-B555-ED63DC3CBE49}"/>
              </a:ext>
            </a:extLst>
          </p:cNvPr>
          <p:cNvSpPr>
            <a:spLocks noGrp="1"/>
          </p:cNvSpPr>
          <p:nvPr>
            <p:ph type="dt" idx="11"/>
          </p:nvPr>
        </p:nvSpPr>
        <p:spPr/>
        <p:txBody>
          <a:bodyPr/>
          <a:lstStyle/>
          <a:p>
            <a:fld id="{2913DFE3-9F84-433A-B914-72C586B04E80}" type="datetime1">
              <a:rPr lang="it-IT" smtClean="0"/>
              <a:t>07/06/2018</a:t>
            </a:fld>
            <a:endParaRPr lang="it-IT" dirty="0"/>
          </a:p>
        </p:txBody>
      </p:sp>
      <p:sp>
        <p:nvSpPr>
          <p:cNvPr id="6" name="Segnaposto piè di pagina 5">
            <a:extLst>
              <a:ext uri="{FF2B5EF4-FFF2-40B4-BE49-F238E27FC236}">
                <a16:creationId xmlns:a16="http://schemas.microsoft.com/office/drawing/2014/main" id="{8C80877C-D650-4BC3-89CE-26BE0FE38EEA}"/>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5A63B1CE-8F30-4836-8805-EA212C5C4A35}"/>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291450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15</a:t>
            </a:fld>
            <a:endParaRPr lang="it-IT" dirty="0"/>
          </a:p>
        </p:txBody>
      </p:sp>
      <p:sp>
        <p:nvSpPr>
          <p:cNvPr id="5" name="Segnaposto data 4">
            <a:extLst>
              <a:ext uri="{FF2B5EF4-FFF2-40B4-BE49-F238E27FC236}">
                <a16:creationId xmlns:a16="http://schemas.microsoft.com/office/drawing/2014/main" id="{80F21155-D9B5-4934-A98C-BF914CA0242C}"/>
              </a:ext>
            </a:extLst>
          </p:cNvPr>
          <p:cNvSpPr>
            <a:spLocks noGrp="1"/>
          </p:cNvSpPr>
          <p:nvPr>
            <p:ph type="dt" idx="11"/>
          </p:nvPr>
        </p:nvSpPr>
        <p:spPr/>
        <p:txBody>
          <a:bodyPr/>
          <a:lstStyle/>
          <a:p>
            <a:fld id="{A33945E7-693D-4A02-9138-D6747AFED4E1}" type="datetime1">
              <a:rPr lang="it-IT" smtClean="0"/>
              <a:t>07/06/2018</a:t>
            </a:fld>
            <a:endParaRPr lang="it-IT" dirty="0"/>
          </a:p>
        </p:txBody>
      </p:sp>
      <p:sp>
        <p:nvSpPr>
          <p:cNvPr id="6" name="Segnaposto piè di pagina 5">
            <a:extLst>
              <a:ext uri="{FF2B5EF4-FFF2-40B4-BE49-F238E27FC236}">
                <a16:creationId xmlns:a16="http://schemas.microsoft.com/office/drawing/2014/main" id="{2753873B-6722-49BC-AAF9-FFE7F0212BD1}"/>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0C6ACA0E-EC11-40C3-BA4E-1AE68AA6F658}"/>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18534375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150</a:t>
            </a:fld>
            <a:endParaRPr lang="it-IT"/>
          </a:p>
        </p:txBody>
      </p:sp>
      <p:sp>
        <p:nvSpPr>
          <p:cNvPr id="5" name="Segnaposto data 4">
            <a:extLst>
              <a:ext uri="{FF2B5EF4-FFF2-40B4-BE49-F238E27FC236}">
                <a16:creationId xmlns:a16="http://schemas.microsoft.com/office/drawing/2014/main" id="{96B8D55E-E858-4FAB-B49D-83FE0156971F}"/>
              </a:ext>
            </a:extLst>
          </p:cNvPr>
          <p:cNvSpPr>
            <a:spLocks noGrp="1"/>
          </p:cNvSpPr>
          <p:nvPr>
            <p:ph type="dt" idx="11"/>
          </p:nvPr>
        </p:nvSpPr>
        <p:spPr/>
        <p:txBody>
          <a:bodyPr/>
          <a:lstStyle/>
          <a:p>
            <a:fld id="{B0CEE698-D057-447D-A11F-75FE31050F4B}" type="datetime1">
              <a:rPr lang="it-IT" smtClean="0"/>
              <a:t>07/06/2018</a:t>
            </a:fld>
            <a:endParaRPr lang="it-IT" dirty="0"/>
          </a:p>
        </p:txBody>
      </p:sp>
      <p:sp>
        <p:nvSpPr>
          <p:cNvPr id="6" name="Segnaposto piè di pagina 5">
            <a:extLst>
              <a:ext uri="{FF2B5EF4-FFF2-40B4-BE49-F238E27FC236}">
                <a16:creationId xmlns:a16="http://schemas.microsoft.com/office/drawing/2014/main" id="{6731957A-5A1E-4890-93CF-4080D4555ECB}"/>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334AF58B-4268-42A0-93CB-2027DAACF99C}"/>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8653686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defTabSz="990478">
              <a:defRPr/>
            </a:pPr>
            <a:r>
              <a:rPr lang="it-IT" i="1" dirty="0">
                <a:uFill>
                  <a:solidFill>
                    <a:srgbClr val="C00000"/>
                  </a:solidFill>
                </a:uFill>
              </a:rPr>
              <a:t>Principi di base, diritti e obblighi </a:t>
            </a:r>
            <a:r>
              <a:rPr lang="it-IT" dirty="0">
                <a:uFill>
                  <a:solidFill>
                    <a:srgbClr val="C00000"/>
                  </a:solidFill>
                </a:uFill>
              </a:rPr>
              <a:t>costituiscono insieme </a:t>
            </a:r>
            <a:r>
              <a:rPr lang="it-IT" dirty="0">
                <a:solidFill>
                  <a:srgbClr val="C00000"/>
                </a:solidFill>
                <a:uFill>
                  <a:solidFill>
                    <a:srgbClr val="C00000"/>
                  </a:solidFill>
                </a:uFill>
              </a:rPr>
              <a:t>la struttura essenziale della protezione dei d.p. al fine della salvaguardia dei diritti e libertà fondamentali </a:t>
            </a:r>
            <a:r>
              <a:rPr lang="it-IT" dirty="0">
                <a:uFill>
                  <a:solidFill>
                    <a:srgbClr val="C00000"/>
                  </a:solidFill>
                </a:uFill>
              </a:rPr>
              <a:t>della persona fisica.</a:t>
            </a:r>
          </a:p>
          <a:p>
            <a:endParaRPr lang="it-IT" dirty="0"/>
          </a:p>
          <a:p>
            <a:r>
              <a:rPr lang="it-IT" dirty="0"/>
              <a:t>art. 28,3… e)	tenendo conto della natura del trattamento, assista il titolare del trattamento con misure tecniche e organizzative adeguate, nella misura in cui ciò sia possibile, al fine di soddisfare l’obbligo del titolare del trattamento di dare seguito alle richieste per l’esercizio dei diritti dell’interessato di cui al capo III;</a:t>
            </a:r>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8EDE872A-40D4-4527-9D47-133A8DF050F2}"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151</a:t>
            </a:fld>
            <a:endParaRPr lang="it-IT" dirty="0"/>
          </a:p>
        </p:txBody>
      </p:sp>
      <p:sp>
        <p:nvSpPr>
          <p:cNvPr id="7" name="Segnaposto intestazione 6">
            <a:extLst>
              <a:ext uri="{FF2B5EF4-FFF2-40B4-BE49-F238E27FC236}">
                <a16:creationId xmlns:a16="http://schemas.microsoft.com/office/drawing/2014/main" id="{7F4D01CE-E832-437D-838C-1206A7AC23CD}"/>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56296205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74° Considerandum — </a:t>
            </a:r>
            <a:r>
              <a:rPr lang="it-IT" sz="1300" dirty="0">
                <a:latin typeface="Garamond" panose="02020404030301010803" pitchFamily="18" charset="0"/>
              </a:rPr>
              <a:t>È opportuno stabilire </a:t>
            </a:r>
            <a:r>
              <a:rPr lang="it-IT" sz="1300" b="1" dirty="0">
                <a:latin typeface="Garamond" panose="02020404030301010803" pitchFamily="18" charset="0"/>
              </a:rPr>
              <a:t>la responsabilità generale del titolare del trattamento</a:t>
            </a:r>
            <a:r>
              <a:rPr lang="it-IT" sz="1300" dirty="0">
                <a:latin typeface="Garamond" panose="02020404030301010803" pitchFamily="18" charset="0"/>
              </a:rPr>
              <a:t> per qualsiasi trattamento di dati personali che quest’ultimo abbia effettuato direttamente o che altri abbiano effettuato per suo conto. In particolare, il titolare del trattamento dovrebbe essere tenuto a mettere in atto misure adeguate ed efficaci ed essere in grado di </a:t>
            </a:r>
            <a:r>
              <a:rPr lang="it-IT" sz="1300" b="1" dirty="0">
                <a:latin typeface="Garamond" panose="02020404030301010803" pitchFamily="18" charset="0"/>
              </a:rPr>
              <a:t>dimostrare la conformità</a:t>
            </a:r>
            <a:r>
              <a:rPr lang="it-IT" sz="1300" dirty="0">
                <a:latin typeface="Garamond" panose="02020404030301010803" pitchFamily="18" charset="0"/>
              </a:rPr>
              <a:t> delle attività di trattamento con il presente regolamento, compresa l’</a:t>
            </a:r>
            <a:r>
              <a:rPr lang="it-IT" sz="1300" b="1" dirty="0">
                <a:latin typeface="Garamond" panose="02020404030301010803" pitchFamily="18" charset="0"/>
              </a:rPr>
              <a:t>efficacia delle misure</a:t>
            </a:r>
            <a:r>
              <a:rPr lang="it-IT" sz="1300" dirty="0">
                <a:latin typeface="Garamond" panose="02020404030301010803" pitchFamily="18" charset="0"/>
              </a:rPr>
              <a:t>. Tali misure dovrebbero tener conto della natura, dell’ambito di applicazione, del contesto e delle finalità del trattamento, nonché del rischio per i diritti e le libertà delle persone fisiche.</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5AFE7CFB-2F54-4AA5-B1F3-2C8C87038F3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152</a:t>
            </a:fld>
            <a:endParaRPr lang="it-IT" dirty="0"/>
          </a:p>
        </p:txBody>
      </p:sp>
    </p:spTree>
    <p:extLst>
      <p:ext uri="{BB962C8B-B14F-4D97-AF65-F5344CB8AC3E}">
        <p14:creationId xmlns:p14="http://schemas.microsoft.com/office/powerpoint/2010/main" val="226035549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74° Considerandum — </a:t>
            </a:r>
            <a:r>
              <a:rPr lang="it-IT" sz="1300" dirty="0">
                <a:latin typeface="Garamond" panose="02020404030301010803" pitchFamily="18" charset="0"/>
              </a:rPr>
              <a:t>È opportuno stabilire </a:t>
            </a:r>
            <a:r>
              <a:rPr lang="it-IT" sz="1300" b="1" dirty="0">
                <a:latin typeface="Garamond" panose="02020404030301010803" pitchFamily="18" charset="0"/>
              </a:rPr>
              <a:t>la responsabilità generale del titolare del trattamento</a:t>
            </a:r>
            <a:r>
              <a:rPr lang="it-IT" sz="1300" dirty="0">
                <a:latin typeface="Garamond" panose="02020404030301010803" pitchFamily="18" charset="0"/>
              </a:rPr>
              <a:t> per qualsiasi trattamento di dati personali che quest’ultimo abbia effettuato direttamente o che altri abbiano effettuato per suo conto. In particolare, il titolare del trattamento dovrebbe essere tenuto a mettere in atto misure adeguate ed efficaci ed essere in grado di </a:t>
            </a:r>
            <a:r>
              <a:rPr lang="it-IT" sz="1300" b="1" dirty="0">
                <a:latin typeface="Garamond" panose="02020404030301010803" pitchFamily="18" charset="0"/>
              </a:rPr>
              <a:t>dimostrare la conformità</a:t>
            </a:r>
            <a:r>
              <a:rPr lang="it-IT" sz="1300" dirty="0">
                <a:latin typeface="Garamond" panose="02020404030301010803" pitchFamily="18" charset="0"/>
              </a:rPr>
              <a:t> delle attività di trattamento con il presente regolamento, compresa l’</a:t>
            </a:r>
            <a:r>
              <a:rPr lang="it-IT" sz="1300" b="1" dirty="0">
                <a:latin typeface="Garamond" panose="02020404030301010803" pitchFamily="18" charset="0"/>
              </a:rPr>
              <a:t>efficacia delle misure</a:t>
            </a:r>
            <a:r>
              <a:rPr lang="it-IT" sz="1300" dirty="0">
                <a:latin typeface="Garamond" panose="02020404030301010803" pitchFamily="18" charset="0"/>
              </a:rPr>
              <a:t>. Tali misure dovrebbero tener conto della natura, dell’ambito di applicazione, del contesto e delle finalità del trattamento, nonché del rischio per i diritti e le libertà delle persone fisiche.</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1E9EFF7D-25C0-4D91-8DEF-98F8E6D95AA5}"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153</a:t>
            </a:fld>
            <a:endParaRPr lang="it-IT" dirty="0"/>
          </a:p>
        </p:txBody>
      </p:sp>
    </p:spTree>
    <p:extLst>
      <p:ext uri="{BB962C8B-B14F-4D97-AF65-F5344CB8AC3E}">
        <p14:creationId xmlns:p14="http://schemas.microsoft.com/office/powerpoint/2010/main" val="378953041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77° Considerandum — </a:t>
            </a:r>
            <a:r>
              <a:rPr lang="it-IT" sz="1300" dirty="0">
                <a:latin typeface="Garamond" panose="02020404030301010803" pitchFamily="18" charset="0"/>
              </a:rPr>
              <a:t>Gli orientamenti per la messa in atto di opportune misure e per dimostrare la conformità da parte del titolare del trattamento o dal responsabile del trattamento in particolare per quanto riguarda l’</a:t>
            </a:r>
            <a:r>
              <a:rPr lang="it-IT" sz="1300" b="1" dirty="0">
                <a:latin typeface="Garamond" panose="02020404030301010803" pitchFamily="18" charset="0"/>
              </a:rPr>
              <a:t>individuazione del rischio connesso al trattamento</a:t>
            </a:r>
            <a:r>
              <a:rPr lang="it-IT" sz="1300" dirty="0">
                <a:latin typeface="Garamond" panose="02020404030301010803" pitchFamily="18" charset="0"/>
              </a:rPr>
              <a:t>, la sua valutazione in termini di origine, natura, probabilità e gravità, e l’individuazione di </a:t>
            </a:r>
            <a:r>
              <a:rPr lang="it-IT" sz="1300" b="1" dirty="0">
                <a:latin typeface="Garamond" panose="02020404030301010803" pitchFamily="18" charset="0"/>
              </a:rPr>
              <a:t>migliori prassi</a:t>
            </a:r>
            <a:r>
              <a:rPr lang="it-IT" sz="1300" dirty="0">
                <a:latin typeface="Garamond" panose="02020404030301010803" pitchFamily="18" charset="0"/>
              </a:rPr>
              <a:t> per attenuare il rischio, potrebbero essere forniti in particolare mediante </a:t>
            </a:r>
            <a:r>
              <a:rPr lang="it-IT" sz="1300" b="1" dirty="0">
                <a:latin typeface="Garamond" panose="02020404030301010803" pitchFamily="18" charset="0"/>
              </a:rPr>
              <a:t>codici di condotta</a:t>
            </a:r>
            <a:r>
              <a:rPr lang="it-IT" sz="1300" dirty="0">
                <a:latin typeface="Garamond" panose="02020404030301010803" pitchFamily="18" charset="0"/>
              </a:rPr>
              <a:t> approvati, </a:t>
            </a:r>
            <a:r>
              <a:rPr lang="it-IT" sz="1300" b="1" dirty="0">
                <a:latin typeface="Garamond" panose="02020404030301010803" pitchFamily="18" charset="0"/>
              </a:rPr>
              <a:t>certificazioni</a:t>
            </a:r>
            <a:r>
              <a:rPr lang="it-IT" sz="1300" dirty="0">
                <a:latin typeface="Garamond" panose="02020404030301010803" pitchFamily="18" charset="0"/>
              </a:rPr>
              <a:t> approvate, </a:t>
            </a:r>
            <a:r>
              <a:rPr lang="it-IT" sz="1300" b="1" dirty="0">
                <a:latin typeface="Garamond" panose="02020404030301010803" pitchFamily="18" charset="0"/>
              </a:rPr>
              <a:t>linee guida</a:t>
            </a:r>
            <a:r>
              <a:rPr lang="it-IT" sz="1300" dirty="0">
                <a:latin typeface="Garamond" panose="02020404030301010803" pitchFamily="18" charset="0"/>
              </a:rPr>
              <a:t> fornite dal comitato o indicazioni fornite da un responsabile della protezione dei dati. Il comitato può inoltre pubblicare linee guida sui trattamenti che si ritiene improbabile possano presentare un rischio elevato per i diritti e le libertà delle persone fisiche e indicare quali misure possono essere sufficienti in tali casi per far fronte a tale rischio.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5661973E-0CBA-4F16-B339-347729DB80AF}"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154</a:t>
            </a:fld>
            <a:endParaRPr lang="it-IT" dirty="0"/>
          </a:p>
        </p:txBody>
      </p:sp>
    </p:spTree>
    <p:extLst>
      <p:ext uri="{BB962C8B-B14F-4D97-AF65-F5344CB8AC3E}">
        <p14:creationId xmlns:p14="http://schemas.microsoft.com/office/powerpoint/2010/main" val="122590112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78° Considerandum — </a:t>
            </a:r>
            <a:r>
              <a:rPr lang="it-IT" sz="1300" dirty="0">
                <a:latin typeface="Garamond" panose="02020404030301010803" pitchFamily="18" charset="0"/>
              </a:rPr>
              <a:t>La tutela dei diritti e delle libertà delle persone fisiche relativamente al trattamento dei dati personali richiede l’adozione di </a:t>
            </a:r>
            <a:r>
              <a:rPr lang="it-IT" sz="1300" b="1" dirty="0">
                <a:latin typeface="Garamond" panose="02020404030301010803" pitchFamily="18" charset="0"/>
              </a:rPr>
              <a:t>misure tecniche e organizzative adeguate per garantire il rispetto delle disposizioni del presente regolamento</a:t>
            </a:r>
            <a:r>
              <a:rPr lang="it-IT" sz="1300" dirty="0">
                <a:latin typeface="Garamond" panose="02020404030301010803" pitchFamily="18" charset="0"/>
              </a:rPr>
              <a:t>. Al fine di poter </a:t>
            </a:r>
            <a:r>
              <a:rPr lang="it-IT" sz="1300" b="1" dirty="0">
                <a:latin typeface="Garamond" panose="02020404030301010803" pitchFamily="18" charset="0"/>
              </a:rPr>
              <a:t>dimostrare la conformità con il presente regolamento</a:t>
            </a:r>
            <a:r>
              <a:rPr lang="it-IT" sz="1300" dirty="0">
                <a:latin typeface="Garamond" panose="02020404030301010803" pitchFamily="18" charset="0"/>
              </a:rPr>
              <a:t>, il titolare del trattamento dovrebbe adottare politiche interne e attuare misure che soddisfino in particolare i principi della protezione dei dati fin dalla progettazione e della protezione dei dati di default. Tali misure potrebbero consistere, tra l’altro, nel ridurre al minimo il trattamento dei dati personali, pseudonimizzare i dati personali il più presto possibile, offrire trasparenza per quanto riguarda le funzioni e il trattamento di dati personali, consentire all’interessato di controllare il trattamento dei dati e consentire al titolare del trattamento di creare e migliorare caratteristiche di sicurezza. In fase di sviluppo, progettazione, selezione e utilizzo di applicazioni, servizi e prodotti basati sul trattamento di dati personali o che trattano dati personali per svolgere le loro funzioni, i produttori dei prodotti, dei servizi e delle applicazioni dovrebbero essere incoraggiati a tenere conto del diritto alla protezione dei dati allorché sviluppano e progettano tali prodotti, servizi e applicazioni e, tenuto debito conto dello stato dell’arte, a far sì che i titolari del trattamento e i responsabili del trattamento possano adempiere ai loro obblighi di protezione dei dati. I principi della protezione dei dati fin dalla progettazione e di default dovrebbero essere presi in considerazione anche nell’ambito degli appalti pubblici.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B73770E5-ADF2-4BD0-B3E7-FF4F56EC5F17}"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155</a:t>
            </a:fld>
            <a:endParaRPr lang="it-IT" dirty="0"/>
          </a:p>
        </p:txBody>
      </p:sp>
    </p:spTree>
    <p:extLst>
      <p:ext uri="{BB962C8B-B14F-4D97-AF65-F5344CB8AC3E}">
        <p14:creationId xmlns:p14="http://schemas.microsoft.com/office/powerpoint/2010/main" val="347477135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dirty="0"/>
              <a:t>Privacy by design — Il concetto di privacy by design risale al 2010, già presente negli Usa e Canada e poi adottato nel corso della 32ma Conferenza mondiale dei Garanti privacy. La definizione fu coniata da </a:t>
            </a:r>
            <a:r>
              <a:rPr lang="it-IT" dirty="0" err="1"/>
              <a:t>Ann</a:t>
            </a:r>
            <a:r>
              <a:rPr lang="it-IT" dirty="0"/>
              <a:t> </a:t>
            </a:r>
            <a:r>
              <a:rPr lang="it-IT" dirty="0" err="1"/>
              <a:t>Cavoukian</a:t>
            </a:r>
            <a:r>
              <a:rPr lang="it-IT" dirty="0"/>
              <a:t>, Privacy </a:t>
            </a:r>
            <a:r>
              <a:rPr lang="it-IT" dirty="0" err="1"/>
              <a:t>Commissioner</a:t>
            </a:r>
            <a:r>
              <a:rPr lang="it-IT" dirty="0"/>
              <a:t> dell'Ontario (Canada). </a:t>
            </a:r>
          </a:p>
          <a:p>
            <a:r>
              <a:rPr lang="it-IT" dirty="0"/>
              <a:t>I principi che reggono il sistema sono i seguenti: </a:t>
            </a:r>
          </a:p>
          <a:p>
            <a:endParaRPr lang="it-IT" dirty="0"/>
          </a:p>
          <a:p>
            <a:r>
              <a:rPr lang="it-IT" dirty="0"/>
              <a:t>- prevenire non correggere, cioè i problemi vanno valutati nella fase di progettazione; </a:t>
            </a:r>
          </a:p>
          <a:p>
            <a:r>
              <a:rPr lang="it-IT" dirty="0"/>
              <a:t>- privacy come impostazione di default; </a:t>
            </a:r>
          </a:p>
          <a:p>
            <a:r>
              <a:rPr lang="it-IT" dirty="0"/>
              <a:t>- privacy incorporata nel progetto; </a:t>
            </a:r>
          </a:p>
          <a:p>
            <a:r>
              <a:rPr lang="it-IT" dirty="0"/>
              <a:t>- massima funzionalità, in maniera da rispettare tutte le esigenze (rifiutando le false dicotomie quali più privacy = meno sicurezza); </a:t>
            </a:r>
          </a:p>
          <a:p>
            <a:r>
              <a:rPr lang="it-IT" dirty="0"/>
              <a:t>- sicurezza durante tutto il ciclo del prodotto o servizio; </a:t>
            </a:r>
          </a:p>
          <a:p>
            <a:r>
              <a:rPr lang="it-IT" sz="1300" dirty="0">
                <a:latin typeface="Garamond" panose="02020404030301010803" pitchFamily="18" charset="0"/>
              </a:rPr>
              <a:t>- trasparenza; </a:t>
            </a:r>
            <a:br>
              <a:rPr lang="it-IT" dirty="0"/>
            </a:br>
            <a:r>
              <a:rPr lang="it-IT" sz="1300" dirty="0">
                <a:latin typeface="Garamond" panose="02020404030301010803" pitchFamily="18" charset="0"/>
              </a:rPr>
              <a:t>- centralità dell'utente. </a:t>
            </a:r>
            <a:endParaRPr lang="it-IT" dirty="0"/>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A0D18E5B-9B0C-46CA-B55A-34E459E1B3B0}"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156</a:t>
            </a:fld>
            <a:endParaRPr lang="it-IT" dirty="0"/>
          </a:p>
        </p:txBody>
      </p:sp>
    </p:spTree>
    <p:extLst>
      <p:ext uri="{BB962C8B-B14F-4D97-AF65-F5344CB8AC3E}">
        <p14:creationId xmlns:p14="http://schemas.microsoft.com/office/powerpoint/2010/main" val="358070077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157</a:t>
            </a:fld>
            <a:endParaRPr lang="it-IT"/>
          </a:p>
        </p:txBody>
      </p:sp>
      <p:sp>
        <p:nvSpPr>
          <p:cNvPr id="5" name="Segnaposto data 4">
            <a:extLst>
              <a:ext uri="{FF2B5EF4-FFF2-40B4-BE49-F238E27FC236}">
                <a16:creationId xmlns:a16="http://schemas.microsoft.com/office/drawing/2014/main" id="{579ACE2D-917A-4EA6-A387-4059EF77FD3C}"/>
              </a:ext>
            </a:extLst>
          </p:cNvPr>
          <p:cNvSpPr>
            <a:spLocks noGrp="1"/>
          </p:cNvSpPr>
          <p:nvPr>
            <p:ph type="dt" idx="11"/>
          </p:nvPr>
        </p:nvSpPr>
        <p:spPr/>
        <p:txBody>
          <a:bodyPr/>
          <a:lstStyle/>
          <a:p>
            <a:fld id="{517E8B16-650A-4870-ADE0-1D0C2F7799B9}" type="datetime1">
              <a:rPr lang="it-IT" smtClean="0"/>
              <a:t>07/06/2018</a:t>
            </a:fld>
            <a:endParaRPr lang="it-IT" dirty="0"/>
          </a:p>
        </p:txBody>
      </p:sp>
      <p:sp>
        <p:nvSpPr>
          <p:cNvPr id="6" name="Segnaposto piè di pagina 5">
            <a:extLst>
              <a:ext uri="{FF2B5EF4-FFF2-40B4-BE49-F238E27FC236}">
                <a16:creationId xmlns:a16="http://schemas.microsoft.com/office/drawing/2014/main" id="{3A8C2F4A-6CCE-4499-86C1-BBA855A39DB8}"/>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5F1EA21B-F991-4864-90CB-068ED14952DD}"/>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83498891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158</a:t>
            </a:fld>
            <a:endParaRPr lang="it-IT"/>
          </a:p>
        </p:txBody>
      </p:sp>
      <p:sp>
        <p:nvSpPr>
          <p:cNvPr id="5" name="Segnaposto data 4">
            <a:extLst>
              <a:ext uri="{FF2B5EF4-FFF2-40B4-BE49-F238E27FC236}">
                <a16:creationId xmlns:a16="http://schemas.microsoft.com/office/drawing/2014/main" id="{ABCD7D9D-3FCF-40DD-B6CC-4664D7C80740}"/>
              </a:ext>
            </a:extLst>
          </p:cNvPr>
          <p:cNvSpPr>
            <a:spLocks noGrp="1"/>
          </p:cNvSpPr>
          <p:nvPr>
            <p:ph type="dt" idx="11"/>
          </p:nvPr>
        </p:nvSpPr>
        <p:spPr/>
        <p:txBody>
          <a:bodyPr/>
          <a:lstStyle/>
          <a:p>
            <a:fld id="{C6CB993D-2B0F-4AB3-8CDE-A086BC1E6FB7}" type="datetime1">
              <a:rPr lang="it-IT" smtClean="0"/>
              <a:t>07/06/2018</a:t>
            </a:fld>
            <a:endParaRPr lang="it-IT" dirty="0"/>
          </a:p>
        </p:txBody>
      </p:sp>
      <p:sp>
        <p:nvSpPr>
          <p:cNvPr id="6" name="Segnaposto piè di pagina 5">
            <a:extLst>
              <a:ext uri="{FF2B5EF4-FFF2-40B4-BE49-F238E27FC236}">
                <a16:creationId xmlns:a16="http://schemas.microsoft.com/office/drawing/2014/main" id="{424140AF-5D8F-4B5F-A964-9F95392CE985}"/>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37AFBCCE-6227-4BDF-9207-2DC1C5CE9273}"/>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51432032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82° Considerandum  — </a:t>
            </a:r>
            <a:r>
              <a:rPr lang="it-IT" sz="1300" dirty="0">
                <a:latin typeface="Garamond" panose="02020404030301010803" pitchFamily="18" charset="0"/>
              </a:rPr>
              <a:t>Per dimostrare che si conforma al presente regolamento, il titolare del trattamento o il responsabile del trattamento dovrebbe tenere un </a:t>
            </a:r>
            <a:r>
              <a:rPr lang="it-IT" sz="1300" b="1" dirty="0">
                <a:latin typeface="Garamond" panose="02020404030301010803" pitchFamily="18" charset="0"/>
              </a:rPr>
              <a:t>registro delle attività di trattamento</a:t>
            </a:r>
            <a:r>
              <a:rPr lang="it-IT" sz="1300" dirty="0">
                <a:latin typeface="Garamond" panose="02020404030301010803" pitchFamily="18" charset="0"/>
              </a:rPr>
              <a:t> effettuate sotto la sua responsabilità. Sarebbe necessario obbligare tutti i titolari del trattamento e i responsabili del trattamento a cooperare con l’autorità di controllo e a mettere, su richiesta, detti registri a sua disposizione affinché possano servire per monitorare detti trattamenti.</a:t>
            </a:r>
          </a:p>
          <a:p>
            <a:r>
              <a:rPr lang="it-IT" sz="1300" dirty="0">
                <a:latin typeface="Garamond" panose="02020404030301010803" pitchFamily="18" charset="0"/>
              </a:rPr>
              <a:t>Articolo 31 – Cooperazione con l’autorità di controllo.</a:t>
            </a:r>
            <a:endParaRPr lang="it-IT" dirty="0"/>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72AA637E-6254-4D25-B3CF-6825144F4D73}"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159</a:t>
            </a:fld>
            <a:endParaRPr lang="it-IT" dirty="0"/>
          </a:p>
        </p:txBody>
      </p:sp>
    </p:spTree>
    <p:extLst>
      <p:ext uri="{BB962C8B-B14F-4D97-AF65-F5344CB8AC3E}">
        <p14:creationId xmlns:p14="http://schemas.microsoft.com/office/powerpoint/2010/main" val="79421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marL="203399" indent="-203399" defTabSz="990478">
              <a:buFont typeface="Arial" panose="020B0604020202020204" pitchFamily="34" charset="0"/>
              <a:buChar char="•"/>
              <a:defRPr/>
            </a:pPr>
            <a:r>
              <a:rPr lang="it-IT" sz="1300" b="1" dirty="0">
                <a:solidFill>
                  <a:prstClr val="black"/>
                </a:solidFill>
              </a:rPr>
              <a:t>4° Considerandum </a:t>
            </a:r>
            <a:r>
              <a:rPr lang="it-IT" sz="1300" dirty="0">
                <a:solidFill>
                  <a:prstClr val="black"/>
                </a:solidFill>
              </a:rPr>
              <a:t>–  Il trattamento dei dati personali dovrebbe essere al servizio dell’uomo. Il diritto alla protezione dei dati di carattere personale non è una prerogativa assoluta, ma va considerato alla luce della sua funzione sociale e va contemperato con altri diritti fondamentali, in ossequio al principio di proporzionalità. Il presente regolamento rispetta tutti i diritti fondamentali e osserva le libertà e i principi riconosciuti dalla Carta, sanciti dai trattati, in particolare il rispetto della vita privata e familiare, del domicilio e delle comunicazioni, la protezione dei dati personali, la libertà di pensiero, di coscienza e di religione, la libertà di espressione e d’informazione, la libertà d’impresa, il diritto a un ricorso effettivo e a un giudice imparziale, nonché la diversità culturale, religiosa e linguistica.</a:t>
            </a:r>
          </a:p>
          <a:p>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16</a:t>
            </a:fld>
            <a:endParaRPr lang="it-IT" dirty="0"/>
          </a:p>
        </p:txBody>
      </p:sp>
      <p:sp>
        <p:nvSpPr>
          <p:cNvPr id="5" name="Segnaposto data 4">
            <a:extLst>
              <a:ext uri="{FF2B5EF4-FFF2-40B4-BE49-F238E27FC236}">
                <a16:creationId xmlns:a16="http://schemas.microsoft.com/office/drawing/2014/main" id="{5777474A-8386-4FB2-8549-E376F5670D80}"/>
              </a:ext>
            </a:extLst>
          </p:cNvPr>
          <p:cNvSpPr>
            <a:spLocks noGrp="1"/>
          </p:cNvSpPr>
          <p:nvPr>
            <p:ph type="dt" idx="11"/>
          </p:nvPr>
        </p:nvSpPr>
        <p:spPr/>
        <p:txBody>
          <a:bodyPr/>
          <a:lstStyle/>
          <a:p>
            <a:fld id="{A603C577-E3F6-4EDE-A176-74239911CDFB}" type="datetime1">
              <a:rPr lang="it-IT" smtClean="0"/>
              <a:t>07/06/2018</a:t>
            </a:fld>
            <a:endParaRPr lang="it-IT" dirty="0"/>
          </a:p>
        </p:txBody>
      </p:sp>
      <p:sp>
        <p:nvSpPr>
          <p:cNvPr id="6" name="Segnaposto piè di pagina 5">
            <a:extLst>
              <a:ext uri="{FF2B5EF4-FFF2-40B4-BE49-F238E27FC236}">
                <a16:creationId xmlns:a16="http://schemas.microsoft.com/office/drawing/2014/main" id="{61556FEE-173C-40CC-BE99-97E6C9219DCD}"/>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01729B7C-1296-4F94-8E23-D5B580501B05}"/>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86729381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2D90E643-4CB6-4C1A-BAD8-16C5C9392BB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160</a:t>
            </a:fld>
            <a:endParaRPr lang="it-IT" dirty="0"/>
          </a:p>
        </p:txBody>
      </p:sp>
    </p:spTree>
    <p:extLst>
      <p:ext uri="{BB962C8B-B14F-4D97-AF65-F5344CB8AC3E}">
        <p14:creationId xmlns:p14="http://schemas.microsoft.com/office/powerpoint/2010/main" val="243217555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161</a:t>
            </a:fld>
            <a:endParaRPr lang="it-IT"/>
          </a:p>
        </p:txBody>
      </p:sp>
      <p:sp>
        <p:nvSpPr>
          <p:cNvPr id="5" name="Segnaposto data 4">
            <a:extLst>
              <a:ext uri="{FF2B5EF4-FFF2-40B4-BE49-F238E27FC236}">
                <a16:creationId xmlns:a16="http://schemas.microsoft.com/office/drawing/2014/main" id="{4B52928E-14C5-440B-82D8-F237DAA73D3A}"/>
              </a:ext>
            </a:extLst>
          </p:cNvPr>
          <p:cNvSpPr>
            <a:spLocks noGrp="1"/>
          </p:cNvSpPr>
          <p:nvPr>
            <p:ph type="dt" idx="11"/>
          </p:nvPr>
        </p:nvSpPr>
        <p:spPr/>
        <p:txBody>
          <a:bodyPr/>
          <a:lstStyle/>
          <a:p>
            <a:fld id="{75372253-094C-4A9E-80F3-06E464898DA0}" type="datetime1">
              <a:rPr lang="it-IT" smtClean="0"/>
              <a:t>07/06/2018</a:t>
            </a:fld>
            <a:endParaRPr lang="it-IT" dirty="0"/>
          </a:p>
        </p:txBody>
      </p:sp>
      <p:sp>
        <p:nvSpPr>
          <p:cNvPr id="6" name="Segnaposto piè di pagina 5">
            <a:extLst>
              <a:ext uri="{FF2B5EF4-FFF2-40B4-BE49-F238E27FC236}">
                <a16:creationId xmlns:a16="http://schemas.microsoft.com/office/drawing/2014/main" id="{7541A3B8-0F43-4851-9A06-35DE0E8B0B6C}"/>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17DB3AED-F6D2-4187-8AB1-F4E9267DB399}"/>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25990186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400" b="1" cap="small" dirty="0">
                <a:latin typeface="Trebuchet MS" pitchFamily="34" charset="0"/>
              </a:rPr>
              <a:t>Articolo 32 – Sicurezza del trattamento</a:t>
            </a:r>
          </a:p>
          <a:p>
            <a:r>
              <a:rPr lang="it-IT" sz="1400" dirty="0">
                <a:latin typeface="Trebuchet MS" pitchFamily="34" charset="0"/>
              </a:rPr>
              <a:t>1. Tenendo conto dello stato dell’arte e dei costi di attuazione, nonché della natura, dell’oggetto, del contesto e delle finalità del trattamento, come anche del rischio di varia probabilità e gravità per i diritti e le libertà delle persone fisiche, il titolare del trattamento e il responsabile del trattamento mettono in atto misure tecniche e organizzative adeguate per garantire un livello di sicurezza adeguato al rischio, che comprendono, tra le altre, se del caso:</a:t>
            </a:r>
          </a:p>
          <a:p>
            <a:r>
              <a:rPr lang="it-IT" sz="1400" dirty="0">
                <a:latin typeface="Trebuchet MS" pitchFamily="34" charset="0"/>
              </a:rPr>
              <a:t>a) la pseudonimizzazione e la cifratura dei dati personali;</a:t>
            </a:r>
          </a:p>
          <a:p>
            <a:r>
              <a:rPr lang="it-IT" sz="1400" dirty="0">
                <a:latin typeface="Trebuchet MS" pitchFamily="34" charset="0"/>
              </a:rPr>
              <a:t>b) la capacità di assicurare su base permanente la riservatezza, l’integrità, la disponibilità e la resilienza dei sistemi e dei servizi di trattamento;</a:t>
            </a:r>
          </a:p>
          <a:p>
            <a:r>
              <a:rPr lang="it-IT" sz="1400" dirty="0">
                <a:latin typeface="Trebuchet MS" pitchFamily="34" charset="0"/>
              </a:rPr>
              <a:t>c) la capacità di ripristinare tempestivamente la disponibilità e l’accesso dei dati personali in caso di incidente fisico o tecnico;</a:t>
            </a:r>
          </a:p>
          <a:p>
            <a:r>
              <a:rPr lang="it-IT" sz="1400" dirty="0">
                <a:latin typeface="Trebuchet MS" pitchFamily="34" charset="0"/>
              </a:rPr>
              <a:t>d) una procedura per testare, verificare e valutare regolarmente l’efficacia delle misure tecniche e organizzative al fine di garantire la sicurezza del trattamento.</a:t>
            </a:r>
          </a:p>
          <a:p>
            <a:r>
              <a:rPr lang="it-IT" sz="1400" dirty="0">
                <a:latin typeface="Trebuchet MS" pitchFamily="34" charset="0"/>
              </a:rPr>
              <a:t>2. Nel valutare l’adeguato livello di sicurezza, si tiene conto in special modo dei rischi presentati dal trattamento che derivano in particolare dalla distruzione, dalla perdita, dalla modifica, dalla divulgazione non autorizzata o dall’accesso, in modo accidentale o illegale, a dati personali trasmessi, conservati o comunque trattati.</a:t>
            </a:r>
          </a:p>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FECF20D7-8CA5-44C0-86F7-9DA0DA29E2B2}"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162</a:t>
            </a:fld>
            <a:endParaRPr lang="it-IT" dirty="0"/>
          </a:p>
        </p:txBody>
      </p:sp>
      <p:sp>
        <p:nvSpPr>
          <p:cNvPr id="7" name="Segnaposto intestazione 6">
            <a:extLst>
              <a:ext uri="{FF2B5EF4-FFF2-40B4-BE49-F238E27FC236}">
                <a16:creationId xmlns:a16="http://schemas.microsoft.com/office/drawing/2014/main" id="{FDFA3662-E3A1-4713-A66E-14AE40FB2468}"/>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83186137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83° Considerandum — </a:t>
            </a:r>
            <a:r>
              <a:rPr lang="it-IT" sz="1300" dirty="0">
                <a:latin typeface="Garamond" panose="02020404030301010803" pitchFamily="18" charset="0"/>
              </a:rPr>
              <a:t>Per mantenere la sicurezza e prevenire trattamenti in violazione al presente regolamento, il titolare del trattamento o il responsabile del trattamento dovrebbe valutare i rischi inerenti al trattamento e attuare misure per limitare tali rischi, quali la </a:t>
            </a:r>
            <a:r>
              <a:rPr lang="it-IT" sz="1300" b="1" dirty="0">
                <a:latin typeface="Garamond" panose="02020404030301010803" pitchFamily="18" charset="0"/>
              </a:rPr>
              <a:t>cifratura</a:t>
            </a:r>
            <a:r>
              <a:rPr lang="it-IT" sz="1300" dirty="0">
                <a:latin typeface="Garamond" panose="02020404030301010803" pitchFamily="18" charset="0"/>
              </a:rPr>
              <a:t>. Tali misure dovrebbero assicurare un adeguato livello di sicurezza, inclusa la riservatezza, tenuto conto dello stato dell’arte e dei costi di attuazione rispetto ai rischi che presentano i trattamenti e alla natura dei dati personali da proteggere. Nella </a:t>
            </a:r>
            <a:r>
              <a:rPr lang="it-IT" sz="1300" b="1" dirty="0">
                <a:latin typeface="Garamond" panose="02020404030301010803" pitchFamily="18" charset="0"/>
              </a:rPr>
              <a:t>valutazione del rischio per la sicurezza dei dati</a:t>
            </a:r>
            <a:r>
              <a:rPr lang="it-IT" sz="1300" dirty="0">
                <a:latin typeface="Garamond" panose="02020404030301010803" pitchFamily="18" charset="0"/>
              </a:rPr>
              <a:t> è opportuno tenere in considerazione i rischi presentati dal trattamento dei dati personali, come la distruzione accidentale o illegale, la perdita, la modifica, la rivelazione o l’accesso non autorizzati a dati personali trasmessi, conservati o comunque elaborati, che potrebbero cagionare in particolare un danno fisico, materiale o immateriale.</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C1075532-D59E-4818-A1A7-B5C76F6CD0B0}"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163</a:t>
            </a:fld>
            <a:endParaRPr lang="it-IT" dirty="0"/>
          </a:p>
        </p:txBody>
      </p:sp>
    </p:spTree>
    <p:extLst>
      <p:ext uri="{BB962C8B-B14F-4D97-AF65-F5344CB8AC3E}">
        <p14:creationId xmlns:p14="http://schemas.microsoft.com/office/powerpoint/2010/main" val="17874950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1865E286-A535-47C2-8688-AD50DA39C39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164</a:t>
            </a:fld>
            <a:endParaRPr lang="it-IT" dirty="0"/>
          </a:p>
        </p:txBody>
      </p:sp>
    </p:spTree>
    <p:extLst>
      <p:ext uri="{BB962C8B-B14F-4D97-AF65-F5344CB8AC3E}">
        <p14:creationId xmlns:p14="http://schemas.microsoft.com/office/powerpoint/2010/main" val="43082447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400" b="1" cap="small" dirty="0">
                <a:latin typeface="Trebuchet MS" pitchFamily="34" charset="0"/>
              </a:rPr>
              <a:t>Articolo 32 – Sicurezza del trattamento</a:t>
            </a:r>
          </a:p>
          <a:p>
            <a:r>
              <a:rPr lang="it-IT" sz="1400" dirty="0">
                <a:latin typeface="Trebuchet MS" pitchFamily="34" charset="0"/>
              </a:rPr>
              <a:t>1. Tenendo conto dello stato dell’arte e dei costi di attuazione, nonché della natura, dell’oggetto, del contesto e delle finalità del trattamento, come anche del rischio di varia probabilità e gravità per i diritti e le libertà delle persone fisiche, il titolare del trattamento e il responsabile del trattamento mettono in atto misure tecniche e organizzative adeguate per garantire un livello di sicurezza adeguato al rischio, che comprendono, tra le altre, se del caso:</a:t>
            </a:r>
          </a:p>
          <a:p>
            <a:r>
              <a:rPr lang="it-IT" sz="1400" dirty="0">
                <a:latin typeface="Trebuchet MS" pitchFamily="34" charset="0"/>
              </a:rPr>
              <a:t>a) la pseudonimizzazione e la cifratura dei dati personali;</a:t>
            </a:r>
          </a:p>
          <a:p>
            <a:r>
              <a:rPr lang="it-IT" sz="1400" dirty="0">
                <a:latin typeface="Trebuchet MS" pitchFamily="34" charset="0"/>
              </a:rPr>
              <a:t>b) la capacità di assicurare su base permanente la riservatezza, l’integrità, la disponibilità e la resilienza dei sistemi e dei servizi di trattamento;</a:t>
            </a:r>
          </a:p>
          <a:p>
            <a:r>
              <a:rPr lang="it-IT" sz="1400" dirty="0">
                <a:latin typeface="Trebuchet MS" pitchFamily="34" charset="0"/>
              </a:rPr>
              <a:t>c) la capacità di ripristinare tempestivamente la disponibilità e l’accesso dei dati personali in caso di incidente fisico o tecnico;</a:t>
            </a:r>
          </a:p>
          <a:p>
            <a:r>
              <a:rPr lang="it-IT" sz="1400" dirty="0">
                <a:latin typeface="Trebuchet MS" pitchFamily="34" charset="0"/>
              </a:rPr>
              <a:t>d) una procedura per testare, verificare e valutare regolarmente l’efficacia delle misure tecniche e organizzative al fine di garantire la sicurezza del trattamento.</a:t>
            </a:r>
          </a:p>
          <a:p>
            <a:r>
              <a:rPr lang="it-IT" sz="1400" dirty="0">
                <a:latin typeface="Trebuchet MS" pitchFamily="34" charset="0"/>
              </a:rPr>
              <a:t>2. Nel valutare l’adeguato livello di sicurezza, si tiene conto in special modo dei rischi presentati dal trattamento che derivano in particolare dalla distruzione, dalla perdita, dalla modifica, dalla divulgazione non autorizzata o dall’accesso, in modo accidentale o illegale, a dati personali trasmessi, conservati o comunque trattati.</a:t>
            </a:r>
          </a:p>
          <a:p>
            <a:pPr marL="203399" indent="-203399">
              <a:buFont typeface="Arial" panose="020B0604020202020204" pitchFamily="34" charset="0"/>
              <a:buChar char="•"/>
            </a:pPr>
            <a:endParaRPr lang="it-IT" sz="1500"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EB91DC2C-2A08-4582-9DB1-B0268E20A3A8}"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165</a:t>
            </a:fld>
            <a:endParaRPr lang="it-IT" dirty="0"/>
          </a:p>
        </p:txBody>
      </p:sp>
      <p:sp>
        <p:nvSpPr>
          <p:cNvPr id="7" name="Segnaposto intestazione 6">
            <a:extLst>
              <a:ext uri="{FF2B5EF4-FFF2-40B4-BE49-F238E27FC236}">
                <a16:creationId xmlns:a16="http://schemas.microsoft.com/office/drawing/2014/main" id="{EAFF7AEF-8206-44FB-81B6-BB02F03B5C76}"/>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48850358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75° Considerandum — </a:t>
            </a:r>
            <a:r>
              <a:rPr lang="it-IT" sz="1300" dirty="0">
                <a:latin typeface="Garamond" panose="02020404030301010803" pitchFamily="18" charset="0"/>
              </a:rPr>
              <a:t>I </a:t>
            </a:r>
            <a:r>
              <a:rPr lang="it-IT" sz="1300" b="1" dirty="0">
                <a:latin typeface="Garamond" panose="02020404030301010803" pitchFamily="18" charset="0"/>
              </a:rPr>
              <a:t>rischi per i diritti e le libertà delle persone fisiche</a:t>
            </a:r>
            <a:r>
              <a:rPr lang="it-IT" sz="1300" dirty="0">
                <a:latin typeface="Garamond" panose="02020404030301010803" pitchFamily="18" charset="0"/>
              </a:rPr>
              <a:t>, aventi probabilità e gravità diverse, possono derivare da trattamenti di dati personali suscettibili di cagionare un danno fisico, materiale o immateriale, in particolare: se il trattamento può comportare discriminazioni, furto o usurpazione d’identità, perdite finanziarie, pregiudizio alla reputazione, perdita di riservatezza dei dati personali protetti da segreto professionale, decifratura non autorizzata della pseudonimizzazione, o qualsiasi altro danno economico o sociale significativo; se gli interessati rischiano di essere privati dei loro diritti e delle loro libertà o venga loro impedito l’esercizio del controllo sui dati personali che li riguardano; se sono trattati dati personali che rivelano l’origine razziale o etnica, le opinioni politiche, le convinzioni religiose o filosofiche, l’appartenenza sindacale, nonché dati genetici, dati relativi alla salute o i dati relativi alla vita sessuale o a condanne penali e a reati o alle relative misure di sicurezza; in caso di valutazione di aspetti personali, in particolare mediante l’analisi o la previsione di aspetti riguardanti il rendimento professionale, la situazione economica, la salute, le preferenze o gli interessi personali, l’affidabilità o il comportamento, l’ubicazione o gli spostamenti, al fine di creare o utilizzare profili personali; se sono trattati </a:t>
            </a:r>
            <a:r>
              <a:rPr lang="it-IT" sz="1300" b="1" dirty="0">
                <a:latin typeface="Garamond" panose="02020404030301010803" pitchFamily="18" charset="0"/>
              </a:rPr>
              <a:t>dati personali di persone fisiche vulnerabili</a:t>
            </a:r>
            <a:r>
              <a:rPr lang="it-IT" sz="1300" dirty="0">
                <a:latin typeface="Garamond" panose="02020404030301010803" pitchFamily="18" charset="0"/>
              </a:rPr>
              <a:t>, in particolare </a:t>
            </a:r>
            <a:r>
              <a:rPr lang="it-IT" sz="1300" b="1" dirty="0">
                <a:latin typeface="Garamond" panose="02020404030301010803" pitchFamily="18" charset="0"/>
              </a:rPr>
              <a:t>minori</a:t>
            </a:r>
            <a:r>
              <a:rPr lang="it-IT" sz="1300" dirty="0">
                <a:latin typeface="Garamond" panose="02020404030301010803" pitchFamily="18" charset="0"/>
              </a:rPr>
              <a:t>; se il trattamento riguarda una notevole quantità di dati personali e un vasto numero di interessati.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9CAC85B3-CE68-4A48-8E2B-E9A95ECF8493}"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166</a:t>
            </a:fld>
            <a:endParaRPr lang="it-IT" dirty="0"/>
          </a:p>
        </p:txBody>
      </p:sp>
    </p:spTree>
    <p:extLst>
      <p:ext uri="{BB962C8B-B14F-4D97-AF65-F5344CB8AC3E}">
        <p14:creationId xmlns:p14="http://schemas.microsoft.com/office/powerpoint/2010/main" val="287283326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288AE955-AE33-4F35-B15C-E36F07F96FF5}"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167</a:t>
            </a:fld>
            <a:endParaRPr lang="it-IT" dirty="0"/>
          </a:p>
        </p:txBody>
      </p:sp>
    </p:spTree>
    <p:extLst>
      <p:ext uri="{BB962C8B-B14F-4D97-AF65-F5344CB8AC3E}">
        <p14:creationId xmlns:p14="http://schemas.microsoft.com/office/powerpoint/2010/main" val="218917788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3B57E0F-E05E-431C-B191-9B7380DF3B93}"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168</a:t>
            </a:fld>
            <a:endParaRPr lang="it-IT" dirty="0"/>
          </a:p>
        </p:txBody>
      </p:sp>
    </p:spTree>
    <p:extLst>
      <p:ext uri="{BB962C8B-B14F-4D97-AF65-F5344CB8AC3E}">
        <p14:creationId xmlns:p14="http://schemas.microsoft.com/office/powerpoint/2010/main" val="183965516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773E3C7-E34A-4E03-A1AA-C2DACBE784F6}"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169</a:t>
            </a:fld>
            <a:endParaRPr lang="it-IT" dirty="0"/>
          </a:p>
        </p:txBody>
      </p:sp>
    </p:spTree>
    <p:extLst>
      <p:ext uri="{BB962C8B-B14F-4D97-AF65-F5344CB8AC3E}">
        <p14:creationId xmlns:p14="http://schemas.microsoft.com/office/powerpoint/2010/main" val="112127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a:t>
            </a:fld>
            <a:endParaRPr lang="it-IT" dirty="0"/>
          </a:p>
        </p:txBody>
      </p:sp>
      <p:sp>
        <p:nvSpPr>
          <p:cNvPr id="5" name="Segnaposto data 4">
            <a:extLst>
              <a:ext uri="{FF2B5EF4-FFF2-40B4-BE49-F238E27FC236}">
                <a16:creationId xmlns:a16="http://schemas.microsoft.com/office/drawing/2014/main" id="{6AF07144-DEF8-40E6-A39B-DB2468C69827}"/>
              </a:ext>
            </a:extLst>
          </p:cNvPr>
          <p:cNvSpPr>
            <a:spLocks noGrp="1"/>
          </p:cNvSpPr>
          <p:nvPr>
            <p:ph type="dt" idx="11"/>
          </p:nvPr>
        </p:nvSpPr>
        <p:spPr/>
        <p:txBody>
          <a:bodyPr/>
          <a:lstStyle/>
          <a:p>
            <a:fld id="{ED7D210A-F1C8-4F53-9984-04C514A3D147}" type="datetime1">
              <a:rPr lang="it-IT" smtClean="0"/>
              <a:t>07/06/2018</a:t>
            </a:fld>
            <a:endParaRPr lang="it-IT" dirty="0"/>
          </a:p>
        </p:txBody>
      </p:sp>
      <p:sp>
        <p:nvSpPr>
          <p:cNvPr id="6" name="Segnaposto piè di pagina 5">
            <a:extLst>
              <a:ext uri="{FF2B5EF4-FFF2-40B4-BE49-F238E27FC236}">
                <a16:creationId xmlns:a16="http://schemas.microsoft.com/office/drawing/2014/main" id="{F4E3CF8C-D91F-4EE3-89B6-9E4783C8ABFC}"/>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D98EC791-1DA7-4230-9A61-7F7EF3A4BC07}"/>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7193602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7A1BC417-F82B-4DC4-80B2-73C8AA7602C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170</a:t>
            </a:fld>
            <a:endParaRPr lang="it-IT" dirty="0"/>
          </a:p>
        </p:txBody>
      </p:sp>
    </p:spTree>
    <p:extLst>
      <p:ext uri="{BB962C8B-B14F-4D97-AF65-F5344CB8AC3E}">
        <p14:creationId xmlns:p14="http://schemas.microsoft.com/office/powerpoint/2010/main" val="327812215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dirty="0">
                <a:latin typeface="Garamond" panose="02020404030301010803" pitchFamily="18" charset="0"/>
              </a:rPr>
              <a:t>resiliènza</a:t>
            </a:r>
            <a:r>
              <a:rPr lang="it-IT" sz="1300" dirty="0">
                <a:latin typeface="Garamond" panose="02020404030301010803" pitchFamily="18" charset="0"/>
              </a:rPr>
              <a:t> s. f. [</a:t>
            </a:r>
            <a:r>
              <a:rPr lang="it-IT" sz="1300" dirty="0" err="1">
                <a:latin typeface="Garamond" panose="02020404030301010803" pitchFamily="18" charset="0"/>
              </a:rPr>
              <a:t>der</a:t>
            </a:r>
            <a:r>
              <a:rPr lang="it-IT" sz="1300" dirty="0">
                <a:latin typeface="Garamond" panose="02020404030301010803" pitchFamily="18" charset="0"/>
              </a:rPr>
              <a:t>. di </a:t>
            </a:r>
            <a:r>
              <a:rPr lang="it-IT" sz="1300" i="1" dirty="0">
                <a:latin typeface="Garamond" panose="02020404030301010803" pitchFamily="18" charset="0"/>
              </a:rPr>
              <a:t>resiliente</a:t>
            </a:r>
            <a:r>
              <a:rPr lang="it-IT" sz="1300" dirty="0">
                <a:latin typeface="Garamond" panose="02020404030301010803" pitchFamily="18" charset="0"/>
              </a:rPr>
              <a:t>]. – </a:t>
            </a:r>
            <a:r>
              <a:rPr lang="it-IT" sz="1300" b="1" dirty="0">
                <a:latin typeface="Garamond" panose="02020404030301010803" pitchFamily="18" charset="0"/>
              </a:rPr>
              <a:t>1.</a:t>
            </a:r>
            <a:r>
              <a:rPr lang="it-IT" sz="1300" dirty="0">
                <a:latin typeface="Garamond" panose="02020404030301010803" pitchFamily="18" charset="0"/>
              </a:rPr>
              <a:t> Nella tecnologia dei materiali, la resistenza a rottura per sollecitazione dinamica, determinata con apposita prova d’urto: </a:t>
            </a:r>
            <a:r>
              <a:rPr lang="it-IT" sz="1300" i="1" dirty="0">
                <a:latin typeface="Garamond" panose="02020404030301010803" pitchFamily="18" charset="0"/>
              </a:rPr>
              <a:t>prova di r</a:t>
            </a:r>
            <a:r>
              <a:rPr lang="it-IT" sz="1300" dirty="0">
                <a:latin typeface="Garamond" panose="02020404030301010803" pitchFamily="18" charset="0"/>
              </a:rPr>
              <a:t>.; </a:t>
            </a:r>
            <a:r>
              <a:rPr lang="it-IT" sz="1300" i="1" dirty="0">
                <a:latin typeface="Garamond" panose="02020404030301010803" pitchFamily="18" charset="0"/>
              </a:rPr>
              <a:t>valore di r</a:t>
            </a:r>
            <a:r>
              <a:rPr lang="it-IT" sz="1300" dirty="0">
                <a:latin typeface="Garamond" panose="02020404030301010803" pitchFamily="18" charset="0"/>
              </a:rPr>
              <a:t>., il cui inverso è l’indice di fragilità. </a:t>
            </a:r>
            <a:r>
              <a:rPr lang="it-IT" sz="1300" b="1" dirty="0">
                <a:latin typeface="Garamond" panose="02020404030301010803" pitchFamily="18" charset="0"/>
              </a:rPr>
              <a:t>2.</a:t>
            </a:r>
            <a:r>
              <a:rPr lang="it-IT" sz="1300" dirty="0">
                <a:latin typeface="Garamond" panose="02020404030301010803" pitchFamily="18" charset="0"/>
              </a:rPr>
              <a:t> Nella tecnologia dei filati e dei tessuti, l’attitudine di questi a riprendere, dopo una deformazione, l’aspetto originale. </a:t>
            </a:r>
            <a:r>
              <a:rPr lang="it-IT" sz="1300" b="1" dirty="0">
                <a:latin typeface="Garamond" panose="02020404030301010803" pitchFamily="18" charset="0"/>
              </a:rPr>
              <a:t>3.</a:t>
            </a:r>
            <a:r>
              <a:rPr lang="it-IT" sz="1300" dirty="0">
                <a:latin typeface="Garamond" panose="02020404030301010803" pitchFamily="18" charset="0"/>
              </a:rPr>
              <a:t> In psicologia, la capacità di reagire di fronte a traumi, difficoltà, ecc. (www.treccani.it)</a:t>
            </a:r>
          </a:p>
          <a:p>
            <a:endParaRPr lang="it-IT" sz="1300" dirty="0">
              <a:latin typeface="Garamond" panose="02020404030301010803" pitchFamily="18" charset="0"/>
            </a:endParaRPr>
          </a:p>
          <a:p>
            <a:r>
              <a:rPr lang="it-IT" dirty="0"/>
              <a:t>Etimologia: ← </a:t>
            </a:r>
            <a:r>
              <a:rPr lang="it-IT" dirty="0" err="1"/>
              <a:t>deriv</a:t>
            </a:r>
            <a:r>
              <a:rPr lang="it-IT" dirty="0"/>
              <a:t>. del </a:t>
            </a:r>
            <a:r>
              <a:rPr lang="it-IT" dirty="0" err="1"/>
              <a:t>lat</a:t>
            </a:r>
            <a:r>
              <a:rPr lang="it-IT" dirty="0"/>
              <a:t>. </a:t>
            </a:r>
            <a:r>
              <a:rPr lang="it-IT" dirty="0" err="1"/>
              <a:t>resilĭens</a:t>
            </a:r>
            <a:r>
              <a:rPr lang="it-IT" dirty="0"/>
              <a:t> -</a:t>
            </a:r>
            <a:r>
              <a:rPr lang="it-IT" dirty="0" err="1"/>
              <a:t>ĕntis</a:t>
            </a:r>
            <a:r>
              <a:rPr lang="it-IT" dirty="0"/>
              <a:t>, part. </a:t>
            </a:r>
            <a:r>
              <a:rPr lang="it-IT" dirty="0" err="1"/>
              <a:t>pres</a:t>
            </a:r>
            <a:r>
              <a:rPr lang="it-IT" dirty="0"/>
              <a:t>. di </a:t>
            </a:r>
            <a:r>
              <a:rPr lang="it-IT" dirty="0" err="1"/>
              <a:t>resilīre</a:t>
            </a:r>
            <a:r>
              <a:rPr lang="it-IT" dirty="0"/>
              <a:t> ’rimbalzare’, </a:t>
            </a:r>
            <a:r>
              <a:rPr lang="it-IT" dirty="0" err="1"/>
              <a:t>comp</a:t>
            </a:r>
            <a:r>
              <a:rPr lang="it-IT" dirty="0"/>
              <a:t>. di re- ’indietro’ e </a:t>
            </a:r>
            <a:r>
              <a:rPr lang="it-IT" dirty="0" err="1"/>
              <a:t>salīre</a:t>
            </a:r>
            <a:r>
              <a:rPr lang="it-IT" dirty="0"/>
              <a:t> ’saltare’.</a:t>
            </a:r>
          </a:p>
          <a:p>
            <a:endParaRPr lang="it-IT" dirty="0"/>
          </a:p>
          <a:p>
            <a:r>
              <a:rPr lang="it-IT" dirty="0"/>
              <a:t>In psicologia: La resilienza è la capacità di </a:t>
            </a:r>
            <a:r>
              <a:rPr lang="it-IT" dirty="0" err="1"/>
              <a:t>autoripararsi</a:t>
            </a:r>
            <a:r>
              <a:rPr lang="it-IT" dirty="0"/>
              <a:t> dopo un danno, di far fronte, resistere, ma anche costruire e riuscire a riorganizzare positivamente la propria vita nonostante situazioni difficili che fanno pensare a un esito negativo.</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6499D886-F31F-4FD7-90A1-20941D9B3E2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171</a:t>
            </a:fld>
            <a:endParaRPr lang="it-IT" dirty="0"/>
          </a:p>
        </p:txBody>
      </p:sp>
    </p:spTree>
    <p:extLst>
      <p:ext uri="{BB962C8B-B14F-4D97-AF65-F5344CB8AC3E}">
        <p14:creationId xmlns:p14="http://schemas.microsoft.com/office/powerpoint/2010/main" val="83863523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41DF97DE-7010-44E4-B863-24EBD3354850}"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172</a:t>
            </a:fld>
            <a:endParaRPr lang="it-IT" dirty="0"/>
          </a:p>
        </p:txBody>
      </p:sp>
    </p:spTree>
    <p:extLst>
      <p:ext uri="{BB962C8B-B14F-4D97-AF65-F5344CB8AC3E}">
        <p14:creationId xmlns:p14="http://schemas.microsoft.com/office/powerpoint/2010/main" val="171313814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173</a:t>
            </a:fld>
            <a:endParaRPr lang="it-IT"/>
          </a:p>
        </p:txBody>
      </p:sp>
      <p:sp>
        <p:nvSpPr>
          <p:cNvPr id="5" name="Segnaposto data 4">
            <a:extLst>
              <a:ext uri="{FF2B5EF4-FFF2-40B4-BE49-F238E27FC236}">
                <a16:creationId xmlns:a16="http://schemas.microsoft.com/office/drawing/2014/main" id="{31034898-9300-4D6E-BEF7-580ABB4F8EE2}"/>
              </a:ext>
            </a:extLst>
          </p:cNvPr>
          <p:cNvSpPr>
            <a:spLocks noGrp="1"/>
          </p:cNvSpPr>
          <p:nvPr>
            <p:ph type="dt" idx="11"/>
          </p:nvPr>
        </p:nvSpPr>
        <p:spPr/>
        <p:txBody>
          <a:bodyPr/>
          <a:lstStyle/>
          <a:p>
            <a:fld id="{74FCA80F-F753-4692-9E7E-952CD2091228}" type="datetime1">
              <a:rPr lang="it-IT" smtClean="0"/>
              <a:t>07/06/2018</a:t>
            </a:fld>
            <a:endParaRPr lang="it-IT" dirty="0"/>
          </a:p>
        </p:txBody>
      </p:sp>
      <p:sp>
        <p:nvSpPr>
          <p:cNvPr id="6" name="Segnaposto piè di pagina 5">
            <a:extLst>
              <a:ext uri="{FF2B5EF4-FFF2-40B4-BE49-F238E27FC236}">
                <a16:creationId xmlns:a16="http://schemas.microsoft.com/office/drawing/2014/main" id="{8E1CF718-30C3-4780-B138-F598216A476A}"/>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D748FABF-6FF7-44C7-94E4-842E3F779D81}"/>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55122718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174</a:t>
            </a:fld>
            <a:endParaRPr lang="it-IT" dirty="0"/>
          </a:p>
        </p:txBody>
      </p:sp>
      <p:sp>
        <p:nvSpPr>
          <p:cNvPr id="5" name="Segnaposto data 4">
            <a:extLst>
              <a:ext uri="{FF2B5EF4-FFF2-40B4-BE49-F238E27FC236}">
                <a16:creationId xmlns:a16="http://schemas.microsoft.com/office/drawing/2014/main" id="{743DC6F4-16F1-4807-85F6-62032027FCE1}"/>
              </a:ext>
            </a:extLst>
          </p:cNvPr>
          <p:cNvSpPr>
            <a:spLocks noGrp="1"/>
          </p:cNvSpPr>
          <p:nvPr>
            <p:ph type="dt" idx="11"/>
          </p:nvPr>
        </p:nvSpPr>
        <p:spPr/>
        <p:txBody>
          <a:bodyPr/>
          <a:lstStyle/>
          <a:p>
            <a:fld id="{88DD4A4E-A316-49FC-AE73-C1AD35F89BB6}" type="datetime1">
              <a:rPr lang="it-IT" smtClean="0"/>
              <a:t>07/06/2018</a:t>
            </a:fld>
            <a:endParaRPr lang="it-IT" dirty="0"/>
          </a:p>
        </p:txBody>
      </p:sp>
      <p:sp>
        <p:nvSpPr>
          <p:cNvPr id="6" name="Segnaposto piè di pagina 5">
            <a:extLst>
              <a:ext uri="{FF2B5EF4-FFF2-40B4-BE49-F238E27FC236}">
                <a16:creationId xmlns:a16="http://schemas.microsoft.com/office/drawing/2014/main" id="{3792C321-598E-491D-AA3D-8A6DA4E9A20D}"/>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671F821C-D683-41BD-A2DB-E22CD0FBF9C0}"/>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22102864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175</a:t>
            </a:fld>
            <a:endParaRPr lang="it-IT"/>
          </a:p>
        </p:txBody>
      </p:sp>
      <p:sp>
        <p:nvSpPr>
          <p:cNvPr id="5" name="Segnaposto data 4">
            <a:extLst>
              <a:ext uri="{FF2B5EF4-FFF2-40B4-BE49-F238E27FC236}">
                <a16:creationId xmlns:a16="http://schemas.microsoft.com/office/drawing/2014/main" id="{3CD0C90C-0D0D-44ED-BDDB-FFC0D40B7995}"/>
              </a:ext>
            </a:extLst>
          </p:cNvPr>
          <p:cNvSpPr>
            <a:spLocks noGrp="1"/>
          </p:cNvSpPr>
          <p:nvPr>
            <p:ph type="dt" idx="11"/>
          </p:nvPr>
        </p:nvSpPr>
        <p:spPr/>
        <p:txBody>
          <a:bodyPr/>
          <a:lstStyle/>
          <a:p>
            <a:fld id="{024D24E4-D951-49BC-9087-4C4FC6327480}" type="datetime1">
              <a:rPr lang="it-IT" smtClean="0"/>
              <a:t>07/06/2018</a:t>
            </a:fld>
            <a:endParaRPr lang="it-IT" dirty="0"/>
          </a:p>
        </p:txBody>
      </p:sp>
      <p:sp>
        <p:nvSpPr>
          <p:cNvPr id="6" name="Segnaposto piè di pagina 5">
            <a:extLst>
              <a:ext uri="{FF2B5EF4-FFF2-40B4-BE49-F238E27FC236}">
                <a16:creationId xmlns:a16="http://schemas.microsoft.com/office/drawing/2014/main" id="{1A8585B8-DF48-46B6-8FAC-E108B29783E1}"/>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0F2360B3-38AC-4153-9CDA-46586DCE7410}"/>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16194400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176</a:t>
            </a:fld>
            <a:endParaRPr lang="it-IT"/>
          </a:p>
        </p:txBody>
      </p:sp>
      <p:sp>
        <p:nvSpPr>
          <p:cNvPr id="5" name="Segnaposto data 4">
            <a:extLst>
              <a:ext uri="{FF2B5EF4-FFF2-40B4-BE49-F238E27FC236}">
                <a16:creationId xmlns:a16="http://schemas.microsoft.com/office/drawing/2014/main" id="{D32CA705-07FF-4572-9197-E5446F19396A}"/>
              </a:ext>
            </a:extLst>
          </p:cNvPr>
          <p:cNvSpPr>
            <a:spLocks noGrp="1"/>
          </p:cNvSpPr>
          <p:nvPr>
            <p:ph type="dt" idx="11"/>
          </p:nvPr>
        </p:nvSpPr>
        <p:spPr/>
        <p:txBody>
          <a:bodyPr/>
          <a:lstStyle/>
          <a:p>
            <a:fld id="{D07F9640-FCCA-4525-AAF7-C72187526420}" type="datetime1">
              <a:rPr lang="it-IT" smtClean="0"/>
              <a:t>07/06/2018</a:t>
            </a:fld>
            <a:endParaRPr lang="it-IT" dirty="0"/>
          </a:p>
        </p:txBody>
      </p:sp>
      <p:sp>
        <p:nvSpPr>
          <p:cNvPr id="6" name="Segnaposto piè di pagina 5">
            <a:extLst>
              <a:ext uri="{FF2B5EF4-FFF2-40B4-BE49-F238E27FC236}">
                <a16:creationId xmlns:a16="http://schemas.microsoft.com/office/drawing/2014/main" id="{DC82BFFD-F61F-49C5-85DD-11ED75FCA82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FA94B889-629E-415F-8520-30BCBDDC749B}"/>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92878527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177</a:t>
            </a:fld>
            <a:endParaRPr lang="it-IT"/>
          </a:p>
        </p:txBody>
      </p:sp>
      <p:sp>
        <p:nvSpPr>
          <p:cNvPr id="5" name="Segnaposto data 4">
            <a:extLst>
              <a:ext uri="{FF2B5EF4-FFF2-40B4-BE49-F238E27FC236}">
                <a16:creationId xmlns:a16="http://schemas.microsoft.com/office/drawing/2014/main" id="{F0D855C7-A4B4-484A-A2FD-A66F50A341EB}"/>
              </a:ext>
            </a:extLst>
          </p:cNvPr>
          <p:cNvSpPr>
            <a:spLocks noGrp="1"/>
          </p:cNvSpPr>
          <p:nvPr>
            <p:ph type="dt" idx="11"/>
          </p:nvPr>
        </p:nvSpPr>
        <p:spPr/>
        <p:txBody>
          <a:bodyPr/>
          <a:lstStyle/>
          <a:p>
            <a:fld id="{0A5173CF-995C-4A15-BA5E-CC7540573538}" type="datetime1">
              <a:rPr lang="it-IT" smtClean="0"/>
              <a:t>07/06/2018</a:t>
            </a:fld>
            <a:endParaRPr lang="it-IT" dirty="0"/>
          </a:p>
        </p:txBody>
      </p:sp>
      <p:sp>
        <p:nvSpPr>
          <p:cNvPr id="6" name="Segnaposto piè di pagina 5">
            <a:extLst>
              <a:ext uri="{FF2B5EF4-FFF2-40B4-BE49-F238E27FC236}">
                <a16:creationId xmlns:a16="http://schemas.microsoft.com/office/drawing/2014/main" id="{6C40BEED-73E3-4F14-B198-B056C30B8D51}"/>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C48FD6B4-3272-41BD-B608-80220C42D4AF}"/>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78919704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178</a:t>
            </a:fld>
            <a:endParaRPr lang="it-IT"/>
          </a:p>
        </p:txBody>
      </p:sp>
      <p:sp>
        <p:nvSpPr>
          <p:cNvPr id="5" name="Segnaposto data 4">
            <a:extLst>
              <a:ext uri="{FF2B5EF4-FFF2-40B4-BE49-F238E27FC236}">
                <a16:creationId xmlns:a16="http://schemas.microsoft.com/office/drawing/2014/main" id="{773AE64E-2FDE-4B80-A860-C3F98E9ED049}"/>
              </a:ext>
            </a:extLst>
          </p:cNvPr>
          <p:cNvSpPr>
            <a:spLocks noGrp="1"/>
          </p:cNvSpPr>
          <p:nvPr>
            <p:ph type="dt" idx="11"/>
          </p:nvPr>
        </p:nvSpPr>
        <p:spPr/>
        <p:txBody>
          <a:bodyPr/>
          <a:lstStyle/>
          <a:p>
            <a:fld id="{5E912716-BED5-4A38-B29D-3E360A9FE2B1}" type="datetime1">
              <a:rPr lang="it-IT" smtClean="0"/>
              <a:t>07/06/2018</a:t>
            </a:fld>
            <a:endParaRPr lang="it-IT" dirty="0"/>
          </a:p>
        </p:txBody>
      </p:sp>
      <p:sp>
        <p:nvSpPr>
          <p:cNvPr id="6" name="Segnaposto piè di pagina 5">
            <a:extLst>
              <a:ext uri="{FF2B5EF4-FFF2-40B4-BE49-F238E27FC236}">
                <a16:creationId xmlns:a16="http://schemas.microsoft.com/office/drawing/2014/main" id="{110D9845-B356-4764-82DA-42689C770AC7}"/>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0786BD34-3FBB-45B1-A339-7C596F29BB6F}"/>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92320708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179</a:t>
            </a:fld>
            <a:endParaRPr lang="it-IT"/>
          </a:p>
        </p:txBody>
      </p:sp>
      <p:sp>
        <p:nvSpPr>
          <p:cNvPr id="5" name="Segnaposto data 4">
            <a:extLst>
              <a:ext uri="{FF2B5EF4-FFF2-40B4-BE49-F238E27FC236}">
                <a16:creationId xmlns:a16="http://schemas.microsoft.com/office/drawing/2014/main" id="{26C33139-1490-4A94-B205-5FBC8C8177BE}"/>
              </a:ext>
            </a:extLst>
          </p:cNvPr>
          <p:cNvSpPr>
            <a:spLocks noGrp="1"/>
          </p:cNvSpPr>
          <p:nvPr>
            <p:ph type="dt" idx="11"/>
          </p:nvPr>
        </p:nvSpPr>
        <p:spPr/>
        <p:txBody>
          <a:bodyPr/>
          <a:lstStyle/>
          <a:p>
            <a:fld id="{187E0FD4-1A48-4427-8319-57F252C63C57}" type="datetime1">
              <a:rPr lang="it-IT" smtClean="0"/>
              <a:t>07/06/2018</a:t>
            </a:fld>
            <a:endParaRPr lang="it-IT" dirty="0"/>
          </a:p>
        </p:txBody>
      </p:sp>
      <p:sp>
        <p:nvSpPr>
          <p:cNvPr id="6" name="Segnaposto piè di pagina 5">
            <a:extLst>
              <a:ext uri="{FF2B5EF4-FFF2-40B4-BE49-F238E27FC236}">
                <a16:creationId xmlns:a16="http://schemas.microsoft.com/office/drawing/2014/main" id="{EC7035A3-CB74-47A7-889B-5A6A8D545013}"/>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AE2F892A-91EB-437F-8812-BA5A3F3CC0F7}"/>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85505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algn="just">
              <a:spcBef>
                <a:spcPts val="1950"/>
              </a:spcBef>
              <a:spcAft>
                <a:spcPts val="650"/>
              </a:spcAft>
              <a:tabLst>
                <a:tab pos="195344" algn="l"/>
              </a:tabLst>
            </a:pPr>
            <a:r>
              <a:rPr lang="it-IT" sz="1300" b="1" cap="small" dirty="0">
                <a:latin typeface="Garamond" panose="02020404030301010803" pitchFamily="18" charset="0"/>
              </a:rPr>
              <a:t>40° Considerandum</a:t>
            </a:r>
          </a:p>
          <a:p>
            <a:pPr algn="just">
              <a:spcAft>
                <a:spcPts val="650"/>
              </a:spcAft>
            </a:pPr>
            <a:r>
              <a:rPr lang="it-IT" sz="1300" dirty="0">
                <a:solidFill>
                  <a:srgbClr val="231F20"/>
                </a:solidFill>
                <a:latin typeface="Garamond" panose="02020404030301010803" pitchFamily="18" charset="0"/>
                <a:ea typeface="Lucida Sans Unicode" panose="020B0602030504020204" pitchFamily="34" charset="0"/>
                <a:cs typeface="Times New Roman" panose="02020603050405020304" pitchFamily="18" charset="0"/>
              </a:rPr>
              <a:t>Perché sia lecito, il trattamento di dati personali dovrebbe fondarsi sul consenso dell’interessato o su altra base legittima prevista per legge dal presente regolamento o dal diritto dell’Unione o degli Stati membri, come indicato nel presente regolamento, tenuto conto della necessità di ottemperare all’obbligo legale al quale il titolare del trattamento è soggetto o della necessità di esecuzione di un contratto di cui l’interessato è parte o di esecuzione di misure precontrattuali adottate su richiesta dello stesso.</a:t>
            </a:r>
          </a:p>
          <a:p>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18</a:t>
            </a:fld>
            <a:endParaRPr lang="it-IT" dirty="0"/>
          </a:p>
        </p:txBody>
      </p:sp>
      <p:sp>
        <p:nvSpPr>
          <p:cNvPr id="5" name="Segnaposto data 4">
            <a:extLst>
              <a:ext uri="{FF2B5EF4-FFF2-40B4-BE49-F238E27FC236}">
                <a16:creationId xmlns:a16="http://schemas.microsoft.com/office/drawing/2014/main" id="{A8F031DD-CD6E-46E9-9C29-3E500390A28C}"/>
              </a:ext>
            </a:extLst>
          </p:cNvPr>
          <p:cNvSpPr>
            <a:spLocks noGrp="1"/>
          </p:cNvSpPr>
          <p:nvPr>
            <p:ph type="dt" idx="11"/>
          </p:nvPr>
        </p:nvSpPr>
        <p:spPr/>
        <p:txBody>
          <a:bodyPr/>
          <a:lstStyle/>
          <a:p>
            <a:fld id="{64F89C2A-A77C-44BC-87D4-88079DBC9AD6}" type="datetime1">
              <a:rPr lang="it-IT" smtClean="0"/>
              <a:t>07/06/2018</a:t>
            </a:fld>
            <a:endParaRPr lang="it-IT" dirty="0"/>
          </a:p>
        </p:txBody>
      </p:sp>
      <p:sp>
        <p:nvSpPr>
          <p:cNvPr id="6" name="Segnaposto piè di pagina 5">
            <a:extLst>
              <a:ext uri="{FF2B5EF4-FFF2-40B4-BE49-F238E27FC236}">
                <a16:creationId xmlns:a16="http://schemas.microsoft.com/office/drawing/2014/main" id="{1C90F28E-36A8-420E-8706-2FF944A569F5}"/>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F581BE06-32A3-4BFB-AA79-0606F926A420}"/>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9863282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180</a:t>
            </a:fld>
            <a:endParaRPr lang="it-IT"/>
          </a:p>
        </p:txBody>
      </p:sp>
      <p:sp>
        <p:nvSpPr>
          <p:cNvPr id="5" name="Segnaposto data 4">
            <a:extLst>
              <a:ext uri="{FF2B5EF4-FFF2-40B4-BE49-F238E27FC236}">
                <a16:creationId xmlns:a16="http://schemas.microsoft.com/office/drawing/2014/main" id="{4A873D7A-3C93-4832-BA6A-9209371648A2}"/>
              </a:ext>
            </a:extLst>
          </p:cNvPr>
          <p:cNvSpPr>
            <a:spLocks noGrp="1"/>
          </p:cNvSpPr>
          <p:nvPr>
            <p:ph type="dt" idx="11"/>
          </p:nvPr>
        </p:nvSpPr>
        <p:spPr/>
        <p:txBody>
          <a:bodyPr/>
          <a:lstStyle/>
          <a:p>
            <a:fld id="{95555D04-6BC9-49F2-AEA5-4CD7A0AE8B27}" type="datetime1">
              <a:rPr lang="it-IT" smtClean="0"/>
              <a:t>07/06/2018</a:t>
            </a:fld>
            <a:endParaRPr lang="it-IT" dirty="0"/>
          </a:p>
        </p:txBody>
      </p:sp>
      <p:sp>
        <p:nvSpPr>
          <p:cNvPr id="6" name="Segnaposto piè di pagina 5">
            <a:extLst>
              <a:ext uri="{FF2B5EF4-FFF2-40B4-BE49-F238E27FC236}">
                <a16:creationId xmlns:a16="http://schemas.microsoft.com/office/drawing/2014/main" id="{2429D7CA-2316-4AC1-BD84-3E5D628006A7}"/>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479D4D88-C860-43D3-A12A-00A3D59C9703}"/>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71924820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143° Considerandum — </a:t>
            </a:r>
            <a:r>
              <a:rPr lang="it-IT" sz="1300" dirty="0">
                <a:latin typeface="Garamond" panose="02020404030301010803" pitchFamily="18" charset="0"/>
              </a:rPr>
              <a:t>… omissis … </a:t>
            </a:r>
            <a:r>
              <a:rPr lang="it-IT" sz="1300" b="1" dirty="0">
                <a:latin typeface="Garamond" panose="02020404030301010803" pitchFamily="18" charset="0"/>
              </a:rPr>
              <a:t>ogni persona fisica o giuridica dovrebbe poter proporre un ricorso giurisdizionale effettivo dinanzi alle competenti autorità giurisdizionali nazionali contro una decisione dell’autorità di controllo che produce effetti giuridici nei confronti di detta persona</a:t>
            </a:r>
            <a:r>
              <a:rPr lang="it-IT" sz="1300" dirty="0">
                <a:latin typeface="Garamond" panose="02020404030301010803" pitchFamily="18" charset="0"/>
              </a:rPr>
              <a:t>. Tale decisione riguarda in particolare l’esercizio di poteri di indagine, correttivi e autorizzativi da parte dell’autorità di controllo o l’archiviazione o il rigetto dei reclami. Tuttavia, </a:t>
            </a:r>
            <a:r>
              <a:rPr lang="it-IT" sz="1300" i="1" dirty="0">
                <a:latin typeface="Garamond" panose="02020404030301010803" pitchFamily="18" charset="0"/>
              </a:rPr>
              <a:t>tale diritto a un ricorso giurisdizionale effettivo non comprende altre misure adottate dalle autorità di controllo che non sono giuridicamente vincolanti, come pareri o consulenza forniti dall’autorità di controllo</a:t>
            </a:r>
            <a:r>
              <a:rPr lang="it-IT" sz="1300" dirty="0">
                <a:latin typeface="Garamond" panose="02020404030301010803" pitchFamily="18" charset="0"/>
              </a:rPr>
              <a:t>. Le azioni contro l’autorità di controllo dovrebbero essere promosse dinanzi alle autorità giurisdizionali dello Stato membro in cui l’autorità di controllo è stabilita e dovrebbero essere effettuate in conformità del diritto processuale dello Stato membro in questione. Tali autorità giurisdizionali dovrebbero esercitare i loro pieni poteri giurisdizionali, ivi compreso quello di esaminare tutte le questioni di fatto e di diritto che abbiano rilevanza per la controversia dinanzi a esse pendente.</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D7D2808C-F8DC-4B53-A3FE-6B0EF10BDC9F}"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181</a:t>
            </a:fld>
            <a:endParaRPr lang="it-IT" dirty="0"/>
          </a:p>
        </p:txBody>
      </p:sp>
    </p:spTree>
    <p:extLst>
      <p:ext uri="{BB962C8B-B14F-4D97-AF65-F5344CB8AC3E}">
        <p14:creationId xmlns:p14="http://schemas.microsoft.com/office/powerpoint/2010/main" val="225917148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145° Considerandum — </a:t>
            </a:r>
            <a:r>
              <a:rPr lang="it-IT" sz="1300" dirty="0">
                <a:latin typeface="Garamond" panose="02020404030301010803" pitchFamily="18" charset="0"/>
              </a:rPr>
              <a:t>Nelle </a:t>
            </a:r>
            <a:r>
              <a:rPr lang="it-IT" sz="1300" b="1" dirty="0">
                <a:latin typeface="Garamond" panose="02020404030301010803" pitchFamily="18" charset="0"/>
              </a:rPr>
              <a:t>azioni contro un titolare del trattamento o responsabile del trattamento</a:t>
            </a:r>
            <a:r>
              <a:rPr lang="it-IT" sz="1300" dirty="0">
                <a:latin typeface="Garamond" panose="02020404030301010803" pitchFamily="18" charset="0"/>
              </a:rPr>
              <a:t>, il ricorrente dovrebbe poter avviare un’azione legale dinanzi all’autorità giurisdizionale dello Stato membro in cui il titolare del trattamento o il responsabile del trattamento ha uno stabilimento o in cui risiede l’interessato, salvo che il titolare del trattamento sia un’autorità pubblica di uno Stato membro che agisce nell’esercizio dei suoi poteri pubblici.</a:t>
            </a:r>
          </a:p>
          <a:p>
            <a:endParaRPr lang="it-IT" dirty="0"/>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926D101-6967-4408-B238-D3054AEB43C2}"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182</a:t>
            </a:fld>
            <a:endParaRPr lang="it-IT" dirty="0"/>
          </a:p>
        </p:txBody>
      </p:sp>
    </p:spTree>
    <p:extLst>
      <p:ext uri="{BB962C8B-B14F-4D97-AF65-F5344CB8AC3E}">
        <p14:creationId xmlns:p14="http://schemas.microsoft.com/office/powerpoint/2010/main" val="106098852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400" b="1" cap="small" dirty="0">
                <a:latin typeface="Trebuchet MS" pitchFamily="34" charset="0"/>
              </a:rPr>
              <a:t>Articolo 82 – Diritto al risarcimento e responsabilità (C142, C146, C147)</a:t>
            </a:r>
          </a:p>
          <a:p>
            <a:r>
              <a:rPr lang="it-IT" sz="1400" dirty="0">
                <a:latin typeface="Trebuchet MS" pitchFamily="34" charset="0"/>
              </a:rPr>
              <a:t>1.	Chiunque subisca un danno materiale o immateriale causato da una violazione del presente regolamento ha il diritto di ottenere il risarcimento del danno dal titolare del trattamento o dal responsabile del trattamento.</a:t>
            </a:r>
          </a:p>
          <a:p>
            <a:r>
              <a:rPr lang="it-IT" sz="1400" dirty="0">
                <a:latin typeface="Trebuchet MS" pitchFamily="34" charset="0"/>
              </a:rPr>
              <a:t>2.	Un titolare del trattamento coinvolto nel trattamento risponde per il danno cagionato dal suo trattamento che violi il presente regolamento. Un responsabile del trattamento risponde per il danno causato dal trattamento solo se non ha adempiuto gli obblighi del presente regolamento specificatamente diretti ai responsabili del trattamento o ha agito in modo difforme o contrario rispetto alle legittime istruzioni del titolare del trattamento.</a:t>
            </a:r>
          </a:p>
          <a:p>
            <a:r>
              <a:rPr lang="it-IT" sz="1400" dirty="0">
                <a:latin typeface="Trebuchet MS" pitchFamily="34" charset="0"/>
              </a:rPr>
              <a:t>3.	Il titolare del trattamento o il responsabile del trattamento è esonerato dalla responsabilità, a norma del paragrafo 2 se dimostra che l’evento dannoso non gli è in alcun modo imputabile.</a:t>
            </a:r>
          </a:p>
          <a:p>
            <a:r>
              <a:rPr lang="it-IT" sz="1400" dirty="0">
                <a:latin typeface="Trebuchet MS" pitchFamily="34" charset="0"/>
              </a:rPr>
              <a:t>4.	Qualora più titolari del trattamento o responsabili del trattamento oppure entrambi il titolare del trattamento e il responsabile del trattamento siano coinvolti nello stesso trattamento e siano, ai sensi dei paragrafi 2 e 3, responsabili dell’eventuale danno causato dal trattamento, ogni titolare del trattamento o responsabile del trattamento è responsabile in solido per l’intero ammontare del danno, al fine di garantire il risarcimento effettivo dell’interessato.</a:t>
            </a:r>
          </a:p>
          <a:p>
            <a:r>
              <a:rPr lang="it-IT" sz="1400" dirty="0">
                <a:latin typeface="Trebuchet MS" pitchFamily="34" charset="0"/>
              </a:rPr>
              <a:t>5.	Qualora un titolare del trattamento o un responsabile del trattamento abbia pagato, conformemente al paragrafo 4, l’intero risarcimento del danno, tale titolare del trattamento o responsabile del trattamento ha il diritto di reclamare dagli altri titolari del trattamento o responsabili del trattamento coinvolti nello stesso trattamento la parte del risarcimento corrispondente alla loro parte di responsabilità per il danno conformemente alle condizioni di cui al paragrafo 2.</a:t>
            </a:r>
          </a:p>
          <a:p>
            <a:r>
              <a:rPr lang="it-IT" sz="1400" dirty="0">
                <a:latin typeface="Trebuchet MS" pitchFamily="34" charset="0"/>
              </a:rPr>
              <a:t>6.	Le azioni legali per l’esercizio del diritto di ottenere il risarcimento del danno sono promosse dinanzi alle autorità giurisdizionali competenti a norma del diritto dello Stato membro di cui all’articolo 79, paragrafo 2.</a:t>
            </a:r>
          </a:p>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6EF653AE-E884-4985-979F-7D3E69EC7C9A}"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183</a:t>
            </a:fld>
            <a:endParaRPr lang="it-IT" dirty="0"/>
          </a:p>
        </p:txBody>
      </p:sp>
      <p:sp>
        <p:nvSpPr>
          <p:cNvPr id="7" name="Segnaposto intestazione 6">
            <a:extLst>
              <a:ext uri="{FF2B5EF4-FFF2-40B4-BE49-F238E27FC236}">
                <a16:creationId xmlns:a16="http://schemas.microsoft.com/office/drawing/2014/main" id="{6640B9C1-9B51-4A72-9CC0-B5F3959247BA}"/>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79809343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400" b="1" cap="small" dirty="0">
                <a:latin typeface="Trebuchet MS" pitchFamily="34" charset="0"/>
              </a:rPr>
              <a:t>Articolo 82 – Diritto al risarcimento e responsabilità (C142, C146, C147)</a:t>
            </a:r>
          </a:p>
          <a:p>
            <a:r>
              <a:rPr lang="it-IT" sz="1400" dirty="0">
                <a:latin typeface="Trebuchet MS" pitchFamily="34" charset="0"/>
              </a:rPr>
              <a:t>1.	Chiunque subisca un danno materiale o immateriale causato da una violazione del presente regolamento ha il diritto di ottenere il risarcimento del danno dal titolare del trattamento o dal responsabile del trattamento.</a:t>
            </a:r>
          </a:p>
          <a:p>
            <a:r>
              <a:rPr lang="it-IT" sz="1400" dirty="0">
                <a:latin typeface="Trebuchet MS" pitchFamily="34" charset="0"/>
              </a:rPr>
              <a:t>2.	Un titolare del trattamento coinvolto nel trattamento risponde per il danno cagionato dal suo trattamento che violi il presente regolamento. Un responsabile del trattamento risponde per il danno causato dal trattamento solo se non ha adempiuto gli obblighi del presente regolamento specificatamente diretti ai responsabili del trattamento o ha agito in modo difforme o contrario rispetto alle legittime istruzioni del titolare del trattamento.</a:t>
            </a:r>
          </a:p>
          <a:p>
            <a:r>
              <a:rPr lang="it-IT" sz="1400" dirty="0">
                <a:latin typeface="Trebuchet MS" pitchFamily="34" charset="0"/>
              </a:rPr>
              <a:t>3.	Il titolare del trattamento o il responsabile del trattamento è esonerato dalla responsabilità, a norma del paragrafo 2 se dimostra che l’evento dannoso non gli è in alcun modo imputabile.</a:t>
            </a:r>
          </a:p>
          <a:p>
            <a:r>
              <a:rPr lang="it-IT" sz="1400" dirty="0">
                <a:latin typeface="Trebuchet MS" pitchFamily="34" charset="0"/>
              </a:rPr>
              <a:t>4.	Qualora più titolari del trattamento o responsabili del trattamento oppure entrambi il titolare del trattamento e il responsabile del trattamento siano coinvolti nello stesso trattamento e siano, ai sensi dei paragrafi 2 e 3, responsabili dell’eventuale danno causato dal trattamento, ogni titolare del trattamento o responsabile del trattamento è responsabile in solido per l’intero ammontare del danno, al fine di garantire il risarcimento effettivo dell’interessato.</a:t>
            </a:r>
          </a:p>
          <a:p>
            <a:r>
              <a:rPr lang="it-IT" sz="1400" dirty="0">
                <a:latin typeface="Trebuchet MS" pitchFamily="34" charset="0"/>
              </a:rPr>
              <a:t>5.	Qualora un titolare del trattamento o un responsabile del trattamento abbia pagato, conformemente al paragrafo 4, l’intero risarcimento del danno, tale titolare del trattamento o responsabile del trattamento ha il diritto di reclamare dagli altri titolari del trattamento o responsabili del trattamento coinvolti nello stesso trattamento la parte del risarcimento corrispondente alla loro parte di responsabilità per il danno conformemente alle condizioni di cui al paragrafo 2.</a:t>
            </a:r>
          </a:p>
          <a:p>
            <a:r>
              <a:rPr lang="it-IT" sz="1400" dirty="0">
                <a:latin typeface="Trebuchet MS" pitchFamily="34" charset="0"/>
              </a:rPr>
              <a:t>6.	Le azioni legali per l’esercizio del diritto di ottenere il risarcimento del danno sono promosse dinanzi alle autorità giurisdizionali competenti a norma del diritto dello Stato membro di cui all’articolo 79, paragrafo 2.</a:t>
            </a:r>
          </a:p>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6A9BBDC4-24B6-4434-981C-374CC032F803}"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184</a:t>
            </a:fld>
            <a:endParaRPr lang="it-IT" dirty="0"/>
          </a:p>
        </p:txBody>
      </p:sp>
      <p:sp>
        <p:nvSpPr>
          <p:cNvPr id="7" name="Segnaposto intestazione 6">
            <a:extLst>
              <a:ext uri="{FF2B5EF4-FFF2-40B4-BE49-F238E27FC236}">
                <a16:creationId xmlns:a16="http://schemas.microsoft.com/office/drawing/2014/main" id="{0B1D2819-20CF-408A-BEC8-8E8144928906}"/>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07719374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400" b="1" cap="small" dirty="0">
                <a:latin typeface="Trebuchet MS" pitchFamily="34" charset="0"/>
              </a:rPr>
              <a:t>Articolo 82 – Diritto al risarcimento e responsabilità (C142, C146, C147)</a:t>
            </a:r>
          </a:p>
          <a:p>
            <a:r>
              <a:rPr lang="it-IT" sz="1400" dirty="0">
                <a:latin typeface="Trebuchet MS" pitchFamily="34" charset="0"/>
              </a:rPr>
              <a:t>1.	Chiunque subisca un danno materiale o immateriale causato da una violazione del presente regolamento ha il diritto di ottenere il risarcimento del danno dal titolare del trattamento o dal responsabile del trattamento.</a:t>
            </a:r>
          </a:p>
          <a:p>
            <a:r>
              <a:rPr lang="it-IT" sz="1400" dirty="0">
                <a:latin typeface="Trebuchet MS" pitchFamily="34" charset="0"/>
              </a:rPr>
              <a:t>2.	Un titolare del trattamento coinvolto nel trattamento risponde per il danno cagionato dal suo trattamento che violi il presente regolamento. Un responsabile del trattamento risponde per il danno causato dal trattamento solo se non ha adempiuto gli obblighi del presente regolamento specificatamente diretti ai responsabili del trattamento o ha agito in modo difforme o contrario rispetto alle legittime istruzioni del titolare del trattamento.</a:t>
            </a:r>
          </a:p>
          <a:p>
            <a:r>
              <a:rPr lang="it-IT" sz="1400" dirty="0">
                <a:latin typeface="Trebuchet MS" pitchFamily="34" charset="0"/>
              </a:rPr>
              <a:t>3.	Il titolare del trattamento o il responsabile del trattamento è esonerato dalla responsabilità, a norma del paragrafo 2 se dimostra che l’evento dannoso non gli è in alcun modo imputabile.</a:t>
            </a:r>
          </a:p>
          <a:p>
            <a:r>
              <a:rPr lang="it-IT" sz="1400" dirty="0">
                <a:latin typeface="Trebuchet MS" pitchFamily="34" charset="0"/>
              </a:rPr>
              <a:t>4.	Qualora più titolari del trattamento o responsabili del trattamento oppure entrambi il titolare del trattamento e il responsabile del trattamento siano coinvolti nello stesso trattamento e siano, ai sensi dei paragrafi 2 e 3, responsabili dell’eventuale danno causato dal trattamento, ogni titolare del trattamento o responsabile del trattamento è responsabile in solido per l’intero ammontare del danno, al fine di garantire il risarcimento effettivo dell’interessato.</a:t>
            </a:r>
          </a:p>
          <a:p>
            <a:r>
              <a:rPr lang="it-IT" sz="1400" dirty="0">
                <a:latin typeface="Trebuchet MS" pitchFamily="34" charset="0"/>
              </a:rPr>
              <a:t>5.	Qualora un titolare del trattamento o un responsabile del trattamento abbia pagato, conformemente al paragrafo 4, l’intero risarcimento del danno, tale titolare del trattamento o responsabile del trattamento ha il diritto di reclamare dagli altri titolari del trattamento o responsabili del trattamento coinvolti nello stesso trattamento la parte del risarcimento corrispondente alla loro parte di responsabilità per il danno conformemente alle condizioni di cui al paragrafo 2.</a:t>
            </a:r>
          </a:p>
          <a:p>
            <a:r>
              <a:rPr lang="it-IT" sz="1400" dirty="0">
                <a:latin typeface="Trebuchet MS" pitchFamily="34" charset="0"/>
              </a:rPr>
              <a:t>6.	Le azioni legali per l’esercizio del diritto di ottenere il risarcimento del danno sono promosse dinanzi alle autorità giurisdizionali competenti a norma del diritto dello Stato membro di cui all’articolo 79, paragrafo 2.</a:t>
            </a:r>
          </a:p>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30AB1555-6C22-4EB9-A699-FB956BBC5120}"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185</a:t>
            </a:fld>
            <a:endParaRPr lang="it-IT" dirty="0"/>
          </a:p>
        </p:txBody>
      </p:sp>
      <p:sp>
        <p:nvSpPr>
          <p:cNvPr id="7" name="Segnaposto intestazione 6">
            <a:extLst>
              <a:ext uri="{FF2B5EF4-FFF2-40B4-BE49-F238E27FC236}">
                <a16:creationId xmlns:a16="http://schemas.microsoft.com/office/drawing/2014/main" id="{4E50F71F-E145-48F7-9D12-AD89E9D02E82}"/>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71836527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186</a:t>
            </a:fld>
            <a:endParaRPr lang="it-IT"/>
          </a:p>
        </p:txBody>
      </p:sp>
      <p:sp>
        <p:nvSpPr>
          <p:cNvPr id="5" name="Segnaposto data 4">
            <a:extLst>
              <a:ext uri="{FF2B5EF4-FFF2-40B4-BE49-F238E27FC236}">
                <a16:creationId xmlns:a16="http://schemas.microsoft.com/office/drawing/2014/main" id="{881BB53C-CC86-4119-B5AB-362FD380C780}"/>
              </a:ext>
            </a:extLst>
          </p:cNvPr>
          <p:cNvSpPr>
            <a:spLocks noGrp="1"/>
          </p:cNvSpPr>
          <p:nvPr>
            <p:ph type="dt" idx="11"/>
          </p:nvPr>
        </p:nvSpPr>
        <p:spPr/>
        <p:txBody>
          <a:bodyPr/>
          <a:lstStyle/>
          <a:p>
            <a:fld id="{6A7BAE52-15B7-45DD-97E9-9205C0A39596}" type="datetime1">
              <a:rPr lang="it-IT" smtClean="0"/>
              <a:t>07/06/2018</a:t>
            </a:fld>
            <a:endParaRPr lang="it-IT" dirty="0"/>
          </a:p>
        </p:txBody>
      </p:sp>
      <p:sp>
        <p:nvSpPr>
          <p:cNvPr id="6" name="Segnaposto piè di pagina 5">
            <a:extLst>
              <a:ext uri="{FF2B5EF4-FFF2-40B4-BE49-F238E27FC236}">
                <a16:creationId xmlns:a16="http://schemas.microsoft.com/office/drawing/2014/main" id="{DEA5E885-89B6-468E-9B02-4D4F560C8BD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E36750A1-74B1-47C5-A093-C23C420A1CC2}"/>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12950692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fld id="{8C4A2B84-2C9E-44C5-A7E1-D14378062D4D}" type="slidenum">
              <a:rPr lang="it-IT" smtClean="0"/>
              <a:pPr/>
              <a:t>187</a:t>
            </a:fld>
            <a:endParaRPr lang="it-IT"/>
          </a:p>
        </p:txBody>
      </p:sp>
      <p:sp>
        <p:nvSpPr>
          <p:cNvPr id="9" name="Segnaposto immagine diapositiva 8">
            <a:extLst>
              <a:ext uri="{FF2B5EF4-FFF2-40B4-BE49-F238E27FC236}">
                <a16:creationId xmlns:a16="http://schemas.microsoft.com/office/drawing/2014/main" id="{8138D151-526C-49BB-A2BE-1E3794FE1F01}"/>
              </a:ext>
            </a:extLst>
          </p:cNvPr>
          <p:cNvSpPr>
            <a:spLocks noGrp="1" noRot="1" noChangeAspect="1"/>
          </p:cNvSpPr>
          <p:nvPr>
            <p:ph type="sldImg"/>
          </p:nvPr>
        </p:nvSpPr>
        <p:spPr>
          <a:xfrm>
            <a:off x="479425" y="993775"/>
            <a:ext cx="6140450" cy="3454400"/>
          </a:xfrm>
        </p:spPr>
      </p:sp>
      <p:sp>
        <p:nvSpPr>
          <p:cNvPr id="10" name="Segnaposto note 9">
            <a:extLst>
              <a:ext uri="{FF2B5EF4-FFF2-40B4-BE49-F238E27FC236}">
                <a16:creationId xmlns:a16="http://schemas.microsoft.com/office/drawing/2014/main" id="{EAF16C92-2284-4DDE-A85E-71BD0596C288}"/>
              </a:ext>
            </a:extLst>
          </p:cNvPr>
          <p:cNvSpPr>
            <a:spLocks noGrp="1"/>
          </p:cNvSpPr>
          <p:nvPr>
            <p:ph type="body" idx="1"/>
          </p:nvPr>
        </p:nvSpPr>
        <p:spPr/>
        <p:txBody>
          <a:bodyPr/>
          <a:lstStyle/>
          <a:p>
            <a:endParaRPr lang="it-IT"/>
          </a:p>
        </p:txBody>
      </p:sp>
      <p:sp>
        <p:nvSpPr>
          <p:cNvPr id="2" name="Segnaposto data 1">
            <a:extLst>
              <a:ext uri="{FF2B5EF4-FFF2-40B4-BE49-F238E27FC236}">
                <a16:creationId xmlns:a16="http://schemas.microsoft.com/office/drawing/2014/main" id="{EB5A7637-C699-447F-9A7D-417B0F70430B}"/>
              </a:ext>
            </a:extLst>
          </p:cNvPr>
          <p:cNvSpPr>
            <a:spLocks noGrp="1"/>
          </p:cNvSpPr>
          <p:nvPr>
            <p:ph type="dt" idx="11"/>
          </p:nvPr>
        </p:nvSpPr>
        <p:spPr/>
        <p:txBody>
          <a:bodyPr/>
          <a:lstStyle/>
          <a:p>
            <a:fld id="{84E0BC3D-29E8-4F27-B23D-6C964994E89B}" type="datetime1">
              <a:rPr lang="it-IT" smtClean="0"/>
              <a:t>07/06/2018</a:t>
            </a:fld>
            <a:endParaRPr lang="it-IT" dirty="0"/>
          </a:p>
        </p:txBody>
      </p:sp>
      <p:sp>
        <p:nvSpPr>
          <p:cNvPr id="3" name="Segnaposto piè di pagina 2">
            <a:extLst>
              <a:ext uri="{FF2B5EF4-FFF2-40B4-BE49-F238E27FC236}">
                <a16:creationId xmlns:a16="http://schemas.microsoft.com/office/drawing/2014/main" id="{F99F135B-109A-4C12-9C62-3C5AD85F121C}"/>
              </a:ext>
            </a:extLst>
          </p:cNvPr>
          <p:cNvSpPr>
            <a:spLocks noGrp="1"/>
          </p:cNvSpPr>
          <p:nvPr>
            <p:ph type="ftr" sz="quarter" idx="12"/>
          </p:nvPr>
        </p:nvSpPr>
        <p:spPr/>
        <p:txBody>
          <a:bodyPr/>
          <a:lstStyle/>
          <a:p>
            <a:endParaRPr lang="it-IT" dirty="0"/>
          </a:p>
        </p:txBody>
      </p:sp>
      <p:sp>
        <p:nvSpPr>
          <p:cNvPr id="5" name="Segnaposto intestazione 4">
            <a:extLst>
              <a:ext uri="{FF2B5EF4-FFF2-40B4-BE49-F238E27FC236}">
                <a16:creationId xmlns:a16="http://schemas.microsoft.com/office/drawing/2014/main" id="{AA4A4774-A9E1-4619-9490-2EA607703FF2}"/>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1817974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188</a:t>
            </a:fld>
            <a:endParaRPr lang="it-IT"/>
          </a:p>
        </p:txBody>
      </p:sp>
      <p:sp>
        <p:nvSpPr>
          <p:cNvPr id="5" name="Segnaposto data 4">
            <a:extLst>
              <a:ext uri="{FF2B5EF4-FFF2-40B4-BE49-F238E27FC236}">
                <a16:creationId xmlns:a16="http://schemas.microsoft.com/office/drawing/2014/main" id="{AF79C226-48E7-479D-B640-C73B7821B1CE}"/>
              </a:ext>
            </a:extLst>
          </p:cNvPr>
          <p:cNvSpPr>
            <a:spLocks noGrp="1"/>
          </p:cNvSpPr>
          <p:nvPr>
            <p:ph type="dt" idx="11"/>
          </p:nvPr>
        </p:nvSpPr>
        <p:spPr/>
        <p:txBody>
          <a:bodyPr/>
          <a:lstStyle/>
          <a:p>
            <a:fld id="{C348702F-B92D-4237-B163-5337F9F1CC2A}" type="datetime1">
              <a:rPr lang="it-IT" smtClean="0"/>
              <a:t>07/06/2018</a:t>
            </a:fld>
            <a:endParaRPr lang="it-IT" dirty="0"/>
          </a:p>
        </p:txBody>
      </p:sp>
      <p:sp>
        <p:nvSpPr>
          <p:cNvPr id="6" name="Segnaposto piè di pagina 5">
            <a:extLst>
              <a:ext uri="{FF2B5EF4-FFF2-40B4-BE49-F238E27FC236}">
                <a16:creationId xmlns:a16="http://schemas.microsoft.com/office/drawing/2014/main" id="{C77E0672-0DD8-4CEA-B69B-EE8FC04E0385}"/>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5F6ACEFC-B410-4308-A214-9363C3BCF99D}"/>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52805505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189</a:t>
            </a:fld>
            <a:endParaRPr lang="it-IT" dirty="0"/>
          </a:p>
        </p:txBody>
      </p:sp>
      <p:sp>
        <p:nvSpPr>
          <p:cNvPr id="5" name="Segnaposto data 4">
            <a:extLst>
              <a:ext uri="{FF2B5EF4-FFF2-40B4-BE49-F238E27FC236}">
                <a16:creationId xmlns:a16="http://schemas.microsoft.com/office/drawing/2014/main" id="{D785F09B-04AC-4239-912A-E0CDA9B8BFFA}"/>
              </a:ext>
            </a:extLst>
          </p:cNvPr>
          <p:cNvSpPr>
            <a:spLocks noGrp="1"/>
          </p:cNvSpPr>
          <p:nvPr>
            <p:ph type="dt" idx="11"/>
          </p:nvPr>
        </p:nvSpPr>
        <p:spPr/>
        <p:txBody>
          <a:bodyPr/>
          <a:lstStyle/>
          <a:p>
            <a:fld id="{11D79252-BFCE-47DF-941E-BC7B5B15BCF7}" type="datetime1">
              <a:rPr lang="it-IT" smtClean="0"/>
              <a:t>07/06/2018</a:t>
            </a:fld>
            <a:endParaRPr lang="it-IT" dirty="0"/>
          </a:p>
        </p:txBody>
      </p:sp>
      <p:sp>
        <p:nvSpPr>
          <p:cNvPr id="6" name="Segnaposto piè di pagina 5">
            <a:extLst>
              <a:ext uri="{FF2B5EF4-FFF2-40B4-BE49-F238E27FC236}">
                <a16:creationId xmlns:a16="http://schemas.microsoft.com/office/drawing/2014/main" id="{1ED2434E-2007-4FA1-9592-11BB01717022}"/>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33F5AB0A-94E5-4EFF-AB1C-DFE9A6C63C00}"/>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553050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dirty="0"/>
              <a:t>ARTICOLO 6 – LICEITÀ DEL TRATTAMENTO</a:t>
            </a:r>
          </a:p>
          <a:p>
            <a:r>
              <a:rPr lang="it-IT" dirty="0"/>
              <a:t>1. Il trattamento è lecito solo se e nella misura in cui ricorre almeno una delle seguenti condizioni: (C40)</a:t>
            </a:r>
          </a:p>
          <a:p>
            <a:r>
              <a:rPr lang="it-IT" dirty="0"/>
              <a:t>a) l’interessato ha espresso il consenso al trattamento dei propri dati personali per una o più specifiche finalità; (C42, C43)</a:t>
            </a:r>
          </a:p>
          <a:p>
            <a:r>
              <a:rPr lang="it-IT" dirty="0"/>
              <a:t>b) il trattamento è necessario all’esecuzione di un contratto di cui l’interessato è parte o all’esecuzione di misure precontrattuali adottate su richiesta dello stesso; (C44)</a:t>
            </a:r>
          </a:p>
          <a:p>
            <a:r>
              <a:rPr lang="it-IT" dirty="0"/>
              <a:t>c) il trattamento è necessario per adempiere un obbligo legale al quale è soggetto il </a:t>
            </a:r>
            <a:r>
              <a:rPr lang="it-IT" dirty="0" err="1"/>
              <a:t>tito</a:t>
            </a:r>
            <a:r>
              <a:rPr lang="it-IT" dirty="0"/>
              <a:t>-lare del trattamento; (C45)</a:t>
            </a:r>
          </a:p>
          <a:p>
            <a:r>
              <a:rPr lang="it-IT" dirty="0"/>
              <a:t>d) il trattamento è necessario per la salvaguardia degli interessi vitali dell’interessato o di un’altra persona fisica; (C46)</a:t>
            </a:r>
          </a:p>
          <a:p>
            <a:r>
              <a:rPr lang="it-IT" dirty="0"/>
              <a:t>e) il trattamento è necessario per l’esecuzione di un compito di interesse pubblico o connesso all’esercizio di pubblici poteri di cui è investito il titolare del trattamento; (C45, C46)</a:t>
            </a:r>
          </a:p>
          <a:p>
            <a:r>
              <a:rPr lang="it-IT" dirty="0"/>
              <a:t>f) il trattamento è necessario per il perseguimento del legittimo interesse del titolare del trattamento o di terzi, a condizione che non prevalgano gli interessi o i diritti e le libertà fondamentali dell’interessato che richiedono la protezione dei dati personali, in particola-re se l’interessato è un minore. (C47-C50)</a:t>
            </a:r>
          </a:p>
          <a:p>
            <a:r>
              <a:rPr lang="it-IT" dirty="0"/>
              <a:t>La lettera f) del primo comma non si applica al trattamento di dati effettuato dalle autorità pubbliche nell’esecuzione dei loro compiti.</a:t>
            </a:r>
          </a:p>
          <a:p>
            <a:r>
              <a:rPr lang="it-IT" dirty="0"/>
              <a:t>2. Gli Stati membri possono mantenere o introdurre disposizioni più specifiche per adeguare l’applicazione delle norme del presente regolamento con riguardo al trattamento, in conformità del paragrafo 1, lettere c) ed e), determinando con maggiore precisione requisiti specifici per il trattamento e altre misure atte a garantire un trattamento lecito e corretto anche per le altre specifiche situazioni di trattamento di cui al capo IX. (C8, C10, C41, C45, C51)</a:t>
            </a:r>
          </a:p>
          <a:p>
            <a:pPr>
              <a:buFontTx/>
              <a:buNone/>
            </a:pPr>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19</a:t>
            </a:fld>
            <a:endParaRPr lang="it-IT" dirty="0"/>
          </a:p>
        </p:txBody>
      </p:sp>
      <p:sp>
        <p:nvSpPr>
          <p:cNvPr id="5" name="Segnaposto data 4">
            <a:extLst>
              <a:ext uri="{FF2B5EF4-FFF2-40B4-BE49-F238E27FC236}">
                <a16:creationId xmlns:a16="http://schemas.microsoft.com/office/drawing/2014/main" id="{959A3C76-72C7-434A-97B2-B8CE49CB87DE}"/>
              </a:ext>
            </a:extLst>
          </p:cNvPr>
          <p:cNvSpPr>
            <a:spLocks noGrp="1"/>
          </p:cNvSpPr>
          <p:nvPr>
            <p:ph type="dt" idx="11"/>
          </p:nvPr>
        </p:nvSpPr>
        <p:spPr/>
        <p:txBody>
          <a:bodyPr/>
          <a:lstStyle/>
          <a:p>
            <a:fld id="{24DD9188-3133-423F-8B9A-F50F37252ABB}" type="datetime1">
              <a:rPr lang="it-IT" smtClean="0"/>
              <a:t>07/06/2018</a:t>
            </a:fld>
            <a:endParaRPr lang="it-IT" dirty="0"/>
          </a:p>
        </p:txBody>
      </p:sp>
      <p:sp>
        <p:nvSpPr>
          <p:cNvPr id="6" name="Segnaposto piè di pagina 5">
            <a:extLst>
              <a:ext uri="{FF2B5EF4-FFF2-40B4-BE49-F238E27FC236}">
                <a16:creationId xmlns:a16="http://schemas.microsoft.com/office/drawing/2014/main" id="{333A3316-F231-41C4-B34C-247F43DF9B57}"/>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9A08CA8F-7E16-4EA9-AE46-4AAC3532AE58}"/>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15354069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Articolo 11 – Trattamento che non richiede l’identificazione</a:t>
            </a:r>
          </a:p>
          <a:p>
            <a:r>
              <a:rPr lang="it-IT" sz="1300" dirty="0">
                <a:latin typeface="Garamond" panose="02020404030301010803" pitchFamily="18" charset="0"/>
              </a:rPr>
              <a:t>1. Se le finalità per cui un titolare del trattamento tratta i dati personali non richiedono o non richiedono più l’identificazione dell’interessato, il titolare del trattamento non è obbligato a conservare, acquisire o trattare ulteriori informazioni per identificare l’interessato al solo fine di rispettare il presente regolamento.</a:t>
            </a:r>
          </a:p>
          <a:p>
            <a:r>
              <a:rPr lang="it-IT" sz="1300" dirty="0">
                <a:latin typeface="Garamond" panose="02020404030301010803" pitchFamily="18" charset="0"/>
              </a:rPr>
              <a:t>2. Qualora, nei casi di cui al paragrafo 1 del presente articolo, il titolare del trattamento possa dimostrare di non essere in grado di identificare l’interessato, ne informa l’interessato, se possibile. In tali casi, gli articoli da 15 a 20 non si applicano tranne quando l’interessato, al fine di esercitare i diritti di cui ai suddetti articoli, fornisce ulteriori informazioni che ne consentano l’identificazione.</a:t>
            </a:r>
          </a:p>
          <a:p>
            <a:endParaRPr lang="it-IT" dirty="0"/>
          </a:p>
          <a:p>
            <a:pPr defTabSz="389952">
              <a:defRPr/>
            </a:pPr>
            <a:r>
              <a:rPr lang="it-IT" sz="1300" dirty="0">
                <a:latin typeface="Garamond" panose="02020404030301010803" pitchFamily="18" charset="0"/>
              </a:rPr>
              <a:t>57° e 64° Considerandum</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DFF2EB74-8EF2-415A-876D-927FD6EE521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190</a:t>
            </a:fld>
            <a:endParaRPr lang="it-IT" dirty="0"/>
          </a:p>
        </p:txBody>
      </p:sp>
    </p:spTree>
    <p:extLst>
      <p:ext uri="{BB962C8B-B14F-4D97-AF65-F5344CB8AC3E}">
        <p14:creationId xmlns:p14="http://schemas.microsoft.com/office/powerpoint/2010/main" val="109405787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DFFC406F-F429-457A-9C83-111E43266D1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191</a:t>
            </a:fld>
            <a:endParaRPr lang="it-IT" dirty="0"/>
          </a:p>
        </p:txBody>
      </p:sp>
    </p:spTree>
    <p:extLst>
      <p:ext uri="{BB962C8B-B14F-4D97-AF65-F5344CB8AC3E}">
        <p14:creationId xmlns:p14="http://schemas.microsoft.com/office/powerpoint/2010/main" val="128819597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64° Considerandum</a:t>
            </a:r>
          </a:p>
          <a:p>
            <a:r>
              <a:rPr lang="it-IT" sz="1300" dirty="0">
                <a:latin typeface="Garamond" panose="02020404030301010803" pitchFamily="18" charset="0"/>
              </a:rPr>
              <a:t>Il titolare del trattamento dovrebbe adottare tutte le misure ragionevoli per </a:t>
            </a:r>
            <a:r>
              <a:rPr lang="it-IT" sz="1300" b="1" dirty="0">
                <a:latin typeface="Garamond" panose="02020404030301010803" pitchFamily="18" charset="0"/>
              </a:rPr>
              <a:t>verificare l’identità di un interessato</a:t>
            </a:r>
            <a:r>
              <a:rPr lang="it-IT" sz="1300" dirty="0">
                <a:latin typeface="Garamond" panose="02020404030301010803" pitchFamily="18" charset="0"/>
              </a:rPr>
              <a:t> che chieda l’accesso, in particolare nel contesto di servizi online e di identificativi online. Il titolare del trattamento non dovrebbe conservare dati personali al solo scopo di poter rispondere a potenziali richieste.</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AE145330-966B-48E0-83E6-2C6EADE14B42}"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192</a:t>
            </a:fld>
            <a:endParaRPr lang="it-IT" dirty="0"/>
          </a:p>
        </p:txBody>
      </p:sp>
    </p:spTree>
    <p:extLst>
      <p:ext uri="{BB962C8B-B14F-4D97-AF65-F5344CB8AC3E}">
        <p14:creationId xmlns:p14="http://schemas.microsoft.com/office/powerpoint/2010/main" val="362428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2</a:t>
            </a:fld>
            <a:endParaRPr lang="it-IT" dirty="0"/>
          </a:p>
        </p:txBody>
      </p:sp>
      <p:sp>
        <p:nvSpPr>
          <p:cNvPr id="5" name="Segnaposto data 4">
            <a:extLst>
              <a:ext uri="{FF2B5EF4-FFF2-40B4-BE49-F238E27FC236}">
                <a16:creationId xmlns:a16="http://schemas.microsoft.com/office/drawing/2014/main" id="{CD4509E8-0F88-4A50-83E3-B0F386794313}"/>
              </a:ext>
            </a:extLst>
          </p:cNvPr>
          <p:cNvSpPr>
            <a:spLocks noGrp="1"/>
          </p:cNvSpPr>
          <p:nvPr>
            <p:ph type="dt" idx="11"/>
          </p:nvPr>
        </p:nvSpPr>
        <p:spPr/>
        <p:txBody>
          <a:bodyPr/>
          <a:lstStyle/>
          <a:p>
            <a:fld id="{48BA9D2D-B497-4EE7-9616-2049198B9BDB}" type="datetime1">
              <a:rPr lang="it-IT" smtClean="0"/>
              <a:t>07/06/2018</a:t>
            </a:fld>
            <a:endParaRPr lang="it-IT" dirty="0"/>
          </a:p>
        </p:txBody>
      </p:sp>
      <p:sp>
        <p:nvSpPr>
          <p:cNvPr id="6" name="Segnaposto piè di pagina 5">
            <a:extLst>
              <a:ext uri="{FF2B5EF4-FFF2-40B4-BE49-F238E27FC236}">
                <a16:creationId xmlns:a16="http://schemas.microsoft.com/office/drawing/2014/main" id="{8980A160-FE18-41C0-9280-21CFAAA108AE}"/>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9BCF03F9-8904-4CB1-A4AD-320F4F0F14C2}"/>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56061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dirty="0"/>
              <a:t>Il bilanciamento fra legittimo interesse del titolare o del terzo e diritti e libertà dell'interessato NON SPETTA all'Autorità ma è compito dello stesso titolare; si tratta di una delle principali espressioni del principio di «responsabilizzazione» introdotto dal nuovo pacchetto protezione dati.</a:t>
            </a:r>
          </a:p>
          <a:p>
            <a:r>
              <a:rPr lang="it-IT" dirty="0"/>
              <a:t>L'interesse legittimo del titolare o del terzo deve prevalere sui diritti e le libertà fondamentali dell'interessato per costituire un valido fondamento di liceità.</a:t>
            </a:r>
          </a:p>
          <a:p>
            <a:r>
              <a:rPr lang="it-IT" dirty="0"/>
              <a:t>Il regolamento chiarisce espressamente che l'interesse legittimo del titolare non costituisce idonea base giuridica per i trattamenti svolti dalle autorità pubbliche in esecuzione dei rispettivi compiti.</a:t>
            </a:r>
          </a:p>
          <a:p>
            <a:endParaRPr lang="it-IT" dirty="0"/>
          </a:p>
          <a:p>
            <a:r>
              <a:rPr lang="it-IT" sz="1300" b="1" dirty="0">
                <a:latin typeface="Garamond" panose="02020404030301010803" pitchFamily="18" charset="0"/>
              </a:rPr>
              <a:t>PRIME RACCOMANDAZIONI DEL GARANTE ITALIANO</a:t>
            </a:r>
            <a:endParaRPr lang="it-IT" sz="1300" dirty="0">
              <a:latin typeface="Garamond" panose="02020404030301010803" pitchFamily="18" charset="0"/>
            </a:endParaRPr>
          </a:p>
          <a:p>
            <a:r>
              <a:rPr lang="it-IT" sz="1300" dirty="0">
                <a:latin typeface="Garamond" panose="02020404030301010803" pitchFamily="18" charset="0"/>
              </a:rPr>
              <a:t> </a:t>
            </a:r>
          </a:p>
          <a:p>
            <a:r>
              <a:rPr lang="it-IT" sz="1300" dirty="0">
                <a:latin typeface="Garamond" panose="02020404030301010803" pitchFamily="18" charset="0"/>
              </a:rPr>
              <a:t>Il Regolamento offre alcuni criteri per il bilanciamento in questione </a:t>
            </a:r>
            <a:r>
              <a:rPr lang="it-IT" sz="1300" i="1" dirty="0">
                <a:latin typeface="Garamond" panose="02020404030301010803" pitchFamily="18" charset="0"/>
              </a:rPr>
              <a:t>(si veda considerando 47)</a:t>
            </a:r>
            <a:r>
              <a:rPr lang="it-IT" sz="1300" dirty="0">
                <a:latin typeface="Garamond" panose="02020404030301010803" pitchFamily="18" charset="0"/>
              </a:rPr>
              <a:t> e soprattutto appare utile fare riferimento al documento pubblicato dal Gruppo "Articolo 29" sul punto </a:t>
            </a:r>
            <a:r>
              <a:rPr lang="it-IT" sz="1300" i="1" dirty="0">
                <a:latin typeface="Garamond" panose="02020404030301010803" pitchFamily="18" charset="0"/>
              </a:rPr>
              <a:t>(</a:t>
            </a:r>
            <a:r>
              <a:rPr lang="it-IT" sz="1300" b="1" i="1" dirty="0">
                <a:latin typeface="Garamond" panose="02020404030301010803" pitchFamily="18" charset="0"/>
                <a:hlinkClick r:id="rId3"/>
              </a:rPr>
              <a:t>WP217</a:t>
            </a:r>
            <a:r>
              <a:rPr lang="it-IT" sz="1300" i="1" dirty="0">
                <a:latin typeface="Garamond" panose="02020404030301010803" pitchFamily="18" charset="0"/>
              </a:rPr>
              <a:t>)</a:t>
            </a:r>
            <a:r>
              <a:rPr lang="it-IT" sz="1300" dirty="0">
                <a:latin typeface="Garamond" panose="02020404030301010803" pitchFamily="18" charset="0"/>
              </a:rPr>
              <a:t>.</a:t>
            </a:r>
          </a:p>
          <a:p>
            <a:r>
              <a:rPr lang="it-IT" sz="1300" dirty="0">
                <a:latin typeface="Garamond" panose="02020404030301010803" pitchFamily="18" charset="0"/>
              </a:rPr>
              <a:t> </a:t>
            </a:r>
          </a:p>
          <a:p>
            <a:r>
              <a:rPr lang="it-IT" sz="1300" dirty="0">
                <a:latin typeface="Garamond" panose="02020404030301010803" pitchFamily="18" charset="0"/>
              </a:rPr>
              <a:t>Si confermano, inoltre, nella sostanza, i </a:t>
            </a:r>
            <a:r>
              <a:rPr lang="it-IT" sz="1300" b="1" dirty="0">
                <a:latin typeface="Garamond" panose="02020404030301010803" pitchFamily="18" charset="0"/>
              </a:rPr>
              <a:t>requisiti indicati dall'Autorità nei propri provvedimenti in materia di bilanciamento di interessi</a:t>
            </a:r>
            <a:r>
              <a:rPr lang="it-IT" sz="1300" dirty="0">
                <a:latin typeface="Garamond" panose="02020404030301010803" pitchFamily="18" charset="0"/>
              </a:rPr>
              <a:t> [si veda, per esempio, </a:t>
            </a:r>
            <a:r>
              <a:rPr lang="it-IT" sz="1300" b="1" dirty="0">
                <a:latin typeface="Garamond" panose="02020404030301010803" pitchFamily="18" charset="0"/>
                <a:hlinkClick r:id="rId4"/>
              </a:rPr>
              <a:t>http://www.garanteprivacy.it/web/guest/home/docweb/-/docweb-display/docweb/3556992 </a:t>
            </a:r>
            <a:r>
              <a:rPr lang="it-IT" sz="1300" dirty="0">
                <a:latin typeface="Garamond" panose="02020404030301010803" pitchFamily="18" charset="0"/>
              </a:rPr>
              <a:t>con riguardo ad alcune tipologie di trattamento di dati biometrici; </a:t>
            </a:r>
            <a:r>
              <a:rPr lang="it-IT" sz="1300" b="1" dirty="0">
                <a:latin typeface="Garamond" panose="02020404030301010803" pitchFamily="18" charset="0"/>
                <a:hlinkClick r:id="rId5"/>
              </a:rPr>
              <a:t>http://www.garanteprivacy.it/web/guest/home/docweb/-/docweb-display/docweb/1712680</a:t>
            </a:r>
            <a:r>
              <a:rPr lang="it-IT" sz="1300" dirty="0">
                <a:latin typeface="Garamond" panose="02020404030301010803" pitchFamily="18" charset="0"/>
              </a:rPr>
              <a:t> con riguardo all'utilizzo della videosorveglianza; </a:t>
            </a:r>
            <a:r>
              <a:rPr lang="it-IT" sz="1300" b="1" dirty="0">
                <a:latin typeface="Garamond" panose="02020404030301010803" pitchFamily="18" charset="0"/>
                <a:hlinkClick r:id="rId6"/>
              </a:rPr>
              <a:t>http://www.garanteprivacy.it/web/guest/home/docweb/-/docweb-display/docweb/6068256</a:t>
            </a:r>
            <a:r>
              <a:rPr lang="it-IT" sz="1300" dirty="0">
                <a:latin typeface="Garamond" panose="02020404030301010803" pitchFamily="18" charset="0"/>
              </a:rPr>
              <a:t> in merito all'utilizzo di sistemi di rilevazione informatica anti-frode; ecc.] con particolare riferimento agli esiti delle verifiche preliminari condotte dall'Autorità, con eccezione ovviamente delle disposizioni che il Regolamento ha espressamente abrogato (per es.: obbligo di notifica dei trattamenti).I titolari dovrebbero condurre la propria valutazione alla luce di tutti questi principi.</a:t>
            </a:r>
          </a:p>
        </p:txBody>
      </p:sp>
      <p:sp>
        <p:nvSpPr>
          <p:cNvPr id="4" name="Segnaposto numero diapositiva 3"/>
          <p:cNvSpPr>
            <a:spLocks noGrp="1"/>
          </p:cNvSpPr>
          <p:nvPr>
            <p:ph type="sldNum" sz="quarter" idx="10"/>
          </p:nvPr>
        </p:nvSpPr>
        <p:spPr/>
        <p:txBody>
          <a:bodyPr/>
          <a:lstStyle/>
          <a:p>
            <a:fld id="{8C4A2B84-2C9E-44C5-A7E1-D14378062D4D}" type="slidenum">
              <a:rPr lang="it-IT" smtClean="0"/>
              <a:t>20</a:t>
            </a:fld>
            <a:endParaRPr lang="it-IT" dirty="0"/>
          </a:p>
        </p:txBody>
      </p:sp>
      <p:sp>
        <p:nvSpPr>
          <p:cNvPr id="5" name="Segnaposto data 4">
            <a:extLst>
              <a:ext uri="{FF2B5EF4-FFF2-40B4-BE49-F238E27FC236}">
                <a16:creationId xmlns:a16="http://schemas.microsoft.com/office/drawing/2014/main" id="{6C5F48EA-18A0-4814-B62E-E2FE70786E41}"/>
              </a:ext>
            </a:extLst>
          </p:cNvPr>
          <p:cNvSpPr>
            <a:spLocks noGrp="1"/>
          </p:cNvSpPr>
          <p:nvPr>
            <p:ph type="dt" idx="11"/>
          </p:nvPr>
        </p:nvSpPr>
        <p:spPr/>
        <p:txBody>
          <a:bodyPr/>
          <a:lstStyle/>
          <a:p>
            <a:fld id="{68C857B1-F54D-4B91-A56F-15774C000078}" type="datetime1">
              <a:rPr lang="it-IT" smtClean="0"/>
              <a:t>07/06/2018</a:t>
            </a:fld>
            <a:endParaRPr lang="it-IT" dirty="0"/>
          </a:p>
        </p:txBody>
      </p:sp>
      <p:sp>
        <p:nvSpPr>
          <p:cNvPr id="6" name="Segnaposto piè di pagina 5">
            <a:extLst>
              <a:ext uri="{FF2B5EF4-FFF2-40B4-BE49-F238E27FC236}">
                <a16:creationId xmlns:a16="http://schemas.microsoft.com/office/drawing/2014/main" id="{696AFCDF-712F-412B-B86B-CCC8D75C08C4}"/>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1FD00B3F-8ABE-483E-8A09-33E075327C99}"/>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208751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dirty="0"/>
              <a:t>C39 – … </a:t>
            </a:r>
            <a:r>
              <a:rPr lang="it-IT" sz="1400" dirty="0">
                <a:latin typeface="Trebuchet MS" pitchFamily="34" charset="0"/>
              </a:rPr>
              <a:t>Dovrebbero essere trasparenti per le persone fisiche le modalità con cui sono raccolti, utilizzati, consultati o altrimenti trattati dati personali che li riguardano nonché la misura in cui i dati personali sono o saranno trattati. </a:t>
            </a:r>
            <a:r>
              <a:rPr lang="it-IT" sz="1400" b="1" dirty="0">
                <a:latin typeface="Trebuchet MS" pitchFamily="34" charset="0"/>
              </a:rPr>
              <a:t>Il principio della trasparenza impone che le informazioni e le comunicazioni relative al trattamento di tali dati personali siano facilmente accessibili e comprensibili e che sia utilizzato un linguaggio semplice e chiaro. </a:t>
            </a:r>
          </a:p>
          <a:p>
            <a:r>
              <a:rPr lang="it-IT" dirty="0"/>
              <a:t>Tale principio riguarda, in particolare, l’informazione degli interessati sull’identità del titolare del trattamento e sulle finalità del trattamento e ulteriori informazioni per assicurare un trattamento corretto e trasparente con riguardo alle persone fisiche interessate e ai loro diritti di ottenere conferma e comunicazione di un trattamento di dati personali che li riguardano.</a:t>
            </a:r>
          </a:p>
          <a:p>
            <a:r>
              <a:rPr lang="it-IT" dirty="0"/>
              <a:t>È opportuno che le persone fisiche siano sensibilizzate ai rischi, alle norme, alle garanzie e ai diritti relativi al trattamento dei dati personali, nonché alle modalità di esercizio dei loro diritti relativi a tale trattamento. In particolare, le finalità specifiche del trattamento dei dati personali dovrebbero essere esplicite e legittime e precisate al momento della raccolta di detti dati personali. </a:t>
            </a:r>
          </a:p>
          <a:p>
            <a:pPr>
              <a:buFontTx/>
              <a:buNone/>
            </a:pPr>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21</a:t>
            </a:fld>
            <a:endParaRPr lang="it-IT" dirty="0"/>
          </a:p>
        </p:txBody>
      </p:sp>
      <p:sp>
        <p:nvSpPr>
          <p:cNvPr id="5" name="Segnaposto data 4">
            <a:extLst>
              <a:ext uri="{FF2B5EF4-FFF2-40B4-BE49-F238E27FC236}">
                <a16:creationId xmlns:a16="http://schemas.microsoft.com/office/drawing/2014/main" id="{E3EC8634-D3EB-4E13-8A00-48D97D1A2816}"/>
              </a:ext>
            </a:extLst>
          </p:cNvPr>
          <p:cNvSpPr>
            <a:spLocks noGrp="1"/>
          </p:cNvSpPr>
          <p:nvPr>
            <p:ph type="dt" idx="11"/>
          </p:nvPr>
        </p:nvSpPr>
        <p:spPr/>
        <p:txBody>
          <a:bodyPr/>
          <a:lstStyle/>
          <a:p>
            <a:fld id="{2D661A2D-6E8B-4614-9EA6-B540C8B94B79}" type="datetime1">
              <a:rPr lang="it-IT" smtClean="0"/>
              <a:t>07/06/2018</a:t>
            </a:fld>
            <a:endParaRPr lang="it-IT" dirty="0"/>
          </a:p>
        </p:txBody>
      </p:sp>
      <p:sp>
        <p:nvSpPr>
          <p:cNvPr id="6" name="Segnaposto piè di pagina 5">
            <a:extLst>
              <a:ext uri="{FF2B5EF4-FFF2-40B4-BE49-F238E27FC236}">
                <a16:creationId xmlns:a16="http://schemas.microsoft.com/office/drawing/2014/main" id="{669C1600-5A6F-4C9E-8BA2-B2933ABAF6A6}"/>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4D291EC1-A29A-47A8-A3A1-AA8D8E3E716E}"/>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864723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t>39° Considerandum ― </a:t>
            </a:r>
            <a:r>
              <a:rPr lang="it-IT" sz="1300" dirty="0"/>
              <a:t>Qualsiasi trattamento di dati personali dovrebbe essere </a:t>
            </a:r>
            <a:r>
              <a:rPr lang="it-IT" sz="1300" b="1" dirty="0"/>
              <a:t>lecito e corretto</a:t>
            </a:r>
            <a:r>
              <a:rPr lang="it-IT" sz="1300" dirty="0"/>
              <a:t>. Dovrebbero essere trasparenti per le persone fisiche le modalità con cui sono raccolti, utilizzati, consultati o altrimenti trattati dati personali che le riguardano nonché la misura in cui i dati personali sono o saranno trattati. Il </a:t>
            </a:r>
            <a:r>
              <a:rPr lang="it-IT" sz="1300" b="1" dirty="0"/>
              <a:t>principio della trasparenza</a:t>
            </a:r>
            <a:r>
              <a:rPr lang="it-IT" sz="1300" dirty="0"/>
              <a:t> impone che le informazioni e le comunicazioni relative al trattamento di tali dati personali siano facilmente accessibili e comprensibili e che sia utilizzato un linguaggio semplice e chiaro. Tale principio riguarda, in particolare, l'informazione degli interessati sull'identità del titolare del trattamento e sulle finalità del trattamento e ulteriori informazioni per assicurare un trattamento corretto e trasparente con riguardo alle persone fisiche interessate e ai loro diritti di ottenere conferma e comunicazione di un trattamento di dati personali che le riguardano. È opportuno che le persone fisiche siano sensibilizzate ai rischi, alle norme, alle garanzie e ai diritti relativi al trattamento dei dati personali, nonché alle modalità di esercizio dei loro diritti relativi a tale trattamento. In particolare, le finalità specifiche del trattamento dei dati personali dovrebbero essere esplicite e legittime e precisate al momento della raccolta di detti dati personali. I dati personali dovrebbero essere adeguati, pertinenti e limitati a quanto necessario per le finalità del loro trattamento. Da qui l’obbligo, in particolare, di assicurare che il periodo di conservazione dei dati personali sia limitato al minimo necessario. I dati personali dovrebbero essere trattati solo se la finalità del trattamento non è ragionevolmente conseguibile con altri mezzi. Onde assicurare che i dati personali non siano conservati più a lungo del necessario, il titolare del trattamento dovrebbe stabilire un termine per la cancellazione o per la verifica periodica. È opportuno adottare tutte le misure ragionevoli affinché i dati personali inesatti siano rettificati o cancellati. I dati personali dovrebbero essere trattati in modo da garantirne un’adeguata sicurezza e riservatezza, anche per impedire l’accesso o l’utilizzo non autorizzato dei dati personali e delle attrezzature impiegate per il trattamento.</a:t>
            </a:r>
          </a:p>
          <a:p>
            <a:endParaRPr lang="it-IT" sz="1300" b="1" cap="small" dirty="0"/>
          </a:p>
          <a:p>
            <a:r>
              <a:rPr lang="it-IT" sz="1300" b="1" cap="small" dirty="0"/>
              <a:t>58° Considerandum ― </a:t>
            </a:r>
            <a:r>
              <a:rPr lang="it-IT" sz="1300" dirty="0"/>
              <a:t>Il </a:t>
            </a:r>
            <a:r>
              <a:rPr lang="it-IT" sz="1300" b="1" dirty="0"/>
              <a:t>principio della trasparenza</a:t>
            </a:r>
            <a:r>
              <a:rPr lang="it-IT" sz="1300" dirty="0"/>
              <a:t> impone che le informazioni destinate al pubblico o all’interessato siano concise, facilmente accessibili e di facile comprensione e che sia usato un linguaggio semplice e chiaro, oltre che, se del caso, una visualizzazione. Tali informazioni potrebbero essere fornite in formato elettronico, ad esempio, se destinate al pubblico, attraverso un sito web. Ciò è particolarmente utile in situazioni in cui la molteplicità degli operatori coinvolti e la complessità tecnologica dell’operazione fanno sì che sia difficile per l’interessato comprendere se, da chi e per quali finalità sono raccolti dati personali che lo riguardano, quali la pubblicità online. Dato che </a:t>
            </a:r>
            <a:r>
              <a:rPr lang="it-IT" sz="1300" b="1" dirty="0"/>
              <a:t>i minori</a:t>
            </a:r>
            <a:r>
              <a:rPr lang="it-IT" sz="1300" dirty="0"/>
              <a:t> meritano una protezione specifica, quando il trattamento dati li riguarda, qualsiasi informazione e comunicazione dovrebbe utilizzare un linguaggio semplice e chiaro che un minore possa capire facilmente.</a:t>
            </a:r>
          </a:p>
          <a:p>
            <a:endParaRPr lang="it-IT" dirty="0"/>
          </a:p>
          <a:p>
            <a:r>
              <a:rPr lang="it-IT" sz="1300" b="1" cap="small" dirty="0"/>
              <a:t>60° Considerandum ― </a:t>
            </a:r>
            <a:r>
              <a:rPr lang="it-IT" sz="1300" dirty="0"/>
              <a:t>I </a:t>
            </a:r>
            <a:r>
              <a:rPr lang="it-IT" sz="1300" b="1" dirty="0"/>
              <a:t>principi di trattamento corretto e trasparente</a:t>
            </a:r>
            <a:r>
              <a:rPr lang="it-IT" sz="1300" dirty="0"/>
              <a:t> implicano che l’interessato sia informato dell’esistenza del trattamento e delle sue finalità. Il titolare del trattamento dovrebbe fornire all'interessato eventuali ulteriori informazioni necessarie ad assicurare un trattamento corretto e trasparente, prendendo in considerazione le circostanze e il contesto specifici in cui i dati personali sono trattati. Inoltre l’interessato dovrebbe essere informato dell’esistenza di una </a:t>
            </a:r>
            <a:r>
              <a:rPr lang="it-IT" sz="1300" b="1" dirty="0"/>
              <a:t>profilazione</a:t>
            </a:r>
            <a:r>
              <a:rPr lang="it-IT" sz="1300" dirty="0"/>
              <a:t> e delle conseguenze della stessa. In caso di dati personali raccolti direttamente presso l’interessato, questi dovrebbe inoltre essere informato dell’eventuale obbligo di fornire i dati personali e delle conseguenze in cui incorre se si rifiuta di fornirli. Tali informazioni possono essere fornite in combinazione con icone standardizzate per dare, in modo facilmente visibile, intelligibile e chiaramente leggibile, un quadro d’insieme del trattamento previsto. Se presentate elettronicamente, le icone dovrebbero essere leggibili da dispositivo automatico.</a:t>
            </a:r>
          </a:p>
          <a:p>
            <a:endParaRPr lang="it-IT" sz="1300" dirty="0"/>
          </a:p>
          <a:p>
            <a:r>
              <a:rPr lang="it-IT" sz="1300" b="1" cap="small" dirty="0"/>
              <a:t>61° Considerandum ― </a:t>
            </a:r>
            <a:r>
              <a:rPr lang="it-IT" sz="1300" dirty="0"/>
              <a:t>L’interessato dovrebbe ricevere le </a:t>
            </a:r>
            <a:r>
              <a:rPr lang="it-IT" sz="1300" b="1" dirty="0"/>
              <a:t>informazioni relative al trattamento di dati personali</a:t>
            </a:r>
            <a:r>
              <a:rPr lang="it-IT" sz="1300" dirty="0"/>
              <a:t> che lo riguardano al momento della raccolta presso l’interessato o, se i dati sono ottenuti da altra fonte, entro un termine ragionevole, in funzione delle circostanze del caso. Se i dati personali possono essere legittimamente comunicati a un altro destinatario, l’interessato dovrebbe esserne informato nel momento in cui il destinatario riceve la prima comunicazione dei dati personali. Il titolare del trattamento, qualora intenda trattare i dati personali per </a:t>
            </a:r>
            <a:r>
              <a:rPr lang="it-IT" sz="1300" b="1" dirty="0"/>
              <a:t>una finalità diversa da quella per cui essi sono stati raccolti</a:t>
            </a:r>
            <a:r>
              <a:rPr lang="it-IT" sz="1300" dirty="0"/>
              <a:t>, dovrebbe fornire all’interessato, prima di tale ulteriore trattamento, informazioni in merito a tale finalità diversa e altre informazioni necessarie. Qualora non sia possibile comunicare all’interessato l’origine dei dati personali, perché sono state utilizzate varie fonti, dovrebbe essere fornita un’informazione di carattere generale.</a:t>
            </a:r>
          </a:p>
          <a:p>
            <a:endParaRPr lang="it-IT" sz="1300" dirty="0"/>
          </a:p>
          <a:p>
            <a:r>
              <a:rPr lang="it-IT" sz="1300" b="1" cap="small" dirty="0"/>
              <a:t>62° Considerandum ― </a:t>
            </a:r>
            <a:r>
              <a:rPr lang="it-IT" sz="1300" dirty="0"/>
              <a:t>Per contro, non è necessario imporre l’obbligo di fornire l’informazione se l’interessato dispone già dell’informazione, se la registrazione o la comunicazione dei dati personali sono previste per legge o se informare l’interessato si rivela impossibile o richiederebbe uno sforzo sproporzionato. Quest’ultima eventualità potrebbe verificarsi, ad esempio, nei trattamenti eseguiti a fini di archiviazione nel pubblico interesse, di ricerca scientifica o storica o a fini statistici. In tali casi si può tener conto del numero di interessati, dell’antichità dei dati e di eventuali garanzie adeguate in essere.</a:t>
            </a:r>
          </a:p>
          <a:p>
            <a:endParaRPr lang="it-IT" sz="1300" dirty="0"/>
          </a:p>
          <a:p>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22</a:t>
            </a:fld>
            <a:endParaRPr lang="it-IT" dirty="0"/>
          </a:p>
        </p:txBody>
      </p:sp>
      <p:sp>
        <p:nvSpPr>
          <p:cNvPr id="5" name="Segnaposto data 4">
            <a:extLst>
              <a:ext uri="{FF2B5EF4-FFF2-40B4-BE49-F238E27FC236}">
                <a16:creationId xmlns:a16="http://schemas.microsoft.com/office/drawing/2014/main" id="{A2D06258-4266-4501-BDEB-48299CB5D01C}"/>
              </a:ext>
            </a:extLst>
          </p:cNvPr>
          <p:cNvSpPr>
            <a:spLocks noGrp="1"/>
          </p:cNvSpPr>
          <p:nvPr>
            <p:ph type="dt" idx="11"/>
          </p:nvPr>
        </p:nvSpPr>
        <p:spPr/>
        <p:txBody>
          <a:bodyPr/>
          <a:lstStyle/>
          <a:p>
            <a:fld id="{CD7039DE-5F83-49D6-8A98-C79764A2D364}" type="datetime1">
              <a:rPr lang="it-IT" smtClean="0"/>
              <a:t>07/06/2018</a:t>
            </a:fld>
            <a:endParaRPr lang="it-IT" dirty="0"/>
          </a:p>
        </p:txBody>
      </p:sp>
      <p:sp>
        <p:nvSpPr>
          <p:cNvPr id="6" name="Segnaposto piè di pagina 5">
            <a:extLst>
              <a:ext uri="{FF2B5EF4-FFF2-40B4-BE49-F238E27FC236}">
                <a16:creationId xmlns:a16="http://schemas.microsoft.com/office/drawing/2014/main" id="{7F6D4632-3C53-4DE9-B5D3-BB1108CE9246}"/>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0EF96237-4C37-4470-BAF8-D808B9A00541}"/>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18235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300" b="1" cap="small" dirty="0"/>
              <a:t>50° Considerandum</a:t>
            </a:r>
          </a:p>
          <a:p>
            <a:r>
              <a:rPr lang="it-IT" sz="1300" dirty="0"/>
              <a:t>Il trattamento dei dati personali per </a:t>
            </a:r>
            <a:r>
              <a:rPr lang="it-IT" sz="1300" b="1" dirty="0"/>
              <a:t>finalità diverse da quelle per le quali i dati personali sono stati inizialmente raccolti</a:t>
            </a:r>
            <a:r>
              <a:rPr lang="it-IT" sz="1300" dirty="0"/>
              <a:t> dovrebbe essere consentito solo se compatibile con le finalità per le quali i dati personali sono stati inizialmente raccolti. In tal caso non è richiesta alcuna base giuridica separata oltre a quella che ha consentito la raccolta dei dati personali. Se il trattamento è necessario per l’esecuzione di un compito di interesse pubblico o per l’esercizio di pubblici poteri di cui è investito il titolare del trattamento, il diritto dell’Unione o degli Stati membri può stabilire e precisare le finalità e i compiti per i quali l’ulteriore trattamento è considerato lecito e compatibile. …</a:t>
            </a:r>
          </a:p>
          <a:p>
            <a:pPr defTabSz="990478">
              <a:defRPr/>
            </a:pPr>
            <a:r>
              <a:rPr lang="it-IT" sz="1300" dirty="0"/>
              <a:t>… </a:t>
            </a:r>
            <a:r>
              <a:rPr lang="it-IT" sz="1300" b="1" dirty="0"/>
              <a:t>Per accertare se la finalità di un ulteriore trattamento sia compatibile con la finalità per la quale i dati personali sono stati inizialmente raccolti</a:t>
            </a:r>
            <a:r>
              <a:rPr lang="it-IT" sz="1300" dirty="0"/>
              <a:t>, il titolare del trattamento dovrebbe, dopo aver soddisfatto tutti i requisiti per la liceità del trattamento originario, </a:t>
            </a:r>
            <a:r>
              <a:rPr lang="it-IT" sz="1300" i="1" dirty="0"/>
              <a:t>tener conto tra l’altro di ogni nesso tra tali finalità e le finalità dell’ulteriore trattamento </a:t>
            </a:r>
            <a:r>
              <a:rPr lang="it-IT" sz="1300" dirty="0"/>
              <a:t>previsto, </a:t>
            </a:r>
            <a:r>
              <a:rPr lang="it-IT" sz="1300" i="1" dirty="0"/>
              <a:t>del contesto</a:t>
            </a:r>
            <a:r>
              <a:rPr lang="it-IT" sz="1300" dirty="0"/>
              <a:t> in cui i dati personali sono stati raccolti, in particolare </a:t>
            </a:r>
            <a:r>
              <a:rPr lang="it-IT" sz="1300" i="1" dirty="0"/>
              <a:t>le ragionevoli aspettative dell’interessato </a:t>
            </a:r>
            <a:r>
              <a:rPr lang="it-IT" sz="1300" dirty="0"/>
              <a:t>in base alla sua relazione con il titolare del trattamento con riguardo al loro ulteriore utilizzo; </a:t>
            </a:r>
            <a:r>
              <a:rPr lang="it-IT" sz="1300" i="1" dirty="0"/>
              <a:t>della natura dei dati personali</a:t>
            </a:r>
            <a:r>
              <a:rPr lang="it-IT" sz="1300" dirty="0"/>
              <a:t>; </a:t>
            </a:r>
            <a:r>
              <a:rPr lang="it-IT" sz="1300" i="1" dirty="0"/>
              <a:t>delle conseguenze dell’ulteriore trattamento </a:t>
            </a:r>
            <a:r>
              <a:rPr lang="it-IT" sz="1300" dirty="0"/>
              <a:t>previsto per gli interessati; e </a:t>
            </a:r>
            <a:r>
              <a:rPr lang="it-IT" sz="1300" i="1" dirty="0"/>
              <a:t>dell’esistenza di garanzie adeguate </a:t>
            </a:r>
            <a:r>
              <a:rPr lang="it-IT" sz="1300" dirty="0"/>
              <a:t>sia nel trattamento originario sia nell’ulteriore trattamento previsto.</a:t>
            </a:r>
          </a:p>
          <a:p>
            <a:endParaRPr lang="it-IT" sz="1300" dirty="0">
              <a:solidFill>
                <a:prstClr val="black"/>
              </a:solidFill>
              <a:latin typeface="Garamond" panose="02020404030301010803" pitchFamily="18" charset="0"/>
            </a:endParaRPr>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6C313982-1E33-4CD2-94F0-2BAD6B82E567}"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23</a:t>
            </a:fld>
            <a:endParaRPr lang="it-IT" dirty="0"/>
          </a:p>
        </p:txBody>
      </p:sp>
      <p:sp>
        <p:nvSpPr>
          <p:cNvPr id="7" name="Segnaposto intestazione 6">
            <a:extLst>
              <a:ext uri="{FF2B5EF4-FFF2-40B4-BE49-F238E27FC236}">
                <a16:creationId xmlns:a16="http://schemas.microsoft.com/office/drawing/2014/main" id="{9BA57FF3-89E4-483B-BAC8-563F88498DA1}"/>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28556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u="sng" cap="small" dirty="0"/>
              <a:t>Articolo 25 – Protezione dei dati fin dalla progettazione e protezione per impostazione predefinita</a:t>
            </a:r>
            <a:endParaRPr lang="it-IT" sz="1300" b="1" cap="small" dirty="0"/>
          </a:p>
          <a:p>
            <a:r>
              <a:rPr lang="it-IT" sz="1300" dirty="0"/>
              <a:t>1. Tenendo conto dello stato dell’arte e dei costi di attuazione, nonché della natura, dell’ambito di applicazione, del contesto e delle finalità del trattamento, come anche dei rischi aventi probabilità e gravità diverse per i diritti e le libertà delle persone fisiche costituiti dal trattamento, sia al momento di determinare i mezzi del trattamento sia all’atto del trattamento stesso il titolare del trattamento mette in atto misure tecniche e organizzative adeguate, quali la pseudonimizzazione, volte ad attuare in modo efficace i principi di protezione dei dati, quali la </a:t>
            </a:r>
            <a:r>
              <a:rPr lang="it-IT" sz="1300" b="1" dirty="0"/>
              <a:t>minimizzazione</a:t>
            </a:r>
            <a:r>
              <a:rPr lang="it-IT" sz="1300" dirty="0"/>
              <a:t>, e a integrare nel trattamento le necessarie garanzie al fine di soddisfare i requisiti del presente regolamento e tutelare i diritti degli interessati.</a:t>
            </a:r>
          </a:p>
          <a:p>
            <a:r>
              <a:rPr lang="it-IT" sz="1300" dirty="0"/>
              <a:t>2. Il titolare del trattamento mette in atto misure tecniche e organizzative adeguate per garantire che siano trattati, per impostazione predefinita, </a:t>
            </a:r>
            <a:r>
              <a:rPr lang="it-IT" sz="1300" b="1" dirty="0"/>
              <a:t>solo i dati personali necessari per ogni specifica finalità del trattamento</a:t>
            </a:r>
            <a:r>
              <a:rPr lang="it-IT" sz="1300" dirty="0"/>
              <a:t>. Tale obbligo vale per la quantità dei dati personali raccolti, la portata del trattamento, il periodo di conservazione e l’accessibilità. In particolare, dette misure garantiscono che, per impostazione predefinita, non siano resi accessibili dati personali a un numero indefinito di persone fisiche senza l’intervento della persona fisica.</a:t>
            </a:r>
          </a:p>
          <a:p>
            <a:r>
              <a:rPr lang="it-IT" sz="1300" dirty="0"/>
              <a:t>3. Un meccanismo di certificazione approvato ai sensi dell’articolo </a:t>
            </a:r>
            <a:r>
              <a:rPr lang="it-IT" sz="1300" u="sng" dirty="0">
                <a:hlinkClick r:id="rId3" action="ppaction://hlinkfile"/>
              </a:rPr>
              <a:t>42</a:t>
            </a:r>
            <a:r>
              <a:rPr lang="it-IT" sz="1300" dirty="0"/>
              <a:t> può essere utilizzato come elemento per dimostrare la conformità ai requisiti di cui ai paragrafi 1 e 2 del presente articolo.</a:t>
            </a:r>
          </a:p>
          <a:p>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24</a:t>
            </a:fld>
            <a:endParaRPr lang="it-IT" dirty="0"/>
          </a:p>
        </p:txBody>
      </p:sp>
      <p:sp>
        <p:nvSpPr>
          <p:cNvPr id="5" name="Segnaposto data 4">
            <a:extLst>
              <a:ext uri="{FF2B5EF4-FFF2-40B4-BE49-F238E27FC236}">
                <a16:creationId xmlns:a16="http://schemas.microsoft.com/office/drawing/2014/main" id="{1809E898-DEA3-4EB7-8508-AEE844C4BC8E}"/>
              </a:ext>
            </a:extLst>
          </p:cNvPr>
          <p:cNvSpPr>
            <a:spLocks noGrp="1"/>
          </p:cNvSpPr>
          <p:nvPr>
            <p:ph type="dt" idx="11"/>
          </p:nvPr>
        </p:nvSpPr>
        <p:spPr/>
        <p:txBody>
          <a:bodyPr/>
          <a:lstStyle/>
          <a:p>
            <a:fld id="{4B6B4072-3147-4D31-A081-46E0FC958A9A}" type="datetime1">
              <a:rPr lang="it-IT" smtClean="0"/>
              <a:t>07/06/2018</a:t>
            </a:fld>
            <a:endParaRPr lang="it-IT" dirty="0"/>
          </a:p>
        </p:txBody>
      </p:sp>
      <p:sp>
        <p:nvSpPr>
          <p:cNvPr id="6" name="Segnaposto piè di pagina 5">
            <a:extLst>
              <a:ext uri="{FF2B5EF4-FFF2-40B4-BE49-F238E27FC236}">
                <a16:creationId xmlns:a16="http://schemas.microsoft.com/office/drawing/2014/main" id="{9E49A540-597E-4371-A759-0506B49BA6CE}"/>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41C8B8C6-4D42-4F41-96B1-1119553F6C03}"/>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480673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44817056-87D7-47AD-B7DB-82C03179D816}"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25</a:t>
            </a:fld>
            <a:endParaRPr lang="it-IT" dirty="0"/>
          </a:p>
        </p:txBody>
      </p:sp>
      <p:sp>
        <p:nvSpPr>
          <p:cNvPr id="7" name="Segnaposto intestazione 6">
            <a:extLst>
              <a:ext uri="{FF2B5EF4-FFF2-40B4-BE49-F238E27FC236}">
                <a16:creationId xmlns:a16="http://schemas.microsoft.com/office/drawing/2014/main" id="{C55E0717-4C73-44DE-9DD0-8C9FB4D5AF59}"/>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034705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r>
              <a:rPr lang="it-IT" dirty="0"/>
              <a:t>Art. 5,1,e ….</a:t>
            </a:r>
            <a:r>
              <a:rPr lang="it-IT" b="1" dirty="0"/>
              <a:t>fatta salva l’attuazione di misure tecniche e organizzative adeguate </a:t>
            </a:r>
            <a:r>
              <a:rPr lang="it-IT" dirty="0"/>
              <a:t>richieste dal presente regolamento a tutela dei diritti e delle libertà dell’interessato.</a:t>
            </a:r>
          </a:p>
          <a:p>
            <a:pPr marL="203399" indent="-203399">
              <a:buFont typeface="Arial" panose="020B0604020202020204" pitchFamily="34" charset="0"/>
              <a:buChar char="•"/>
            </a:pPr>
            <a:endParaRPr lang="it-IT" dirty="0"/>
          </a:p>
          <a:p>
            <a:pPr marL="203399" indent="-203399" defTabSz="1072886" eaLnBrk="0" fontAlgn="base" hangingPunct="0">
              <a:spcBef>
                <a:spcPct val="30000"/>
              </a:spcBef>
              <a:spcAft>
                <a:spcPct val="0"/>
              </a:spcAft>
              <a:buFont typeface="Arial" panose="020B0604020202020204" pitchFamily="34" charset="0"/>
              <a:buChar char="•"/>
              <a:defRPr/>
            </a:pPr>
            <a:r>
              <a:rPr lang="it-IT" dirty="0"/>
              <a:t>C39 – …. Da qui l’obbligo, in particolare, di </a:t>
            </a:r>
            <a:r>
              <a:rPr lang="it-IT" b="1" dirty="0"/>
              <a:t>assicurare che il periodo di conservazione dei dati personali sia limitato al minimo necessario</a:t>
            </a:r>
            <a:r>
              <a:rPr lang="it-IT" dirty="0"/>
              <a:t>. I dati personali dovrebbero essere trattati </a:t>
            </a:r>
            <a:r>
              <a:rPr lang="it-IT" b="1" dirty="0"/>
              <a:t>solo se la finalità del trattamento non è ragionevolmente conseguibile con altri mezzi</a:t>
            </a:r>
            <a:r>
              <a:rPr lang="it-IT" dirty="0"/>
              <a:t>. Onde assicurare che i dati personali non siano conservati più a lungo del necessario, il titolare del trattamento dovrebbe stabilire un termine per la cancellazione o per la verifica periodica.</a:t>
            </a:r>
          </a:p>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58456B58-1096-4452-9A97-9A4880A121B8}"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26</a:t>
            </a:fld>
            <a:endParaRPr lang="it-IT" dirty="0"/>
          </a:p>
        </p:txBody>
      </p:sp>
      <p:sp>
        <p:nvSpPr>
          <p:cNvPr id="7" name="Segnaposto intestazione 6">
            <a:extLst>
              <a:ext uri="{FF2B5EF4-FFF2-40B4-BE49-F238E27FC236}">
                <a16:creationId xmlns:a16="http://schemas.microsoft.com/office/drawing/2014/main" id="{423A2EFB-CB60-4761-B52C-BB38321D86FB}"/>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582451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r>
              <a:rPr lang="it-IT" dirty="0"/>
              <a:t>f) trattati in maniera da garantire un’adeguata sicurezza dei dati personali, compresa la protezione, mediante misure tecniche e organizzative adeguate, da trattamenti non autorizzati o illeciti e dalla perdita, dalla distruzione o dal danno accidentali («»).</a:t>
            </a:r>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53626F37-D252-452C-B540-1D36B8A41A7D}"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27</a:t>
            </a:fld>
            <a:endParaRPr lang="it-IT" dirty="0"/>
          </a:p>
        </p:txBody>
      </p:sp>
      <p:sp>
        <p:nvSpPr>
          <p:cNvPr id="7" name="Segnaposto intestazione 6">
            <a:extLst>
              <a:ext uri="{FF2B5EF4-FFF2-40B4-BE49-F238E27FC236}">
                <a16:creationId xmlns:a16="http://schemas.microsoft.com/office/drawing/2014/main" id="{080F2256-7E18-4C63-8CF7-90DFF0CBC016}"/>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485783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r>
              <a:rPr lang="it-IT" dirty="0"/>
              <a:t>C74 – È opportuno stabilire la responsabilità generale del titolare del trattamento per qualsiasi trattamento di dati personali che quest’ultimo abbia effettuato direttamente o che altri abbiano effettuato per suo conto. In particolare, il titolare del trattamento dovrebbe es-sere tenuto a mettere in atto misure adeguate ed efficaci ed essere in grado di dimostrare la conformità delle attività di trattamento con il presente regolamento, compresa l’efficacia delle misure. Tali misure dovrebbero tener conto della natura, dell’ambito di applicazione, del contesto e delle finalità del trattamento, nonché del rischio per i diritti e le libertà delle persone fisiche.</a:t>
            </a:r>
          </a:p>
          <a:p>
            <a:pPr marL="203399" indent="-203399">
              <a:buFont typeface="Arial" panose="020B0604020202020204" pitchFamily="34" charset="0"/>
              <a:buChar char="•"/>
            </a:pPr>
            <a:endParaRPr lang="it-IT" dirty="0"/>
          </a:p>
          <a:p>
            <a:r>
              <a:rPr lang="it-IT" sz="1300" b="1" u="sng" cap="small" dirty="0">
                <a:latin typeface="Garamond" panose="02020404030301010803" pitchFamily="18" charset="0"/>
              </a:rPr>
              <a:t>Articolo 24 – Responsabilità del titolare del trattamento</a:t>
            </a:r>
            <a:r>
              <a:rPr lang="it-IT" sz="1300" b="1" cap="small" dirty="0">
                <a:latin typeface="Garamond" panose="02020404030301010803" pitchFamily="18" charset="0"/>
              </a:rPr>
              <a:t> — </a:t>
            </a:r>
            <a:r>
              <a:rPr lang="it-IT" sz="1300" dirty="0">
                <a:latin typeface="Garamond" panose="02020404030301010803" pitchFamily="18" charset="0"/>
              </a:rPr>
              <a:t>1. Tenuto conto della natura, dell’ambito di applicazione, del contesto e delle finalità del trattamento, nonché dei rischi aventi probabilità e gravità diverse per i diritti e le libertà delle persone fisiche, il titolare del trattamento mette in atto misure tecniche e organizzative adeguate </a:t>
            </a:r>
            <a:r>
              <a:rPr lang="it-IT" sz="1300" i="1" dirty="0">
                <a:latin typeface="Garamond" panose="02020404030301010803" pitchFamily="18" charset="0"/>
              </a:rPr>
              <a:t>per garantire, ed essere in grado di dimostrare</a:t>
            </a:r>
            <a:r>
              <a:rPr lang="it-IT" sz="1300" dirty="0">
                <a:latin typeface="Garamond" panose="02020404030301010803" pitchFamily="18" charset="0"/>
              </a:rPr>
              <a:t>, che il trattamento è effettuato conformemente al presente regolamento. Dette misure sono riesaminate e aggiornate qualora necessario.</a:t>
            </a:r>
          </a:p>
          <a:p>
            <a:r>
              <a:rPr lang="it-IT" sz="1300" dirty="0">
                <a:latin typeface="Garamond" panose="02020404030301010803" pitchFamily="18" charset="0"/>
              </a:rPr>
              <a:t>2. Se ciò è proporzionato rispetto alle attività di trattamento, le misure di cui al paragrafo 1 includono l’attuazione di politiche adeguate in materia di protezione dei dati da parte del titolare del trattamento.</a:t>
            </a:r>
          </a:p>
          <a:p>
            <a:r>
              <a:rPr lang="it-IT" sz="1300" dirty="0">
                <a:latin typeface="Garamond" panose="02020404030301010803" pitchFamily="18" charset="0"/>
              </a:rPr>
              <a:t>3. L’adesione ai </a:t>
            </a:r>
            <a:r>
              <a:rPr lang="it-IT" sz="1300" u="sng" dirty="0">
                <a:latin typeface="Garamond" panose="02020404030301010803" pitchFamily="18" charset="0"/>
              </a:rPr>
              <a:t>codici di condotta</a:t>
            </a:r>
            <a:r>
              <a:rPr lang="it-IT" sz="1300" dirty="0">
                <a:latin typeface="Garamond" panose="02020404030301010803" pitchFamily="18" charset="0"/>
              </a:rPr>
              <a:t> di cui all’articolo </a:t>
            </a:r>
            <a:r>
              <a:rPr lang="it-IT" sz="1300" dirty="0">
                <a:latin typeface="Garamond" panose="02020404030301010803" pitchFamily="18" charset="0"/>
                <a:hlinkClick r:id="rId3" action="ppaction://hlinkfile"/>
              </a:rPr>
              <a:t>40</a:t>
            </a:r>
            <a:r>
              <a:rPr lang="it-IT" sz="1300" dirty="0">
                <a:latin typeface="Garamond" panose="02020404030301010803" pitchFamily="18" charset="0"/>
              </a:rPr>
              <a:t> o a un </a:t>
            </a:r>
            <a:r>
              <a:rPr lang="it-IT" sz="1300" u="sng" dirty="0">
                <a:latin typeface="Garamond" panose="02020404030301010803" pitchFamily="18" charset="0"/>
              </a:rPr>
              <a:t>meccanismo di certificazione</a:t>
            </a:r>
            <a:r>
              <a:rPr lang="it-IT" sz="1300" dirty="0">
                <a:latin typeface="Garamond" panose="02020404030301010803" pitchFamily="18" charset="0"/>
              </a:rPr>
              <a:t> di cui all’articolo </a:t>
            </a:r>
            <a:r>
              <a:rPr lang="it-IT" sz="1300" dirty="0">
                <a:latin typeface="Garamond" panose="02020404030301010803" pitchFamily="18" charset="0"/>
                <a:hlinkClick r:id="rId4" action="ppaction://hlinkfile"/>
              </a:rPr>
              <a:t>42</a:t>
            </a:r>
            <a:r>
              <a:rPr lang="it-IT" sz="1300" dirty="0">
                <a:latin typeface="Garamond" panose="02020404030301010803" pitchFamily="18" charset="0"/>
              </a:rPr>
              <a:t> può essere utilizzata come elemento per dimostrare il rispetto degli obblighi del titolare del trattamento.</a:t>
            </a:r>
          </a:p>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906A3F1C-A932-4B4D-B4C9-24329A9C464C}"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28</a:t>
            </a:fld>
            <a:endParaRPr lang="it-IT" dirty="0"/>
          </a:p>
        </p:txBody>
      </p:sp>
      <p:sp>
        <p:nvSpPr>
          <p:cNvPr id="7" name="Segnaposto intestazione 6">
            <a:extLst>
              <a:ext uri="{FF2B5EF4-FFF2-40B4-BE49-F238E27FC236}">
                <a16:creationId xmlns:a16="http://schemas.microsoft.com/office/drawing/2014/main" id="{BDFB9A64-38D0-45DC-9731-8FF0367ADB40}"/>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21428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sz="1400" b="1" cap="small" dirty="0">
                <a:latin typeface="Trebuchet MS" pitchFamily="34" charset="0"/>
              </a:rPr>
              <a:t>Articolo 7 – Condizioni per il consenso (C42, C43) – </a:t>
            </a:r>
            <a:r>
              <a:rPr lang="it-IT" sz="1400" dirty="0">
                <a:latin typeface="Trebuchet MS" pitchFamily="34" charset="0"/>
              </a:rPr>
              <a:t>1.	Qualora il trattamento sia basato sul consenso, il titolare del trattamento deve essere in grado di dimostrare che l’interessato ha prestato il proprio consenso al trattamento dei propri dati personali.</a:t>
            </a:r>
          </a:p>
          <a:p>
            <a:r>
              <a:rPr lang="it-IT" sz="1400" dirty="0">
                <a:latin typeface="Trebuchet MS" pitchFamily="34" charset="0"/>
              </a:rPr>
              <a:t>2. Se il consenso dell’interessato è prestato nel contesto di una dichiarazione scritta che riguarda anche altre questioni, la richiesta di consenso è presentata in modo chiaramente distinguibile dalle altre materie, in forma comprensibile e facilmente accessibile, utilizzando un linguaggio semplice e chiaro. </a:t>
            </a:r>
            <a:r>
              <a:rPr lang="it-IT" sz="1400" b="1" dirty="0">
                <a:latin typeface="Trebuchet MS" pitchFamily="34" charset="0"/>
              </a:rPr>
              <a:t>Nessuna parte di una tale dichiarazione che costituisca una violazione del presente regolamento è vincolante</a:t>
            </a:r>
            <a:r>
              <a:rPr lang="it-IT" sz="1400" dirty="0">
                <a:latin typeface="Trebuchet MS" pitchFamily="34" charset="0"/>
              </a:rPr>
              <a:t>.</a:t>
            </a:r>
          </a:p>
          <a:p>
            <a:r>
              <a:rPr lang="it-IT" sz="1400" dirty="0">
                <a:latin typeface="Trebuchet MS" pitchFamily="34" charset="0"/>
              </a:rPr>
              <a:t>3. L’interessato ha il </a:t>
            </a:r>
            <a:r>
              <a:rPr lang="it-IT" sz="1400" b="1" dirty="0">
                <a:latin typeface="Trebuchet MS" pitchFamily="34" charset="0"/>
              </a:rPr>
              <a:t>diritto di revocare il proprio consenso </a:t>
            </a:r>
            <a:r>
              <a:rPr lang="it-IT" sz="1400" dirty="0">
                <a:latin typeface="Trebuchet MS" pitchFamily="34" charset="0"/>
              </a:rPr>
              <a:t>in qualsiasi momento. </a:t>
            </a:r>
            <a:r>
              <a:rPr lang="it-IT" sz="1400" i="1" dirty="0">
                <a:latin typeface="Trebuchet MS" pitchFamily="34" charset="0"/>
              </a:rPr>
              <a:t>La revoca del consenso non pregiudica la liceità del trattamento basata sul consenso prima della revoca</a:t>
            </a:r>
            <a:r>
              <a:rPr lang="it-IT" sz="1400" dirty="0">
                <a:latin typeface="Trebuchet MS" pitchFamily="34" charset="0"/>
              </a:rPr>
              <a:t>. Prima di esprimere il proprio consenso, l’interessato è informato di ciò. Il consenso è revocato con la stessa facilità con cui è accordato.</a:t>
            </a:r>
          </a:p>
          <a:p>
            <a:r>
              <a:rPr lang="it-IT" sz="1400" dirty="0">
                <a:latin typeface="Trebuchet MS" pitchFamily="34" charset="0"/>
              </a:rPr>
              <a:t>4. Nel valutare se il consenso sia stato liberamente prestato, si tiene nella massima considerazione l’eventualità, tra le altre, che l’esecuzione di un contratto, compresa la prestazione di un servizio, sia </a:t>
            </a:r>
            <a:r>
              <a:rPr lang="it-IT" sz="1400" b="1" dirty="0">
                <a:latin typeface="Trebuchet MS" pitchFamily="34" charset="0"/>
              </a:rPr>
              <a:t>condizionata alla prestazione del consenso al trattamento di dati personali non necessario all’esecuzione di tale contratto</a:t>
            </a:r>
            <a:r>
              <a:rPr lang="it-IT" sz="1400" dirty="0">
                <a:latin typeface="Trebuchet MS" pitchFamily="34" charset="0"/>
              </a:rPr>
              <a:t>.</a:t>
            </a:r>
          </a:p>
          <a:p>
            <a:endParaRPr lang="it-IT" sz="1400" dirty="0">
              <a:latin typeface="Trebuchet MS" pitchFamily="34" charset="0"/>
            </a:endParaRPr>
          </a:p>
          <a:p>
            <a:r>
              <a:rPr lang="it-IT" sz="1300" b="1" cap="small" dirty="0"/>
              <a:t>42° Considerandum ― </a:t>
            </a:r>
            <a:r>
              <a:rPr lang="it-IT" sz="1300" dirty="0"/>
              <a:t>Per i trattamenti basati sul consenso dell’interessato, il titolare del trattamento dovrebbe essere in grado di dimostrare che l’interessato ha acconsentito al trattamento. In particolare, nel contesto di una dichiarazione scritta relativa a un’altra questione dovrebbero esistere garanzie che assicurino che l’interessato sia consapevole del fatto di esprimere un consenso e della misura in cui ciò avviene. In conformità della direttiva 93/13/CEE del Consiglio </a:t>
            </a:r>
            <a:r>
              <a:rPr lang="it-IT" sz="1300" i="1" u="sng" dirty="0"/>
              <a:t>è opportuno prevedere una dichiarazione di consenso predisposta dal titolare del trattamento in una forma comprensibile e facilmente accessibile, che usi un linguaggio semplice e chiaro e non contenga clausole abusive</a:t>
            </a:r>
            <a:r>
              <a:rPr lang="it-IT" sz="1300" dirty="0"/>
              <a:t>. </a:t>
            </a:r>
            <a:r>
              <a:rPr lang="it-IT" sz="1300" b="1" dirty="0"/>
              <a:t>Ai fini di un consenso informato</a:t>
            </a:r>
            <a:r>
              <a:rPr lang="it-IT" sz="1300" dirty="0"/>
              <a:t>, l’interessato dovrebbe essere posto a conoscenza </a:t>
            </a:r>
            <a:r>
              <a:rPr lang="it-IT" sz="1300" i="1" dirty="0"/>
              <a:t>almeno dell’identità del titolare del trattamento e delle finalità del trattamento </a:t>
            </a:r>
            <a:r>
              <a:rPr lang="it-IT" sz="1300" dirty="0"/>
              <a:t>cui sono destinati i dati personali. Il consenso non dovrebbe essere considerato liberamente espresso se l’interessato non è in grado di operare una scelta autenticamente libera o è nell’impossibilità di rifiutare o revocare il consenso senza subire pregiudizio.</a:t>
            </a:r>
          </a:p>
          <a:p>
            <a:endParaRPr lang="it-IT" sz="1300" dirty="0"/>
          </a:p>
          <a:p>
            <a:r>
              <a:rPr lang="it-IT" sz="1300" b="1" cap="small" dirty="0"/>
              <a:t>43° Considerandum ― </a:t>
            </a:r>
            <a:r>
              <a:rPr lang="it-IT" sz="1300" dirty="0"/>
              <a:t>Per assicurare la libertà di espressione del consenso, </a:t>
            </a:r>
            <a:r>
              <a:rPr lang="it-IT" sz="1300" b="1" dirty="0"/>
              <a:t>è opportuno che il consenso non costituisca un valido presupposto </a:t>
            </a:r>
            <a:r>
              <a:rPr lang="it-IT" sz="1300" dirty="0"/>
              <a:t>per il trattamento dei dati personali in un caso specifico, </a:t>
            </a:r>
            <a:r>
              <a:rPr lang="it-IT" sz="1300" b="1" dirty="0"/>
              <a:t>qualora esista un evidente squilibrio tra l’interessato e il titolare del trattamento</a:t>
            </a:r>
            <a:r>
              <a:rPr lang="it-IT" sz="1300" dirty="0"/>
              <a:t>, specie quando il titolare del trattamento è un’autorità pubblica e ciò rende pertanto improbabile che il consenso sia stato espresso liberamente in tutte le circostanze di tale situazione specifica. </a:t>
            </a:r>
            <a:r>
              <a:rPr lang="it-IT" sz="1300" b="1" dirty="0"/>
              <a:t>Si presume che il consenso non sia stato liberamente espresso se non è possibile esprimere un consenso separato a distinti trattamenti di dati personali</a:t>
            </a:r>
            <a:r>
              <a:rPr lang="it-IT" sz="1300" dirty="0"/>
              <a:t>, nonostante sia appropriato nel singolo caso, o se l’esecuzione di un contratto, compresa la prestazione di un servizio, è subordinata al consenso sebbene esso non sia necessario per tale esecuzione.</a:t>
            </a:r>
          </a:p>
          <a:p>
            <a:r>
              <a:rPr lang="it-IT" sz="1300" cap="small" dirty="0"/>
              <a:t>Direttiva 93/13/CEE del Consiglio, del 5 aprile 1993</a:t>
            </a:r>
            <a:r>
              <a:rPr lang="it-IT" sz="1300" dirty="0"/>
              <a:t>, concernente le clausole abusive nei contratti stipulati con i consumatori (GU L 95 del 21.4.1993, p. 29).</a:t>
            </a:r>
            <a:endParaRPr lang="it-IT" sz="1400" dirty="0">
              <a:latin typeface="Trebuchet MS" pitchFamily="34" charset="0"/>
            </a:endParaRPr>
          </a:p>
          <a:p>
            <a:endParaRPr lang="it-IT" sz="1400" dirty="0">
              <a:latin typeface="Trebuchet MS" pitchFamily="34" charset="0"/>
            </a:endParaRPr>
          </a:p>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6A927313-BE42-4FBE-97B8-B0BEBD5B6D81}"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29</a:t>
            </a:fld>
            <a:endParaRPr lang="it-IT" dirty="0"/>
          </a:p>
        </p:txBody>
      </p:sp>
      <p:sp>
        <p:nvSpPr>
          <p:cNvPr id="7" name="Segnaposto intestazione 6">
            <a:extLst>
              <a:ext uri="{FF2B5EF4-FFF2-40B4-BE49-F238E27FC236}">
                <a16:creationId xmlns:a16="http://schemas.microsoft.com/office/drawing/2014/main" id="{2A205FA4-C942-4E99-9110-2B22235D9C25}"/>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40904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5113" y="719138"/>
            <a:ext cx="6569075" cy="3695700"/>
          </a:xfrm>
        </p:spPr>
      </p:sp>
      <p:sp>
        <p:nvSpPr>
          <p:cNvPr id="3" name="Segnaposto note 2"/>
          <p:cNvSpPr>
            <a:spLocks noGrp="1"/>
          </p:cNvSpPr>
          <p:nvPr>
            <p:ph type="body" idx="1"/>
          </p:nvPr>
        </p:nvSpPr>
        <p:spPr>
          <a:xfrm>
            <a:off x="709930" y="5117306"/>
            <a:ext cx="5679440" cy="4452057"/>
          </a:xfrm>
        </p:spPr>
        <p:txBody>
          <a:bodyPr/>
          <a:lstStyle/>
          <a:p>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3</a:t>
            </a:fld>
            <a:endParaRPr lang="it-IT"/>
          </a:p>
        </p:txBody>
      </p:sp>
      <p:sp>
        <p:nvSpPr>
          <p:cNvPr id="5" name="Segnaposto data 4">
            <a:extLst>
              <a:ext uri="{FF2B5EF4-FFF2-40B4-BE49-F238E27FC236}">
                <a16:creationId xmlns:a16="http://schemas.microsoft.com/office/drawing/2014/main" id="{817D6CB0-2179-47E2-90A3-1E50D99F1FA8}"/>
              </a:ext>
            </a:extLst>
          </p:cNvPr>
          <p:cNvSpPr>
            <a:spLocks noGrp="1"/>
          </p:cNvSpPr>
          <p:nvPr>
            <p:ph type="dt" idx="11"/>
          </p:nvPr>
        </p:nvSpPr>
        <p:spPr/>
        <p:txBody>
          <a:bodyPr/>
          <a:lstStyle/>
          <a:p>
            <a:fld id="{832CD8E5-A3B1-4697-938B-28A0227E0722}" type="datetime1">
              <a:rPr lang="it-IT" smtClean="0"/>
              <a:t>07/06/2018</a:t>
            </a:fld>
            <a:endParaRPr lang="it-IT" dirty="0"/>
          </a:p>
        </p:txBody>
      </p:sp>
      <p:sp>
        <p:nvSpPr>
          <p:cNvPr id="6" name="Segnaposto piè di pagina 5">
            <a:extLst>
              <a:ext uri="{FF2B5EF4-FFF2-40B4-BE49-F238E27FC236}">
                <a16:creationId xmlns:a16="http://schemas.microsoft.com/office/drawing/2014/main" id="{0E77BDD5-0107-4778-ADBD-CAA5C1F5D65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780D2014-D14F-4D2F-B371-7777369F8DCF}"/>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157374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30</a:t>
            </a:fld>
            <a:endParaRPr lang="it-IT" dirty="0"/>
          </a:p>
        </p:txBody>
      </p:sp>
      <p:sp>
        <p:nvSpPr>
          <p:cNvPr id="5" name="Segnaposto data 4">
            <a:extLst>
              <a:ext uri="{FF2B5EF4-FFF2-40B4-BE49-F238E27FC236}">
                <a16:creationId xmlns:a16="http://schemas.microsoft.com/office/drawing/2014/main" id="{648EA4FA-3869-43AA-B400-EF6D3CC4AE90}"/>
              </a:ext>
            </a:extLst>
          </p:cNvPr>
          <p:cNvSpPr>
            <a:spLocks noGrp="1"/>
          </p:cNvSpPr>
          <p:nvPr>
            <p:ph type="dt" idx="11"/>
          </p:nvPr>
        </p:nvSpPr>
        <p:spPr/>
        <p:txBody>
          <a:bodyPr/>
          <a:lstStyle/>
          <a:p>
            <a:fld id="{0926665E-EF66-473E-9931-D33E6C53E816}" type="datetime1">
              <a:rPr lang="it-IT" smtClean="0"/>
              <a:t>07/06/2018</a:t>
            </a:fld>
            <a:endParaRPr lang="it-IT" dirty="0"/>
          </a:p>
        </p:txBody>
      </p:sp>
      <p:sp>
        <p:nvSpPr>
          <p:cNvPr id="6" name="Segnaposto piè di pagina 5">
            <a:extLst>
              <a:ext uri="{FF2B5EF4-FFF2-40B4-BE49-F238E27FC236}">
                <a16:creationId xmlns:a16="http://schemas.microsoft.com/office/drawing/2014/main" id="{1E9FE2AF-9047-4347-B6D9-75AD47B63162}"/>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00DFBFB8-D26B-4C79-AE73-2AF70F33FA6C}"/>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836715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defTabSz="495239">
              <a:defRPr/>
            </a:pPr>
            <a:r>
              <a:rPr lang="it-IT" sz="1400">
                <a:solidFill>
                  <a:prstClr val="black"/>
                </a:solidFill>
                <a:latin typeface="Calibri" panose="020F0502020204030204"/>
              </a:rPr>
              <a:t>Programma di formazione avanzata in materia di protezione dei dati personali e privacy</a:t>
            </a:r>
          </a:p>
        </p:txBody>
      </p:sp>
      <p:sp>
        <p:nvSpPr>
          <p:cNvPr id="5" name="Segnaposto data 4"/>
          <p:cNvSpPr>
            <a:spLocks noGrp="1"/>
          </p:cNvSpPr>
          <p:nvPr>
            <p:ph type="dt" idx="11"/>
          </p:nvPr>
        </p:nvSpPr>
        <p:spPr/>
        <p:txBody>
          <a:bodyPr/>
          <a:lstStyle/>
          <a:p>
            <a:pPr defTabSz="495239">
              <a:defRPr/>
            </a:pPr>
            <a:fld id="{78614F98-42B5-45C2-AD02-D7F4E8B022A0}" type="datetime1">
              <a:rPr lang="it-IT" sz="1400">
                <a:solidFill>
                  <a:prstClr val="black"/>
                </a:solidFill>
                <a:latin typeface="Calibri" panose="020F0502020204030204"/>
              </a:rPr>
              <a:pPr defTabSz="495239">
                <a:defRPr/>
              </a:pPr>
              <a:t>07/06/2018</a:t>
            </a:fld>
            <a:endParaRPr lang="it-IT" sz="1400" dirty="0">
              <a:solidFill>
                <a:prstClr val="black"/>
              </a:solidFill>
              <a:latin typeface="Calibri" panose="020F0502020204030204"/>
            </a:endParaRPr>
          </a:p>
        </p:txBody>
      </p:sp>
      <p:sp>
        <p:nvSpPr>
          <p:cNvPr id="6" name="Segnaposto piè di pagina 5"/>
          <p:cNvSpPr>
            <a:spLocks noGrp="1"/>
          </p:cNvSpPr>
          <p:nvPr>
            <p:ph type="ftr" sz="quarter" idx="12"/>
          </p:nvPr>
        </p:nvSpPr>
        <p:spPr/>
        <p:txBody>
          <a:bodyPr/>
          <a:lstStyle/>
          <a:p>
            <a:pPr defTabSz="495239">
              <a:defRPr/>
            </a:pPr>
            <a:r>
              <a:rPr lang="it-IT" sz="1400" b="1">
                <a:solidFill>
                  <a:srgbClr val="7030A0"/>
                </a:solidFill>
                <a:latin typeface="Calibri" panose="020F0502020204030204"/>
              </a:rPr>
              <a:t>Copyright © 2017 — Marzio Vaglio</a:t>
            </a:r>
            <a:endParaRPr lang="it-IT" sz="1400" b="1" dirty="0">
              <a:solidFill>
                <a:srgbClr val="7030A0"/>
              </a:solidFill>
              <a:latin typeface="Calibri" panose="020F0502020204030204"/>
            </a:endParaRPr>
          </a:p>
        </p:txBody>
      </p:sp>
      <p:sp>
        <p:nvSpPr>
          <p:cNvPr id="7" name="Segnaposto numero diapositiva 6"/>
          <p:cNvSpPr>
            <a:spLocks noGrp="1"/>
          </p:cNvSpPr>
          <p:nvPr>
            <p:ph type="sldNum" sz="quarter" idx="13"/>
          </p:nvPr>
        </p:nvSpPr>
        <p:spPr/>
        <p:txBody>
          <a:bodyPr/>
          <a:lstStyle/>
          <a:p>
            <a:pPr defTabSz="495239">
              <a:defRPr/>
            </a:pPr>
            <a:fld id="{3FD4FF88-A343-4F58-BC81-57F3D2A38ABF}" type="slidenum">
              <a:rPr lang="it-IT" sz="1400" b="1">
                <a:solidFill>
                  <a:prstClr val="black"/>
                </a:solidFill>
                <a:latin typeface="Calibri" panose="020F0502020204030204"/>
              </a:rPr>
              <a:pPr defTabSz="495239">
                <a:defRPr/>
              </a:pPr>
              <a:t>31</a:t>
            </a:fld>
            <a:endParaRPr lang="it-IT" sz="1400" b="1" dirty="0">
              <a:solidFill>
                <a:prstClr val="black"/>
              </a:solidFill>
              <a:latin typeface="Calibri" panose="020F0502020204030204"/>
            </a:endParaRPr>
          </a:p>
        </p:txBody>
      </p:sp>
    </p:spTree>
    <p:extLst>
      <p:ext uri="{BB962C8B-B14F-4D97-AF65-F5344CB8AC3E}">
        <p14:creationId xmlns:p14="http://schemas.microsoft.com/office/powerpoint/2010/main" val="998740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408A8404-665F-4B70-BA7F-9DAABF931B35}"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32</a:t>
            </a:fld>
            <a:endParaRPr lang="it-IT" dirty="0"/>
          </a:p>
        </p:txBody>
      </p:sp>
      <p:sp>
        <p:nvSpPr>
          <p:cNvPr id="7" name="Segnaposto intestazione 6">
            <a:extLst>
              <a:ext uri="{FF2B5EF4-FFF2-40B4-BE49-F238E27FC236}">
                <a16:creationId xmlns:a16="http://schemas.microsoft.com/office/drawing/2014/main" id="{605F647D-6E45-4F3A-901F-6F8CDC151059}"/>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345554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endParaRPr lang="it-IT" dirty="0"/>
          </a:p>
        </p:txBody>
      </p:sp>
      <p:sp>
        <p:nvSpPr>
          <p:cNvPr id="4" name="Segnaposto piè di pagina 3"/>
          <p:cNvSpPr>
            <a:spLocks noGrp="1"/>
          </p:cNvSpPr>
          <p:nvPr>
            <p:ph type="ftr" sz="quarter" idx="10"/>
          </p:nvPr>
        </p:nvSpPr>
        <p:spPr/>
        <p:txBody>
          <a:bodyPr/>
          <a:lstStyle/>
          <a:p>
            <a:pPr defTabSz="1084796">
              <a:defRPr/>
            </a:pPr>
            <a:r>
              <a:rPr lang="it-IT">
                <a:solidFill>
                  <a:prstClr val="black"/>
                </a:solidFill>
              </a:rPr>
              <a:t>©-2017, Avv. Marzio V. Vaglio - tutti i diritti riservati.</a:t>
            </a:r>
            <a:endParaRPr lang="it-IT" dirty="0">
              <a:solidFill>
                <a:prstClr val="black"/>
              </a:solidFill>
            </a:endParaRPr>
          </a:p>
        </p:txBody>
      </p:sp>
      <p:sp>
        <p:nvSpPr>
          <p:cNvPr id="5" name="Segnaposto data 4"/>
          <p:cNvSpPr>
            <a:spLocks noGrp="1"/>
          </p:cNvSpPr>
          <p:nvPr>
            <p:ph type="dt" idx="11"/>
          </p:nvPr>
        </p:nvSpPr>
        <p:spPr/>
        <p:txBody>
          <a:bodyPr/>
          <a:lstStyle/>
          <a:p>
            <a:pPr>
              <a:defRPr/>
            </a:pPr>
            <a:fld id="{F4E3BC8C-4953-437A-A18E-5B3CF0D84F44}" type="datetime1">
              <a:rPr lang="it-IT" smtClean="0"/>
              <a:t>07/06/2018</a:t>
            </a:fld>
            <a:endParaRPr lang="it-IT" dirty="0"/>
          </a:p>
        </p:txBody>
      </p:sp>
      <p:sp>
        <p:nvSpPr>
          <p:cNvPr id="6" name="Segnaposto numero diapositiva 5"/>
          <p:cNvSpPr>
            <a:spLocks noGrp="1"/>
          </p:cNvSpPr>
          <p:nvPr>
            <p:ph type="sldNum" sz="quarter" idx="12"/>
          </p:nvPr>
        </p:nvSpPr>
        <p:spPr/>
        <p:txBody>
          <a:bodyPr/>
          <a:lstStyle/>
          <a:p>
            <a:pPr>
              <a:defRPr/>
            </a:pPr>
            <a:fld id="{9F5097B1-D2A4-46ED-BD33-C2C577761258}" type="slidenum">
              <a:rPr lang="it-IT" smtClean="0"/>
              <a:pPr>
                <a:defRPr/>
              </a:pPr>
              <a:t>33</a:t>
            </a:fld>
            <a:endParaRPr lang="it-IT" dirty="0"/>
          </a:p>
        </p:txBody>
      </p:sp>
      <p:sp>
        <p:nvSpPr>
          <p:cNvPr id="7" name="Segnaposto intestazione 6">
            <a:extLst>
              <a:ext uri="{FF2B5EF4-FFF2-40B4-BE49-F238E27FC236}">
                <a16:creationId xmlns:a16="http://schemas.microsoft.com/office/drawing/2014/main" id="{7D841406-926F-4595-8E5E-85A378A0FCD5}"/>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504924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34</a:t>
            </a:fld>
            <a:endParaRPr lang="it-IT" dirty="0"/>
          </a:p>
        </p:txBody>
      </p:sp>
    </p:spTree>
    <p:extLst>
      <p:ext uri="{BB962C8B-B14F-4D97-AF65-F5344CB8AC3E}">
        <p14:creationId xmlns:p14="http://schemas.microsoft.com/office/powerpoint/2010/main" val="3301465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sz="1300" b="1" cap="small" dirty="0"/>
              <a:t>1° Considerandum ― </a:t>
            </a:r>
            <a:r>
              <a:rPr lang="it-IT" sz="1300" dirty="0"/>
              <a:t>La protezione delle persone fisiche con riguardo al trattamento dei dati di carattere personale è un </a:t>
            </a:r>
            <a:r>
              <a:rPr lang="it-IT" sz="1300" b="1" dirty="0"/>
              <a:t>diritto fondamentale</a:t>
            </a:r>
            <a:r>
              <a:rPr lang="it-IT" sz="1300" dirty="0"/>
              <a:t>. L’articolo 8, paragrafo 1, della Carta dei diritti fondamentali dell’Unione europea («Carta») e l’articolo 16, paragrafo 1, del trattato sul funzionamento dell’Unione europea («TFUE») stabiliscono che ogni persona ha diritto alla protezione dei dati di carattere personale che la riguardano.</a:t>
            </a:r>
          </a:p>
          <a:p>
            <a:endParaRPr lang="it-IT" sz="1300" dirty="0"/>
          </a:p>
          <a:p>
            <a:r>
              <a:rPr lang="it-IT" sz="1300" b="1" cap="small" dirty="0"/>
              <a:t>4° Considerandum ― </a:t>
            </a:r>
            <a:r>
              <a:rPr lang="it-IT" sz="1300" b="1" dirty="0"/>
              <a:t>Il trattamento dei dati personali dovrebbe essere al servizio dell’uomo.</a:t>
            </a:r>
            <a:r>
              <a:rPr lang="it-IT" sz="1300" dirty="0"/>
              <a:t> Il diritto alla protezione dei dati di carattere personale </a:t>
            </a:r>
            <a:r>
              <a:rPr lang="it-IT" sz="1300" b="1" dirty="0"/>
              <a:t>non è una prerogativa assoluta </a:t>
            </a:r>
            <a:r>
              <a:rPr lang="it-IT" sz="1300" dirty="0"/>
              <a:t>, ma va considerato alla luce della sua funzione sociale e va contemperato con altri diritti fondamentali, in ossequio al principio di proporzionalità. </a:t>
            </a:r>
            <a:r>
              <a:rPr lang="it-IT" sz="1300" b="1" dirty="0"/>
              <a:t>Il presente regolamento rispetta tutti i diritti fondamentali </a:t>
            </a:r>
            <a:r>
              <a:rPr lang="it-IT" sz="1300" dirty="0"/>
              <a:t>e osserva le libertà e i principi riconosciuti dalla Carta, sanciti dai trattati, in particolare il rispetto della vita privata e familiare , del domicilio e delle comunicazioni, la protezione dei dati personali, la libertà di pensiero, di coscienza e di religione, la libertà di espressione e d’informazione, la libertà d’impresa, il diritto a un ricorso effettivo e a un giudice imparziale, nonché la diversità culturale, religiosa e linguistica.</a:t>
            </a:r>
          </a:p>
          <a:p>
            <a:endParaRPr lang="it-IT" sz="1300" dirty="0"/>
          </a:p>
          <a:p>
            <a:pPr marL="185715" indent="-185715">
              <a:buFont typeface="Arial" panose="020B0604020202020204" pitchFamily="34" charset="0"/>
              <a:buChar char="•"/>
            </a:pPr>
            <a:r>
              <a:rPr lang="it-IT" sz="1300" dirty="0">
                <a:solidFill>
                  <a:srgbClr val="C00000"/>
                </a:solidFill>
                <a:uFill>
                  <a:solidFill>
                    <a:srgbClr val="C00000"/>
                  </a:solidFill>
                </a:uFill>
              </a:rPr>
              <a:t>La «Carta» riafferma</a:t>
            </a:r>
            <a:r>
              <a:rPr lang="it-IT" sz="1300" dirty="0">
                <a:uFill>
                  <a:solidFill>
                    <a:srgbClr val="C00000"/>
                  </a:solidFill>
                </a:uFill>
              </a:rPr>
              <a:t>, nel pieno rispetto dei poteri e delle funzioni dell’UE e del principio della sussidiarietà , </a:t>
            </a:r>
            <a:r>
              <a:rPr lang="it-IT" sz="1300" b="1" dirty="0">
                <a:solidFill>
                  <a:srgbClr val="C00000"/>
                </a:solidFill>
                <a:uFill>
                  <a:solidFill>
                    <a:srgbClr val="C00000"/>
                  </a:solidFill>
                </a:uFill>
              </a:rPr>
              <a:t>i diritti derivanti dalle tradizioni costituzionali e dagli obblighi internazionali comuni dei paesi dell’UE</a:t>
            </a:r>
            <a:r>
              <a:rPr lang="it-IT" sz="1300" dirty="0">
                <a:uFill>
                  <a:solidFill>
                    <a:srgbClr val="C00000"/>
                  </a:solidFill>
                </a:uFill>
              </a:rPr>
              <a:t>, dalla </a:t>
            </a:r>
            <a:r>
              <a:rPr lang="it-IT" sz="1300" b="1" dirty="0">
                <a:uFill>
                  <a:solidFill>
                    <a:srgbClr val="C00000"/>
                  </a:solidFill>
                </a:uFill>
              </a:rPr>
              <a:t>CEDU</a:t>
            </a:r>
            <a:r>
              <a:rPr lang="it-IT" sz="1300" dirty="0">
                <a:uFill>
                  <a:solidFill>
                    <a:srgbClr val="C00000"/>
                  </a:solidFill>
                </a:uFill>
              </a:rPr>
              <a:t>, dalle Carte sociali adottate dall’UE e dal Consiglio d’Europa e dalla giurisprudenza della Corte di giustizia dell’Unione europea e della Corte europea dei diritti dell’uomo.</a:t>
            </a:r>
            <a:endParaRPr lang="it-IT" sz="1300" dirty="0"/>
          </a:p>
          <a:p>
            <a:pPr marL="185715" indent="-185715">
              <a:buFont typeface="Arial" panose="020B0604020202020204" pitchFamily="34" charset="0"/>
              <a:buChar char="•"/>
            </a:pPr>
            <a:r>
              <a:rPr lang="it-IT" sz="1300" dirty="0">
                <a:uFill>
                  <a:solidFill>
                    <a:srgbClr val="C00000"/>
                  </a:solidFill>
                </a:uFill>
              </a:rPr>
              <a:t>La Carta non solo </a:t>
            </a:r>
            <a:r>
              <a:rPr lang="it-IT" sz="1300" u="sng" dirty="0">
                <a:uFill>
                  <a:solidFill>
                    <a:srgbClr val="C00000"/>
                  </a:solidFill>
                </a:uFill>
              </a:rPr>
              <a:t>garantisce il </a:t>
            </a:r>
            <a:r>
              <a:rPr lang="it-IT" sz="1300" b="1" u="sng" dirty="0">
                <a:uFill>
                  <a:solidFill>
                    <a:srgbClr val="C00000"/>
                  </a:solidFill>
                </a:uFill>
              </a:rPr>
              <a:t>rispetto della vita privata e della vita familiare</a:t>
            </a:r>
            <a:r>
              <a:rPr lang="it-IT" sz="1300" dirty="0">
                <a:uFill>
                  <a:solidFill>
                    <a:srgbClr val="C00000"/>
                  </a:solidFill>
                </a:uFill>
              </a:rPr>
              <a:t> (articolo 7), ma </a:t>
            </a:r>
            <a:r>
              <a:rPr lang="it-IT" sz="1300" dirty="0">
                <a:solidFill>
                  <a:srgbClr val="C00000"/>
                </a:solidFill>
                <a:uFill>
                  <a:solidFill>
                    <a:srgbClr val="C00000"/>
                  </a:solidFill>
                </a:uFill>
              </a:rPr>
              <a:t>stabilisce anche il </a:t>
            </a:r>
            <a:r>
              <a:rPr lang="it-IT" sz="1300" b="1" dirty="0">
                <a:solidFill>
                  <a:srgbClr val="C00000"/>
                </a:solidFill>
                <a:uFill>
                  <a:solidFill>
                    <a:srgbClr val="C00000"/>
                  </a:solidFill>
                </a:uFill>
              </a:rPr>
              <a:t>diritto alla protezione dei dati </a:t>
            </a:r>
            <a:r>
              <a:rPr lang="it-IT" sz="1300" dirty="0">
                <a:uFill>
                  <a:solidFill>
                    <a:srgbClr val="C00000"/>
                  </a:solidFill>
                </a:uFill>
              </a:rPr>
              <a:t>(articolo 8), </a:t>
            </a:r>
            <a:r>
              <a:rPr lang="it-IT" sz="1300" b="1" dirty="0">
                <a:uFill>
                  <a:solidFill>
                    <a:srgbClr val="C00000"/>
                  </a:solidFill>
                </a:uFill>
              </a:rPr>
              <a:t>innalzando esplicitamente il livello di tale protezione a quello di un </a:t>
            </a:r>
            <a:r>
              <a:rPr lang="it-IT" sz="1300" b="1" dirty="0">
                <a:solidFill>
                  <a:srgbClr val="C00000"/>
                </a:solidFill>
                <a:uFill>
                  <a:solidFill>
                    <a:srgbClr val="C00000"/>
                  </a:solidFill>
                </a:uFill>
              </a:rPr>
              <a:t>diritto fondamentale</a:t>
            </a:r>
            <a:r>
              <a:rPr lang="it-IT" sz="1300" b="1" dirty="0">
                <a:uFill>
                  <a:solidFill>
                    <a:srgbClr val="C00000"/>
                  </a:solidFill>
                </a:uFill>
              </a:rPr>
              <a:t> </a:t>
            </a:r>
            <a:r>
              <a:rPr lang="it-IT" sz="1300" dirty="0">
                <a:uFill>
                  <a:solidFill>
                    <a:srgbClr val="C00000"/>
                  </a:solidFill>
                </a:uFill>
              </a:rPr>
              <a:t>nell’ambito del diritto dell’Unione.</a:t>
            </a:r>
          </a:p>
          <a:p>
            <a:pPr marL="185715" indent="-185715">
              <a:buFont typeface="Arial" panose="020B0604020202020204" pitchFamily="34" charset="0"/>
              <a:buChar char="•"/>
            </a:pPr>
            <a:r>
              <a:rPr lang="it-IT" sz="1300" dirty="0">
                <a:uFill>
                  <a:solidFill>
                    <a:srgbClr val="C00000"/>
                  </a:solidFill>
                </a:uFill>
              </a:rPr>
              <a:t>Le istituzioni dell’UE e gli Stati membri </a:t>
            </a:r>
            <a:r>
              <a:rPr lang="it-IT" sz="1300" u="sng" dirty="0">
                <a:uFill>
                  <a:solidFill>
                    <a:srgbClr val="C00000"/>
                  </a:solidFill>
                </a:uFill>
              </a:rPr>
              <a:t>devono rispettare e garantire questo diritto</a:t>
            </a:r>
            <a:r>
              <a:rPr lang="it-IT" sz="1300" dirty="0">
                <a:uFill>
                  <a:solidFill>
                    <a:srgbClr val="C00000"/>
                  </a:solidFill>
                </a:uFill>
              </a:rPr>
              <a:t>, che vale anche per gli Stati membri </a:t>
            </a:r>
            <a:r>
              <a:rPr lang="it-IT" sz="1300" i="1" dirty="0">
                <a:uFill>
                  <a:solidFill>
                    <a:srgbClr val="C00000"/>
                  </a:solidFill>
                </a:uFill>
              </a:rPr>
              <a:t>nell’attuazione del diritto dell’Unione</a:t>
            </a:r>
            <a:r>
              <a:rPr lang="it-IT" sz="1300" dirty="0">
                <a:uFill>
                  <a:solidFill>
                    <a:srgbClr val="C00000"/>
                  </a:solidFill>
                </a:uFill>
              </a:rPr>
              <a:t> (articolo 51 della Carta).</a:t>
            </a:r>
          </a:p>
          <a:p>
            <a:endParaRPr lang="it-IT" sz="1300" dirty="0">
              <a:uFill>
                <a:solidFill>
                  <a:srgbClr val="C00000"/>
                </a:solidFill>
              </a:uFill>
            </a:endParaRPr>
          </a:p>
          <a:p>
            <a:pPr marL="203399" indent="-203399">
              <a:buFont typeface="Arial" panose="020B0604020202020204" pitchFamily="34" charset="0"/>
              <a:buChar char="•"/>
            </a:pPr>
            <a:r>
              <a:rPr lang="it-IT" sz="1300" dirty="0"/>
              <a:t>Il Trattato di Lisbona, entrato in vigore il 1° dicembre 2009, ha riarticolato le </a:t>
            </a:r>
            <a:r>
              <a:rPr lang="it-IT" sz="1300" b="1" dirty="0"/>
              <a:t>basi giuridiche dell’Unione Europea </a:t>
            </a:r>
            <a:r>
              <a:rPr lang="it-IT" sz="1300" dirty="0"/>
              <a:t>intorno a due strumenti fondamentali: il Trattato sull’Unione e il Trattato sul funzionamento dell’Unione; entrambi contengono importanti riferimenti ai </a:t>
            </a:r>
            <a:r>
              <a:rPr lang="it-IT" sz="1300" b="1" dirty="0"/>
              <a:t>diritti della persona</a:t>
            </a:r>
            <a:r>
              <a:rPr lang="it-IT" sz="1300" dirty="0"/>
              <a:t>.</a:t>
            </a:r>
          </a:p>
          <a:p>
            <a:pPr marL="203399" indent="-203399">
              <a:buFont typeface="Arial" panose="020B0604020202020204" pitchFamily="34" charset="0"/>
              <a:buChar char="•"/>
            </a:pPr>
            <a:r>
              <a:rPr lang="it-IT" sz="1300" dirty="0"/>
              <a:t>Il Trattato di Lisbona inoltre consacra il valore giuridico della Carta dei diritti fondamentali e prevede una nuova base giuridica per l’adesione dell’UE alla Convenzione europea dei diritti umani.</a:t>
            </a:r>
          </a:p>
          <a:p>
            <a:endParaRPr lang="it-IT" sz="1300" dirty="0">
              <a:uFill>
                <a:solidFill>
                  <a:srgbClr val="C00000"/>
                </a:solidFill>
              </a:uFill>
            </a:endParaRPr>
          </a:p>
          <a:p>
            <a:r>
              <a:rPr lang="it-IT" sz="1300" b="1" cap="small" dirty="0"/>
              <a:t>12° Considerandum  ― </a:t>
            </a:r>
            <a:r>
              <a:rPr lang="it-IT" sz="1300" dirty="0"/>
              <a:t>L’articolo 16, paragrafo 2, TFUE conferisce al Parlamento europeo e al Consiglio il mandato di stabilire le </a:t>
            </a:r>
            <a:r>
              <a:rPr lang="it-IT" sz="1300" b="1" dirty="0"/>
              <a:t>norme relative alla protezione delle persone fisiche con riguardo al trattamento dei dati di carattere personale</a:t>
            </a:r>
            <a:r>
              <a:rPr lang="it-IT" sz="1300" dirty="0"/>
              <a:t> e le </a:t>
            </a:r>
            <a:r>
              <a:rPr lang="it-IT" sz="1300" b="1" dirty="0"/>
              <a:t>norme relative alla libera circolazione di tali dati</a:t>
            </a:r>
            <a:r>
              <a:rPr lang="it-IT" sz="1300" dirty="0"/>
              <a:t>.</a:t>
            </a:r>
          </a:p>
          <a:p>
            <a:endParaRPr lang="it-IT" sz="1300" dirty="0">
              <a:uFill>
                <a:solidFill>
                  <a:srgbClr val="C00000"/>
                </a:solidFill>
              </a:uFill>
            </a:endParaRPr>
          </a:p>
          <a:p>
            <a:endParaRPr lang="it-IT" sz="1300" dirty="0"/>
          </a:p>
          <a:p>
            <a:endParaRPr lang="it-IT" sz="1300"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35</a:t>
            </a:fld>
            <a:endParaRPr lang="it-IT" dirty="0"/>
          </a:p>
        </p:txBody>
      </p:sp>
    </p:spTree>
    <p:extLst>
      <p:ext uri="{BB962C8B-B14F-4D97-AF65-F5344CB8AC3E}">
        <p14:creationId xmlns:p14="http://schemas.microsoft.com/office/powerpoint/2010/main" val="1763106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endParaRPr lang="it-IT" sz="1300"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36</a:t>
            </a:fld>
            <a:endParaRPr lang="it-IT" dirty="0"/>
          </a:p>
        </p:txBody>
      </p:sp>
    </p:spTree>
    <p:extLst>
      <p:ext uri="{BB962C8B-B14F-4D97-AF65-F5344CB8AC3E}">
        <p14:creationId xmlns:p14="http://schemas.microsoft.com/office/powerpoint/2010/main" val="1317412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defTabSz="1072886" eaLnBrk="0" fontAlgn="base" hangingPunct="0">
              <a:spcBef>
                <a:spcPct val="30000"/>
              </a:spcBef>
              <a:spcAft>
                <a:spcPct val="0"/>
              </a:spcAft>
              <a:buFont typeface="Arial" panose="020B0604020202020204" pitchFamily="34" charset="0"/>
              <a:buChar char="•"/>
              <a:defRPr/>
            </a:pPr>
            <a:r>
              <a:rPr lang="it-IT" sz="1400" dirty="0">
                <a:solidFill>
                  <a:prstClr val="black"/>
                </a:solidFill>
                <a:latin typeface="Trebuchet MS" pitchFamily="34" charset="0"/>
              </a:rPr>
              <a:t>Convenzione europea per la salvaguardia dei diritti dell’Uomo e delle Libertà fondamentali, firmata a Roma il 04/11/1950 ed entrata in vigore nel 1953.</a:t>
            </a:r>
          </a:p>
          <a:p>
            <a:pPr marL="203399" indent="-203399" defTabSz="1072886" eaLnBrk="0" fontAlgn="base" hangingPunct="0">
              <a:spcBef>
                <a:spcPct val="30000"/>
              </a:spcBef>
              <a:spcAft>
                <a:spcPct val="0"/>
              </a:spcAft>
              <a:buFont typeface="Arial" panose="020B0604020202020204" pitchFamily="34" charset="0"/>
              <a:buChar char="•"/>
              <a:defRPr/>
            </a:pPr>
            <a:r>
              <a:rPr lang="it-IT" sz="1400" dirty="0">
                <a:solidFill>
                  <a:prstClr val="black"/>
                </a:solidFill>
                <a:latin typeface="Trebuchet MS" pitchFamily="34" charset="0"/>
              </a:rPr>
              <a:t>Gli Stati hanno l’obbligo internazionale di attenersi alla CEDU.</a:t>
            </a:r>
          </a:p>
          <a:p>
            <a:pPr marL="203399" indent="-203399" defTabSz="1072886" eaLnBrk="0" fontAlgn="base" hangingPunct="0">
              <a:spcBef>
                <a:spcPct val="30000"/>
              </a:spcBef>
              <a:spcAft>
                <a:spcPct val="0"/>
              </a:spcAft>
              <a:buFont typeface="Arial" panose="020B0604020202020204" pitchFamily="34" charset="0"/>
              <a:buChar char="•"/>
              <a:defRPr/>
            </a:pPr>
            <a:r>
              <a:rPr lang="it-IT" sz="1400" dirty="0">
                <a:solidFill>
                  <a:prstClr val="black"/>
                </a:solidFill>
                <a:latin typeface="Trebuchet MS" pitchFamily="34" charset="0"/>
              </a:rPr>
              <a:t>Tutti gli Stati membri del CDE hanno ormai recepito o dato efficacia alla CEDU nel rispettivo diritto nazionale, che impone loro di agire conformemente alle disposizioni contenute nella stessa.</a:t>
            </a:r>
          </a:p>
          <a:p>
            <a:pPr marL="203399" indent="-203399" defTabSz="1072886" eaLnBrk="0" fontAlgn="base" hangingPunct="0">
              <a:spcBef>
                <a:spcPct val="30000"/>
              </a:spcBef>
              <a:spcAft>
                <a:spcPct val="0"/>
              </a:spcAft>
              <a:buFont typeface="Arial" panose="020B0604020202020204" pitchFamily="34" charset="0"/>
              <a:buChar char="•"/>
              <a:defRPr/>
            </a:pPr>
            <a:r>
              <a:rPr lang="it-IT" sz="1400" dirty="0">
                <a:solidFill>
                  <a:prstClr val="black"/>
                </a:solidFill>
                <a:latin typeface="Trebuchet MS" pitchFamily="34" charset="0"/>
              </a:rPr>
              <a:t>Il Consiglio d’Europa è stato costituito all’indomani della seconda guerra mondiale con l’obiettivo di riunire gli Stati d’Europa e promuovere lo Stato di diritto, la democrazia, i diritti dell’uomo e lo sviluppo sociale.</a:t>
            </a:r>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p>
        </p:txBody>
      </p:sp>
      <p:sp>
        <p:nvSpPr>
          <p:cNvPr id="5" name="Segnaposto data 4"/>
          <p:cNvSpPr>
            <a:spLocks noGrp="1"/>
          </p:cNvSpPr>
          <p:nvPr>
            <p:ph type="dt" idx="11"/>
          </p:nvPr>
        </p:nvSpPr>
        <p:spPr/>
        <p:txBody>
          <a:bodyPr/>
          <a:lstStyle/>
          <a:p>
            <a:fld id="{CFE51C99-AB99-4424-BA0C-62C566FA8A73}" type="datetime4">
              <a:rPr lang="it-IT" smtClean="0"/>
              <a:t>7 giugno 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37</a:t>
            </a:fld>
            <a:endParaRPr lang="it-IT" dirty="0"/>
          </a:p>
        </p:txBody>
      </p:sp>
    </p:spTree>
    <p:extLst>
      <p:ext uri="{BB962C8B-B14F-4D97-AF65-F5344CB8AC3E}">
        <p14:creationId xmlns:p14="http://schemas.microsoft.com/office/powerpoint/2010/main" val="1866889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r>
              <a:rPr lang="it-IT" dirty="0"/>
              <a:t>Ulteriori diritti sono previsti dai Protocolli aggiuntivi alla Convenzione.</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p>
        </p:txBody>
      </p:sp>
      <p:sp>
        <p:nvSpPr>
          <p:cNvPr id="5" name="Segnaposto data 4"/>
          <p:cNvSpPr>
            <a:spLocks noGrp="1"/>
          </p:cNvSpPr>
          <p:nvPr>
            <p:ph type="dt" idx="11"/>
          </p:nvPr>
        </p:nvSpPr>
        <p:spPr/>
        <p:txBody>
          <a:bodyPr/>
          <a:lstStyle/>
          <a:p>
            <a:fld id="{115C1023-5A1C-42CF-8B75-503F1BA05D8D}" type="datetime4">
              <a:rPr lang="it-IT" smtClean="0"/>
              <a:t>7 giugno 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38</a:t>
            </a:fld>
            <a:endParaRPr lang="it-IT" dirty="0"/>
          </a:p>
        </p:txBody>
      </p:sp>
    </p:spTree>
    <p:extLst>
      <p:ext uri="{BB962C8B-B14F-4D97-AF65-F5344CB8AC3E}">
        <p14:creationId xmlns:p14="http://schemas.microsoft.com/office/powerpoint/2010/main" val="3417536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1166" indent="-201166">
              <a:buFont typeface="Arial" panose="020B0604020202020204" pitchFamily="34" charset="0"/>
              <a:buChar char="•"/>
            </a:pPr>
            <a:r>
              <a:rPr lang="it-IT" dirty="0"/>
              <a:t>Trattato aperto alla firma degli Stati membri e all’adesione degli Stati non membri.</a:t>
            </a:r>
          </a:p>
          <a:p>
            <a:pPr marL="201166" indent="-201166">
              <a:buFont typeface="Arial" panose="020B0604020202020204" pitchFamily="34" charset="0"/>
              <a:buChar char="•"/>
            </a:pPr>
            <a:r>
              <a:rPr lang="it-IT" dirty="0"/>
              <a:t>La Convenzione rappresenta il primo strumento internazionale obbligatorio che ha per scopo la protezione delle persone contro l’uso abusivo del trattamento automatizzato dei dati di carattere personale, e che disciplina il flusso transfrontaliero dei dati.</a:t>
            </a:r>
          </a:p>
          <a:p>
            <a:pPr marL="201166" indent="-201166">
              <a:buFont typeface="Arial" panose="020B0604020202020204" pitchFamily="34" charset="0"/>
              <a:buChar char="•"/>
            </a:pPr>
            <a:r>
              <a:rPr lang="it-IT" dirty="0"/>
              <a:t>Otre le garanzie previste per il trattamento automatizzato dei dati di carattere personale, essa </a:t>
            </a:r>
            <a:r>
              <a:rPr lang="it-IT" b="1" dirty="0"/>
              <a:t>bandisce il trattamento dei dati «delicati» </a:t>
            </a:r>
            <a:r>
              <a:rPr lang="it-IT" dirty="0"/>
              <a:t>sull’origine razziale, sulle opinioni politiche, la salute, la religione, la vita sessuale, le condanne penali, </a:t>
            </a:r>
            <a:r>
              <a:rPr lang="it-IT" b="1" dirty="0"/>
              <a:t>in assenza di garanzie previste dal diritto interno</a:t>
            </a:r>
            <a:r>
              <a:rPr lang="it-IT" dirty="0"/>
              <a:t>. La Convenzione garantisce anche il diritto delle persone di conoscere le informazioni catalogate su di loro ed ad esigere, se del caso, delle rettifiche.</a:t>
            </a:r>
          </a:p>
          <a:p>
            <a:pPr marL="201166" indent="-201166">
              <a:buFont typeface="Arial" panose="020B0604020202020204" pitchFamily="34" charset="0"/>
              <a:buChar char="•"/>
            </a:pPr>
            <a:r>
              <a:rPr lang="it-IT" dirty="0"/>
              <a:t>Unica restrizione a tale diritto può aversi solo in caso in cui sia presente un interesse maggiore (sicurezza pubblica, difesa, etc.).</a:t>
            </a:r>
          </a:p>
          <a:p>
            <a:pPr marL="201166" indent="-201166">
              <a:buFont typeface="Arial" panose="020B0604020202020204" pitchFamily="34" charset="0"/>
              <a:buChar char="•"/>
            </a:pPr>
            <a:r>
              <a:rPr lang="it-IT" dirty="0"/>
              <a:t>La Convenzione impone anche delle limitazioni ai flussi transfrontalieri di dati negli stati in cui non esiste alcuna protezione equivalente.</a:t>
            </a:r>
          </a:p>
          <a:p>
            <a:pPr marL="201166" indent="-201166">
              <a:buFont typeface="Arial" panose="020B0604020202020204" pitchFamily="34" charset="0"/>
              <a:buChar char="•"/>
            </a:pPr>
            <a:endParaRPr lang="it-IT" dirty="0"/>
          </a:p>
          <a:p>
            <a:pPr marL="201166" indent="-201166">
              <a:buFont typeface="Arial" panose="020B0604020202020204" pitchFamily="34" charset="0"/>
              <a:buChar char="•"/>
            </a:pPr>
            <a:r>
              <a:rPr lang="it-IT" sz="1300" b="1" dirty="0"/>
              <a:t>Protocollo no. 223 </a:t>
            </a:r>
            <a:r>
              <a:rPr lang="it-IT" sz="1300" dirty="0"/>
              <a:t>di emendamento alla Convenzione sulla protezione delle persone rispetto al trattamento automatizzato di dati a carattere personale [https://www.coe.int/en/web/data-protection/convention108/modernised] [https://www.coe.int/it/web/conventions/new-treaties]</a:t>
            </a:r>
          </a:p>
          <a:p>
            <a:pPr marL="201166" indent="-201166">
              <a:buFont typeface="Arial" panose="020B0604020202020204" pitchFamily="34" charset="0"/>
              <a:buChar char="•"/>
            </a:pPr>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p>
        </p:txBody>
      </p:sp>
      <p:sp>
        <p:nvSpPr>
          <p:cNvPr id="5" name="Segnaposto data 4"/>
          <p:cNvSpPr>
            <a:spLocks noGrp="1"/>
          </p:cNvSpPr>
          <p:nvPr>
            <p:ph type="dt" idx="11"/>
          </p:nvPr>
        </p:nvSpPr>
        <p:spPr/>
        <p:txBody>
          <a:bodyPr/>
          <a:lstStyle/>
          <a:p>
            <a:fld id="{AA58D6C2-E74E-47AB-8D9B-DB5ABD0A7283}" type="datetime4">
              <a:rPr lang="it-IT" smtClean="0"/>
              <a:t>7 giugno 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39</a:t>
            </a:fld>
            <a:endParaRPr lang="it-IT" dirty="0"/>
          </a:p>
        </p:txBody>
      </p:sp>
    </p:spTree>
    <p:extLst>
      <p:ext uri="{BB962C8B-B14F-4D97-AF65-F5344CB8AC3E}">
        <p14:creationId xmlns:p14="http://schemas.microsoft.com/office/powerpoint/2010/main" val="246270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defTabSz="990478">
              <a:defRPr/>
            </a:pPr>
            <a:r>
              <a:rPr lang="it-IT" sz="1400" b="1" cap="small" dirty="0">
                <a:solidFill>
                  <a:prstClr val="black"/>
                </a:solidFill>
              </a:rPr>
              <a:t>1° Considerandum ― </a:t>
            </a:r>
            <a:r>
              <a:rPr lang="it-IT" sz="1400" dirty="0">
                <a:solidFill>
                  <a:prstClr val="black"/>
                </a:solidFill>
              </a:rPr>
              <a:t>La protezione delle persone fisiche con riguardo al trattamento dei dati di carattere personale è un </a:t>
            </a:r>
            <a:r>
              <a:rPr lang="it-IT" sz="1400" b="1" dirty="0">
                <a:solidFill>
                  <a:prstClr val="black"/>
                </a:solidFill>
              </a:rPr>
              <a:t>diritto fondamentale</a:t>
            </a:r>
            <a:r>
              <a:rPr lang="it-IT" sz="1400" dirty="0">
                <a:solidFill>
                  <a:prstClr val="black"/>
                </a:solidFill>
              </a:rPr>
              <a:t>. L’articolo 8, paragrafo 1, della Carta dei diritti fondamentali dell’Unione europea («Carta») e l’articolo 16, paragrafo 1, del trattato sul funzionamento dell’Unione europea («TFUE») stabiliscono che </a:t>
            </a:r>
            <a:r>
              <a:rPr lang="it-IT" sz="1400" b="1" dirty="0">
                <a:solidFill>
                  <a:prstClr val="black"/>
                </a:solidFill>
              </a:rPr>
              <a:t>ogni persona ha diritto alla protezione dei dati di carattere personale che la riguardano</a:t>
            </a:r>
            <a:r>
              <a:rPr lang="it-IT" sz="1400" dirty="0">
                <a:solidFill>
                  <a:prstClr val="black"/>
                </a:solidFill>
              </a:rPr>
              <a:t>.</a:t>
            </a:r>
          </a:p>
          <a:p>
            <a:pPr defTabSz="990478">
              <a:defRPr/>
            </a:pPr>
            <a:r>
              <a:rPr lang="it-IT" sz="1400" dirty="0">
                <a:solidFill>
                  <a:prstClr val="black"/>
                </a:solidFill>
              </a:rPr>
              <a:t>――――――――――///</a:t>
            </a:r>
          </a:p>
          <a:p>
            <a:pPr defTabSz="990478">
              <a:defRPr/>
            </a:pPr>
            <a:r>
              <a:rPr lang="it-IT" sz="1400" b="1" cap="small" dirty="0">
                <a:solidFill>
                  <a:prstClr val="black"/>
                </a:solidFill>
              </a:rPr>
              <a:t>11° Considerandum ― </a:t>
            </a:r>
            <a:r>
              <a:rPr lang="it-IT" sz="1400" dirty="0">
                <a:solidFill>
                  <a:prstClr val="black"/>
                </a:solidFill>
              </a:rPr>
              <a:t>Un’efficace protezione dei dati personali in tutta l’Unione presuppone il rafforzamento e la </a:t>
            </a:r>
            <a:r>
              <a:rPr lang="it-IT" sz="1400" b="1" dirty="0">
                <a:solidFill>
                  <a:prstClr val="black"/>
                </a:solidFill>
              </a:rPr>
              <a:t>disciplina dettagliata dei diritti degli interessati</a:t>
            </a:r>
            <a:r>
              <a:rPr lang="it-IT" sz="1400" dirty="0">
                <a:solidFill>
                  <a:prstClr val="black"/>
                </a:solidFill>
              </a:rPr>
              <a:t> e </a:t>
            </a:r>
            <a:r>
              <a:rPr lang="it-IT" sz="1400" b="1" dirty="0">
                <a:solidFill>
                  <a:prstClr val="black"/>
                </a:solidFill>
              </a:rPr>
              <a:t>degli obblighi </a:t>
            </a:r>
            <a:r>
              <a:rPr lang="it-IT" sz="1400" dirty="0">
                <a:solidFill>
                  <a:prstClr val="black"/>
                </a:solidFill>
              </a:rPr>
              <a:t>di coloro che effettuano e determinano il trattamento dei dati personali, nonché </a:t>
            </a:r>
            <a:r>
              <a:rPr lang="it-IT" sz="1400" b="1" dirty="0">
                <a:solidFill>
                  <a:prstClr val="black"/>
                </a:solidFill>
              </a:rPr>
              <a:t>poteri equivalenti </a:t>
            </a:r>
            <a:r>
              <a:rPr lang="it-IT" sz="1400" dirty="0">
                <a:solidFill>
                  <a:prstClr val="black"/>
                </a:solidFill>
              </a:rPr>
              <a:t>per controllare e assicurare il rispetto delle norme di protezione dei dati personali e </a:t>
            </a:r>
            <a:r>
              <a:rPr lang="it-IT" sz="1400" b="1" dirty="0">
                <a:solidFill>
                  <a:prstClr val="black"/>
                </a:solidFill>
              </a:rPr>
              <a:t>sanzioni equivalenti </a:t>
            </a:r>
            <a:r>
              <a:rPr lang="it-IT" sz="1400" dirty="0">
                <a:solidFill>
                  <a:prstClr val="black"/>
                </a:solidFill>
              </a:rPr>
              <a:t>per le violazioni negli Stati membri.</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p>
        </p:txBody>
      </p:sp>
      <p:sp>
        <p:nvSpPr>
          <p:cNvPr id="5" name="Segnaposto data 4"/>
          <p:cNvSpPr>
            <a:spLocks noGrp="1"/>
          </p:cNvSpPr>
          <p:nvPr>
            <p:ph type="dt" idx="11"/>
          </p:nvPr>
        </p:nvSpPr>
        <p:spPr/>
        <p:txBody>
          <a:bodyPr/>
          <a:lstStyle/>
          <a:p>
            <a:fld id="{8472D3D6-655D-4B66-ABA6-1E57F3B5668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a:t>
            </a:fld>
            <a:endParaRPr lang="it-IT" dirty="0"/>
          </a:p>
        </p:txBody>
      </p:sp>
    </p:spTree>
    <p:extLst>
      <p:ext uri="{BB962C8B-B14F-4D97-AF65-F5344CB8AC3E}">
        <p14:creationId xmlns:p14="http://schemas.microsoft.com/office/powerpoint/2010/main" val="2844422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r>
              <a:rPr lang="it-IT" b="1" dirty="0"/>
              <a:t>Tutti gli Stati membri dell’UE </a:t>
            </a:r>
            <a:r>
              <a:rPr lang="it-IT" dirty="0"/>
              <a:t>hanno ratificato la Convenzione n. 108, che nel 1999 è stata emendata per consentire all’UE di diventarne parte contraente.</a:t>
            </a:r>
          </a:p>
          <a:p>
            <a:pPr marL="203399" indent="-203399">
              <a:buFont typeface="Arial" panose="020B0604020202020204" pitchFamily="34" charset="0"/>
              <a:buChar char="•"/>
            </a:pPr>
            <a:r>
              <a:rPr lang="it-IT" dirty="0"/>
              <a:t>Nel 2001 è stato adottato un </a:t>
            </a:r>
            <a:r>
              <a:rPr lang="it-IT" b="1" dirty="0"/>
              <a:t>Protocollo addizionale</a:t>
            </a:r>
            <a:r>
              <a:rPr lang="it-IT" dirty="0"/>
              <a:t> alla Convenzione n. 108, che introduce disposizioni in materia di flussi transfrontalieri dei dati verso le parti non contraenti, i cosiddetti paesi terzi, e l’istituzione obbligatoria delle autorità di controllo nazionali per la protezione dei dati.</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p>
        </p:txBody>
      </p:sp>
      <p:sp>
        <p:nvSpPr>
          <p:cNvPr id="5" name="Segnaposto data 4"/>
          <p:cNvSpPr>
            <a:spLocks noGrp="1"/>
          </p:cNvSpPr>
          <p:nvPr>
            <p:ph type="dt" idx="11"/>
          </p:nvPr>
        </p:nvSpPr>
        <p:spPr/>
        <p:txBody>
          <a:bodyPr/>
          <a:lstStyle/>
          <a:p>
            <a:fld id="{8CBA4638-F5FA-4D16-B5CE-045330562DDB}" type="datetime4">
              <a:rPr lang="it-IT" smtClean="0"/>
              <a:t>7 giugno 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40</a:t>
            </a:fld>
            <a:endParaRPr lang="it-IT" dirty="0"/>
          </a:p>
        </p:txBody>
      </p:sp>
    </p:spTree>
    <p:extLst>
      <p:ext uri="{BB962C8B-B14F-4D97-AF65-F5344CB8AC3E}">
        <p14:creationId xmlns:p14="http://schemas.microsoft.com/office/powerpoint/2010/main" val="1827375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1166" indent="-201166">
              <a:buFont typeface="Arial" panose="020B0604020202020204" pitchFamily="34" charset="0"/>
              <a:buChar char="•"/>
            </a:pPr>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p>
        </p:txBody>
      </p:sp>
      <p:sp>
        <p:nvSpPr>
          <p:cNvPr id="5" name="Segnaposto data 4"/>
          <p:cNvSpPr>
            <a:spLocks noGrp="1"/>
          </p:cNvSpPr>
          <p:nvPr>
            <p:ph type="dt" idx="11"/>
          </p:nvPr>
        </p:nvSpPr>
        <p:spPr/>
        <p:txBody>
          <a:bodyPr/>
          <a:lstStyle/>
          <a:p>
            <a:fld id="{066974AB-8692-48D1-AD0A-15A0207D42A7}" type="datetime4">
              <a:rPr lang="it-IT" smtClean="0"/>
              <a:t>7 giugno 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41</a:t>
            </a:fld>
            <a:endParaRPr lang="it-IT" dirty="0"/>
          </a:p>
        </p:txBody>
      </p:sp>
    </p:spTree>
    <p:extLst>
      <p:ext uri="{BB962C8B-B14F-4D97-AF65-F5344CB8AC3E}">
        <p14:creationId xmlns:p14="http://schemas.microsoft.com/office/powerpoint/2010/main" val="1809527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8125" y="1431925"/>
            <a:ext cx="6873875" cy="3867150"/>
          </a:xfrm>
        </p:spPr>
      </p:sp>
      <p:sp>
        <p:nvSpPr>
          <p:cNvPr id="3" name="Segnaposto note 2"/>
          <p:cNvSpPr>
            <a:spLocks noGrp="1"/>
          </p:cNvSpPr>
          <p:nvPr>
            <p:ph type="body" idx="1"/>
          </p:nvPr>
        </p:nvSpPr>
        <p:spPr/>
        <p:txBody>
          <a:bodyPr/>
          <a:lstStyle/>
          <a:p>
            <a:pPr marL="201166" indent="-201166">
              <a:buFont typeface="Arial" panose="020B0604020202020204" pitchFamily="34" charset="0"/>
              <a:buChar char="•"/>
            </a:pPr>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p>
        </p:txBody>
      </p:sp>
      <p:sp>
        <p:nvSpPr>
          <p:cNvPr id="5" name="Segnaposto data 4"/>
          <p:cNvSpPr>
            <a:spLocks noGrp="1"/>
          </p:cNvSpPr>
          <p:nvPr>
            <p:ph type="dt" idx="11"/>
          </p:nvPr>
        </p:nvSpPr>
        <p:spPr/>
        <p:txBody>
          <a:bodyPr/>
          <a:lstStyle/>
          <a:p>
            <a:fld id="{AE46BFBF-D112-44B5-BB28-3B6276BBA6FD}" type="datetime4">
              <a:rPr lang="it-IT" smtClean="0"/>
              <a:t>7 giugno 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42</a:t>
            </a:fld>
            <a:endParaRPr lang="it-IT" dirty="0"/>
          </a:p>
        </p:txBody>
      </p:sp>
    </p:spTree>
    <p:extLst>
      <p:ext uri="{BB962C8B-B14F-4D97-AF65-F5344CB8AC3E}">
        <p14:creationId xmlns:p14="http://schemas.microsoft.com/office/powerpoint/2010/main" val="2205749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43</a:t>
            </a:fld>
            <a:endParaRPr lang="it-IT" dirty="0"/>
          </a:p>
        </p:txBody>
      </p:sp>
    </p:spTree>
    <p:extLst>
      <p:ext uri="{BB962C8B-B14F-4D97-AF65-F5344CB8AC3E}">
        <p14:creationId xmlns:p14="http://schemas.microsoft.com/office/powerpoint/2010/main" val="1137058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marL="203399" indent="-203399">
              <a:buFont typeface="Arial" panose="020B0604020202020204" pitchFamily="34" charset="0"/>
              <a:buChar char="•"/>
            </a:pPr>
            <a:r>
              <a:rPr lang="it-IT" dirty="0"/>
              <a:t>(Art. 12, 1) …tutte le informazioni di cui agli articoli 13 e 14 e le comunicazioni di cui agli articoli da 15 a 22 e all’articolo 34 relative al trattamento </a:t>
            </a:r>
            <a:r>
              <a:rPr lang="it-IT" b="1" dirty="0"/>
              <a:t>in forma concisa, trasparente, intelligibile e facilmente accessibile</a:t>
            </a:r>
            <a:r>
              <a:rPr lang="it-IT" dirty="0"/>
              <a:t>, con un </a:t>
            </a:r>
            <a:r>
              <a:rPr lang="it-IT" b="1" dirty="0"/>
              <a:t>linguaggio semplice e chiaro</a:t>
            </a:r>
            <a:r>
              <a:rPr lang="it-IT" dirty="0"/>
              <a:t>, in particolare nel caso di informazioni destinate specificamente ai minori. Le informazioni sono fornite </a:t>
            </a:r>
            <a:r>
              <a:rPr lang="it-IT" b="1" dirty="0"/>
              <a:t>per iscritto o con altri mezzi</a:t>
            </a:r>
            <a:r>
              <a:rPr lang="it-IT" dirty="0"/>
              <a:t>, anche, se del caso, con mezzi elettronici. </a:t>
            </a:r>
          </a:p>
          <a:p>
            <a:pPr marL="203399" indent="-203399">
              <a:buFont typeface="Arial" panose="020B0604020202020204" pitchFamily="34" charset="0"/>
              <a:buChar char="•"/>
            </a:pPr>
            <a:endParaRPr lang="it-IT" dirty="0"/>
          </a:p>
          <a:p>
            <a:r>
              <a:rPr lang="it-IT" sz="1300" b="1" cap="small" dirty="0"/>
              <a:t>39° Considerandum ― </a:t>
            </a:r>
            <a:r>
              <a:rPr lang="it-IT" sz="1300" dirty="0"/>
              <a:t>Qualsiasi trattamento di dati personali dovrebbe essere </a:t>
            </a:r>
            <a:r>
              <a:rPr lang="it-IT" sz="1300" b="1" dirty="0"/>
              <a:t>lecito e corretto</a:t>
            </a:r>
            <a:r>
              <a:rPr lang="it-IT" sz="1300" dirty="0"/>
              <a:t>. Dovrebbero essere trasparenti per le persone fisiche le modalità con cui sono raccolti, utilizzati, consultati o altrimenti trattati dati personali che le riguardano nonché la misura in cui i dati personali sono o saranno trattati. Il </a:t>
            </a:r>
            <a:r>
              <a:rPr lang="it-IT" sz="1300" b="1" dirty="0"/>
              <a:t>principio della trasparenza</a:t>
            </a:r>
            <a:r>
              <a:rPr lang="it-IT" sz="1300" dirty="0"/>
              <a:t> impone che le </a:t>
            </a:r>
            <a:r>
              <a:rPr lang="it-IT" sz="1300" b="1" dirty="0"/>
              <a:t>informazioni</a:t>
            </a:r>
            <a:r>
              <a:rPr lang="it-IT" sz="1300" dirty="0"/>
              <a:t> e le </a:t>
            </a:r>
            <a:r>
              <a:rPr lang="it-IT" sz="1300" b="1" dirty="0"/>
              <a:t>comunicazioni</a:t>
            </a:r>
            <a:r>
              <a:rPr lang="it-IT" sz="1300" dirty="0"/>
              <a:t> relative al trattamento di tali dati personali siano facilmente accessibili e comprensibili e che sia utilizzato un linguaggio semplice e chiaro. Tale principio riguarda, in particolare, l'informazione degli interessati sull'identità del titolare del trattamento e sulle finalità del trattamento e ulteriori informazioni per assicurare un trattamento corretto e trasparente con riguardo alle persone fisiche interessate e ai loro diritti di ottenere conferma e comunicazione di un trattamento di dati personali che le riguardano. È opportuno che le persone fisiche siano sensibilizzate ai rischi, alle norme, alle garanzie e ai diritti relativi al trattamento dei dati personali, nonché alle modalità di esercizio dei loro diritti relativi a tale trattamento. In particolare, le finalità specifiche del trattamento dei dati personali dovrebbero essere esplicite e legittime e precisate al momento della raccolta di detti dati personali. I dati personali dovrebbero essere adeguati, pertinenti e limitati a quanto necessario per le finalità del loro trattamento. Da qui l’obbligo, in particolare, di assicurare che il periodo di conservazione dei dati personali sia limitato al minimo necessario. I dati personali dovrebbero essere trattati solo se la finalità del trattamento non è ragionevolmente conseguibile con altri mezzi. Onde assicurare che i dati personali non siano conservati più a lungo del necessario, il titolare del trattamento dovrebbe stabilire un termine per la cancellazione o per la verifica periodica. È opportuno adottare tutte le misure ragionevoli affinché i dati personali inesatti siano rettificati o cancellati. I dati personali dovrebbero essere trattati in modo da garantirne un’adeguata sicurezza e riservatezza, anche per impedire l’accesso o l’utilizzo non autorizzato dei dati personali e delle attrezzature impiegate per il trattamento.</a:t>
            </a:r>
          </a:p>
          <a:p>
            <a:endParaRPr lang="it-IT" sz="1300" b="1" cap="small" dirty="0"/>
          </a:p>
          <a:p>
            <a:r>
              <a:rPr lang="it-IT" sz="1300" b="1" cap="small" dirty="0"/>
              <a:t>58° Considerandum ― </a:t>
            </a:r>
            <a:r>
              <a:rPr lang="it-IT" sz="1300" dirty="0"/>
              <a:t>Il </a:t>
            </a:r>
            <a:r>
              <a:rPr lang="it-IT" sz="1300" b="1" dirty="0"/>
              <a:t>principio della trasparenza</a:t>
            </a:r>
            <a:r>
              <a:rPr lang="it-IT" sz="1300" dirty="0"/>
              <a:t> impone che le </a:t>
            </a:r>
            <a:r>
              <a:rPr lang="it-IT" sz="1300" b="1" dirty="0"/>
              <a:t>informazioni destinate al pubblico o all’interessato </a:t>
            </a:r>
            <a:r>
              <a:rPr lang="it-IT" sz="1300" dirty="0"/>
              <a:t>siano concise, facilmente accessibili e di facile comprensione e che sia usato un linguaggio semplice e chiaro, oltre che, se del caso, una visualizzazione. Tali informazioni potrebbero essere fornite in formato elettronico, ad esempio, se destinate al pubblico, attraverso un sito web. Ciò è particolarmente utile in situazioni in cui la molteplicità degli operatori coinvolti e la complessità tecnologica dell’operazione fanno sì che sia difficile per l’interessato comprendere se, da chi e per quali finalità sono raccolti dati personali che lo riguardano, quali la pubblicità online. Dato che </a:t>
            </a:r>
            <a:r>
              <a:rPr lang="it-IT" sz="1300" b="1" dirty="0"/>
              <a:t>i minori</a:t>
            </a:r>
            <a:r>
              <a:rPr lang="it-IT" sz="1300" dirty="0"/>
              <a:t> meritano una protezione specifica, quando il trattamento dati li riguarda, qualsiasi informazione e comunicazione dovrebbe utilizzare un linguaggio semplice e chiaro che un minore possa capire facilmente.</a:t>
            </a:r>
          </a:p>
          <a:p>
            <a:endParaRPr lang="it-IT" dirty="0"/>
          </a:p>
          <a:p>
            <a:r>
              <a:rPr lang="it-IT" sz="1300" b="1" cap="small" dirty="0"/>
              <a:t>60° Considerandum ― </a:t>
            </a:r>
            <a:r>
              <a:rPr lang="it-IT" sz="1300" dirty="0"/>
              <a:t>I </a:t>
            </a:r>
            <a:r>
              <a:rPr lang="it-IT" sz="1300" b="1" dirty="0"/>
              <a:t>principi di trattamento corretto e trasparente</a:t>
            </a:r>
            <a:r>
              <a:rPr lang="it-IT" sz="1300" dirty="0"/>
              <a:t> implicano </a:t>
            </a:r>
            <a:r>
              <a:rPr lang="it-IT" sz="1300" b="1" dirty="0"/>
              <a:t>che l’interessato sia informato dell’esistenza del trattamento e delle sue finalità</a:t>
            </a:r>
            <a:r>
              <a:rPr lang="it-IT" sz="1300" dirty="0"/>
              <a:t>. Il titolare del trattamento dovrebbe fornire all'interessato eventuali ulteriori informazioni necessarie ad assicurare un trattamento corretto e trasparente, prendendo in considerazione le circostanze e il contesto specifici in cui i dati personali sono trattati. Inoltre l’interessato dovrebbe essere informato dell’esistenza di una </a:t>
            </a:r>
            <a:r>
              <a:rPr lang="it-IT" sz="1300" b="1" dirty="0"/>
              <a:t>profilazione</a:t>
            </a:r>
            <a:r>
              <a:rPr lang="it-IT" sz="1300" dirty="0"/>
              <a:t> e delle conseguenze della stessa. In caso di dati personali raccolti direttamente presso l’interessato, questi dovrebbe inoltre essere informato dell’eventuale obbligo di fornire i dati personali e delle conseguenze in cui incorre se si rifiuta di fornirli. Tali informazioni possono essere fornite in combinazione con </a:t>
            </a:r>
            <a:r>
              <a:rPr lang="it-IT" sz="1300" b="1" dirty="0"/>
              <a:t>icone standardizzate </a:t>
            </a:r>
            <a:r>
              <a:rPr lang="it-IT" sz="1300" dirty="0"/>
              <a:t>per dare, in modo facilmente visibile, intelligibile e chiaramente leggibile, un quadro d’insieme del trattamento previsto. Se presentate elettronicamente, le icone dovrebbero essere leggibili da dispositivo automatico.</a:t>
            </a:r>
          </a:p>
          <a:p>
            <a:endParaRPr lang="it-IT" sz="1300" dirty="0"/>
          </a:p>
          <a:p>
            <a:r>
              <a:rPr lang="it-IT" sz="1300" b="1" cap="small" dirty="0"/>
              <a:t>61° Considerandum ― </a:t>
            </a:r>
            <a:r>
              <a:rPr lang="it-IT" sz="1300" dirty="0"/>
              <a:t>L’interessato dovrebbe ricevere le </a:t>
            </a:r>
            <a:r>
              <a:rPr lang="it-IT" sz="1300" b="1" dirty="0"/>
              <a:t>informazioni relative al trattamento di dati personali</a:t>
            </a:r>
            <a:r>
              <a:rPr lang="it-IT" sz="1300" dirty="0"/>
              <a:t> che lo riguardano al momento della raccolta presso l’interessato o, se i dati sono ottenuti da altra fonte, entro un termine ragionevole, in funzione delle circostanze del caso. Se i dati personali possono essere legittimamente comunicati a un altro destinatario, l’interessato dovrebbe esserne informato nel momento in cui il destinatario riceve la prima comunicazione dei dati personali. Il titolare del trattamento, qualora intenda trattare i dati personali per </a:t>
            </a:r>
            <a:r>
              <a:rPr lang="it-IT" sz="1300" b="1" dirty="0"/>
              <a:t>una finalità diversa da quella per cui essi sono stati raccolti</a:t>
            </a:r>
            <a:r>
              <a:rPr lang="it-IT" sz="1300" dirty="0"/>
              <a:t>, dovrebbe fornire all’interessato, prima di tale ulteriore trattamento, informazioni in merito a tale finalità diversa e altre informazioni necessarie. Qualora non sia possibile comunicare all’interessato l’origine dei dati personali, perché sono state utilizzate varie fonti, dovrebbe essere fornita un’informazione di carattere generale.</a:t>
            </a:r>
          </a:p>
          <a:p>
            <a:endParaRPr lang="it-IT" sz="1300" dirty="0"/>
          </a:p>
          <a:p>
            <a:r>
              <a:rPr lang="it-IT" sz="1300" b="1" cap="small" dirty="0"/>
              <a:t>62° Considerandum ― </a:t>
            </a:r>
            <a:r>
              <a:rPr lang="it-IT" sz="1300" dirty="0"/>
              <a:t>Per contro, </a:t>
            </a:r>
            <a:r>
              <a:rPr lang="it-IT" sz="1300" b="1" dirty="0"/>
              <a:t>non è necessario imporre l’obbligo di fornire l’informazione </a:t>
            </a:r>
            <a:r>
              <a:rPr lang="it-IT" sz="1300" dirty="0"/>
              <a:t>se l’interessato dispone già dell’informazione, se la registrazione o la comunicazione dei dati personali sono previste per legge o se informare l’interessato si rivela impossibile o richiederebbe uno sforzo sproporzionato. Quest’ultima eventualità potrebbe verificarsi, ad esempio, nei trattamenti eseguiti a fini di archiviazione nel pubblico interesse, di ricerca scientifica o storica o a fini statistici. In tali casi si può tener conto del numero di interessati, dell’antichità dei dati e di eventuali garanzie adeguate in essere.</a:t>
            </a:r>
          </a:p>
          <a:p>
            <a:endParaRPr lang="it-IT" sz="1300" dirty="0"/>
          </a:p>
          <a:p>
            <a:r>
              <a:rPr lang="it-IT" sz="1300" b="1" cap="small" dirty="0"/>
              <a:t>64° Considerandum ― </a:t>
            </a:r>
            <a:r>
              <a:rPr lang="it-IT" sz="1300" dirty="0"/>
              <a:t>Il titolare del trattamento dovrebbe adottare tutte le misure ragionevoli per </a:t>
            </a:r>
            <a:r>
              <a:rPr lang="it-IT" sz="1300" b="1" dirty="0"/>
              <a:t>verificare l’identità di un interessato</a:t>
            </a:r>
            <a:r>
              <a:rPr lang="it-IT" sz="1300" dirty="0"/>
              <a:t> che chieda l’accesso, in particolare nel contesto di servizi online e di identificativi online. Il titolare del trattamento non dovrebbe conservare dati personali al solo scopo di poter rispondere a potenziali richieste.</a:t>
            </a:r>
          </a:p>
          <a:p>
            <a:endParaRPr lang="it-IT" sz="1300" dirty="0"/>
          </a:p>
          <a:p>
            <a:endParaRPr lang="it-IT" dirty="0"/>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03D36343-BEC7-4786-9798-C7649EFBBFB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44</a:t>
            </a:fld>
            <a:endParaRPr lang="it-IT" dirty="0"/>
          </a:p>
        </p:txBody>
      </p:sp>
    </p:spTree>
    <p:extLst>
      <p:ext uri="{BB962C8B-B14F-4D97-AF65-F5344CB8AC3E}">
        <p14:creationId xmlns:p14="http://schemas.microsoft.com/office/powerpoint/2010/main" val="2874901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Capo III – Diritti dell’interessato</a:t>
            </a:r>
          </a:p>
          <a:p>
            <a:r>
              <a:rPr lang="it-IT" sz="1300" b="1" i="1" dirty="0">
                <a:latin typeface="Garamond" panose="02020404030301010803" pitchFamily="18" charset="0"/>
              </a:rPr>
              <a:t>Sezione 1 – Trasparenza e modalità</a:t>
            </a:r>
          </a:p>
          <a:p>
            <a:r>
              <a:rPr lang="it-IT" sz="1300" b="1" cap="small" dirty="0">
                <a:latin typeface="Garamond" panose="02020404030301010803" pitchFamily="18" charset="0"/>
              </a:rPr>
              <a:t>Articolo 12 – Informazioni, comunicazioni e modalità trasparenti per l’esercizio dei diritti dell’interessato</a:t>
            </a:r>
          </a:p>
          <a:p>
            <a:r>
              <a:rPr lang="it-IT" sz="1300" b="1" i="1" dirty="0">
                <a:latin typeface="Garamond" panose="02020404030301010803" pitchFamily="18" charset="0"/>
              </a:rPr>
              <a:t>Sezione 2 – Informazione e accesso ai dati personali</a:t>
            </a:r>
          </a:p>
          <a:p>
            <a:r>
              <a:rPr lang="it-IT" sz="1300" b="1" cap="small" dirty="0">
                <a:latin typeface="Garamond" panose="02020404030301010803" pitchFamily="18" charset="0"/>
              </a:rPr>
              <a:t>Articolo 13 – Informazioni da fornire qualora i dati personali siano raccolti presso l’interessato</a:t>
            </a:r>
          </a:p>
          <a:p>
            <a:pPr defTabSz="990478">
              <a:defRPr/>
            </a:pPr>
            <a:r>
              <a:rPr lang="it-IT" sz="1300" b="1" cap="small" dirty="0">
                <a:latin typeface="Garamond" panose="02020404030301010803" pitchFamily="18" charset="0"/>
              </a:rPr>
              <a:t>Articolo 14 – Informazioni da fornire qualora i dati personali non siano stati ottenuti presso l’interessato</a:t>
            </a:r>
          </a:p>
          <a:p>
            <a:pPr defTabSz="990478">
              <a:defRPr/>
            </a:pPr>
            <a:r>
              <a:rPr lang="it-IT" sz="1300" b="1" cap="small" dirty="0">
                <a:latin typeface="Garamond" panose="02020404030301010803" pitchFamily="18" charset="0"/>
              </a:rPr>
              <a:t>Articolo 15 – Diritto di accesso dell’interessato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008BE95B-2874-4323-B5C1-998EA310A15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45</a:t>
            </a:fld>
            <a:endParaRPr lang="it-IT" dirty="0"/>
          </a:p>
        </p:txBody>
      </p:sp>
    </p:spTree>
    <p:extLst>
      <p:ext uri="{BB962C8B-B14F-4D97-AF65-F5344CB8AC3E}">
        <p14:creationId xmlns:p14="http://schemas.microsoft.com/office/powerpoint/2010/main" val="1147297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Capo III – Diritti dell’interessato</a:t>
            </a:r>
          </a:p>
          <a:p>
            <a:r>
              <a:rPr lang="it-IT" sz="1300" b="1" i="1" dirty="0">
                <a:latin typeface="Garamond" panose="02020404030301010803" pitchFamily="18" charset="0"/>
              </a:rPr>
              <a:t>Sezione 1 – Trasparenza e modalità</a:t>
            </a:r>
          </a:p>
          <a:p>
            <a:r>
              <a:rPr lang="it-IT" sz="1300" b="1" cap="small" dirty="0">
                <a:latin typeface="Garamond" panose="02020404030301010803" pitchFamily="18" charset="0"/>
              </a:rPr>
              <a:t>Articolo 12 – Informazioni, comunicazioni e modalità trasparenti per l’esercizio dei diritti dell’interessato</a:t>
            </a:r>
          </a:p>
          <a:p>
            <a:r>
              <a:rPr lang="it-IT" sz="1300" b="1" i="1" dirty="0">
                <a:latin typeface="Garamond" panose="02020404030301010803" pitchFamily="18" charset="0"/>
              </a:rPr>
              <a:t>Sezione 2 – Informazione e accesso ai dati personali</a:t>
            </a:r>
          </a:p>
          <a:p>
            <a:r>
              <a:rPr lang="it-IT" sz="1300" b="1" cap="small" dirty="0">
                <a:latin typeface="Garamond" panose="02020404030301010803" pitchFamily="18" charset="0"/>
              </a:rPr>
              <a:t>Articolo 13 – Informazioni da fornire qualora i dati personali siano raccolti presso l’interessato</a:t>
            </a:r>
          </a:p>
          <a:p>
            <a:pPr defTabSz="990478">
              <a:defRPr/>
            </a:pPr>
            <a:r>
              <a:rPr lang="it-IT" sz="1300" b="1" cap="small" dirty="0">
                <a:latin typeface="Garamond" panose="02020404030301010803" pitchFamily="18" charset="0"/>
              </a:rPr>
              <a:t>Articolo 14 – Informazioni da fornire qualora i dati personali non siano stati ottenuti presso l’interessato</a:t>
            </a:r>
          </a:p>
          <a:p>
            <a:pPr defTabSz="990478">
              <a:defRPr/>
            </a:pPr>
            <a:r>
              <a:rPr lang="it-IT" sz="1300" b="1" cap="small" dirty="0">
                <a:latin typeface="Garamond" panose="02020404030301010803" pitchFamily="18" charset="0"/>
              </a:rPr>
              <a:t>Articolo 15 – Diritto di accesso dell’interessato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E42FF91-AABE-49CF-B9E0-271F1ACDADD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46</a:t>
            </a:fld>
            <a:endParaRPr lang="it-IT" dirty="0"/>
          </a:p>
        </p:txBody>
      </p:sp>
    </p:spTree>
    <p:extLst>
      <p:ext uri="{BB962C8B-B14F-4D97-AF65-F5344CB8AC3E}">
        <p14:creationId xmlns:p14="http://schemas.microsoft.com/office/powerpoint/2010/main" val="2235834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47</a:t>
            </a:fld>
            <a:endParaRPr lang="it-IT" dirty="0"/>
          </a:p>
        </p:txBody>
      </p:sp>
    </p:spTree>
    <p:extLst>
      <p:ext uri="{BB962C8B-B14F-4D97-AF65-F5344CB8AC3E}">
        <p14:creationId xmlns:p14="http://schemas.microsoft.com/office/powerpoint/2010/main" val="2360600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pPr defTabSz="990478">
              <a:defRPr/>
            </a:pPr>
            <a:r>
              <a:rPr lang="it-IT" sz="1300" cap="small" dirty="0"/>
              <a:t>CGUE, C-201/14, Terza Sezione, sentenza del 1° ottobre 2015</a:t>
            </a:r>
            <a:r>
              <a:rPr lang="it-IT" sz="1300" dirty="0"/>
              <a:t>, </a:t>
            </a:r>
            <a:r>
              <a:rPr lang="it-IT" sz="1300" i="1" dirty="0" err="1"/>
              <a:t>Smaranda</a:t>
            </a:r>
            <a:r>
              <a:rPr lang="it-IT" sz="1300" i="1" dirty="0"/>
              <a:t> Bara e altri contro </a:t>
            </a:r>
            <a:r>
              <a:rPr lang="it-IT" sz="1300" i="1" dirty="0" err="1"/>
              <a:t>Președintele</a:t>
            </a:r>
            <a:r>
              <a:rPr lang="it-IT" sz="1300" i="1" dirty="0"/>
              <a:t> Casei </a:t>
            </a:r>
            <a:r>
              <a:rPr lang="it-IT" sz="1300" i="1" dirty="0" err="1"/>
              <a:t>Naționale</a:t>
            </a:r>
            <a:r>
              <a:rPr lang="it-IT" sz="1300" i="1" dirty="0"/>
              <a:t> de </a:t>
            </a:r>
            <a:r>
              <a:rPr lang="it-IT" sz="1300" i="1" dirty="0" err="1"/>
              <a:t>Asigurări</a:t>
            </a:r>
            <a:r>
              <a:rPr lang="it-IT" sz="1300" i="1" dirty="0"/>
              <a:t> de </a:t>
            </a:r>
            <a:r>
              <a:rPr lang="it-IT" sz="1300" i="1" dirty="0" err="1"/>
              <a:t>Sănătate</a:t>
            </a:r>
            <a:r>
              <a:rPr lang="it-IT" sz="1300" i="1" dirty="0"/>
              <a:t>, </a:t>
            </a:r>
          </a:p>
          <a:p>
            <a:pPr defTabSz="990478">
              <a:defRPr/>
            </a:pPr>
            <a:r>
              <a:rPr lang="it-IT" sz="1300" i="1" dirty="0"/>
              <a:t>Casa </a:t>
            </a:r>
            <a:r>
              <a:rPr lang="it-IT" sz="1300" i="1" dirty="0" err="1"/>
              <a:t>Naţională</a:t>
            </a:r>
            <a:r>
              <a:rPr lang="it-IT" sz="1300" i="1" dirty="0"/>
              <a:t> de </a:t>
            </a:r>
            <a:r>
              <a:rPr lang="it-IT" sz="1300" i="1" dirty="0" err="1"/>
              <a:t>Asigurări</a:t>
            </a:r>
            <a:r>
              <a:rPr lang="it-IT" sz="1300" i="1" dirty="0"/>
              <a:t> de </a:t>
            </a:r>
            <a:r>
              <a:rPr lang="it-IT" sz="1300" i="1" dirty="0" err="1"/>
              <a:t>Sănătate</a:t>
            </a:r>
            <a:r>
              <a:rPr lang="it-IT" sz="1300" i="1" dirty="0"/>
              <a:t>, </a:t>
            </a:r>
            <a:r>
              <a:rPr lang="it-IT" sz="1300" i="1" dirty="0" err="1"/>
              <a:t>Agenţia</a:t>
            </a:r>
            <a:r>
              <a:rPr lang="it-IT" sz="1300" i="1" dirty="0"/>
              <a:t> </a:t>
            </a:r>
            <a:r>
              <a:rPr lang="it-IT" sz="1300" i="1" dirty="0" err="1"/>
              <a:t>Naţională</a:t>
            </a:r>
            <a:r>
              <a:rPr lang="it-IT" sz="1300" i="1" dirty="0"/>
              <a:t> de </a:t>
            </a:r>
            <a:r>
              <a:rPr lang="it-IT" sz="1300" i="1" dirty="0" err="1"/>
              <a:t>Administrare</a:t>
            </a:r>
            <a:r>
              <a:rPr lang="it-IT" sz="1300" i="1" dirty="0"/>
              <a:t> </a:t>
            </a:r>
            <a:r>
              <a:rPr lang="it-IT" sz="1300" i="1" dirty="0" err="1"/>
              <a:t>Fiscală</a:t>
            </a:r>
            <a:r>
              <a:rPr lang="it-IT" sz="1300" i="1" dirty="0"/>
              <a:t> (ANAF)</a:t>
            </a:r>
            <a:r>
              <a:rPr lang="it-IT" sz="1300" dirty="0"/>
              <a:t>, domanda di pronuncia pregiudiziale.</a:t>
            </a:r>
          </a:p>
          <a:p>
            <a:endParaRPr lang="it-IT" dirty="0"/>
          </a:p>
          <a:p>
            <a:pPr fontAlgn="t"/>
            <a:r>
              <a:rPr lang="it-IT" dirty="0"/>
              <a:t>«</a:t>
            </a:r>
            <a:r>
              <a:rPr lang="it-IT" sz="1300" dirty="0"/>
              <a:t>34. Ne consegue che la condizione del trattamento leale dei dati personali prevista all’articolo 6 della direttiva 95/46 obbliga un’amministrazione pubblica a informare le persone interessate della trasmissione di tali dati a un’altra amministrazione pubblica che li tratterà in qualità di destinataria di detti dati.</a:t>
            </a:r>
          </a:p>
          <a:p>
            <a:pPr fontAlgn="t"/>
            <a:endParaRPr lang="it-IT" sz="1300" dirty="0"/>
          </a:p>
          <a:p>
            <a:pPr fontAlgn="t"/>
            <a:r>
              <a:rPr lang="it-IT" sz="1300" dirty="0"/>
              <a:t>Dispositivo: «</a:t>
            </a:r>
            <a:r>
              <a:rPr lang="it-IT" sz="1300" b="1" dirty="0"/>
              <a:t>Gli articoli 10, 11 e 13 della direttiva 95/46/CE del Parlamento europeo e del Consiglio, del 24 ottobre 1995, relativa alla tutela delle persone fisiche con riguardo al trattamento dei dati personali, nonché alla libera circolazione di tali dati, devono essere interpretati nel senso che essi ostano a misure nazionali, come quelle di cui trattasi nel procedimento principale, che consentono a un’amministrazione pubblica di uno Stato membro di trasmettere dati personali a un’altra amministrazione pubblica, a fini di trattamento, senza che le persone interessate siano state informate né di tale trasmissione né del successivo trattamento.»</a:t>
            </a:r>
            <a:endParaRPr lang="it-IT" sz="1300" dirty="0"/>
          </a:p>
          <a:p>
            <a:endParaRPr lang="it-IT"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48</a:t>
            </a:fld>
            <a:endParaRPr lang="it-IT" dirty="0"/>
          </a:p>
        </p:txBody>
      </p:sp>
    </p:spTree>
    <p:extLst>
      <p:ext uri="{BB962C8B-B14F-4D97-AF65-F5344CB8AC3E}">
        <p14:creationId xmlns:p14="http://schemas.microsoft.com/office/powerpoint/2010/main" val="3490138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u="sng" cap="small" dirty="0">
                <a:latin typeface="Garamond" panose="02020404030301010803" pitchFamily="18" charset="0"/>
              </a:rPr>
              <a:t>Articolo 12 – Informazioni, comunicazioni e modalità trasparenti per l’esercizio dei diritti dell’interessato</a:t>
            </a:r>
            <a:endParaRPr lang="it-IT" sz="1300" b="1" cap="small" dirty="0">
              <a:latin typeface="Garamond" panose="02020404030301010803" pitchFamily="18" charset="0"/>
            </a:endParaRPr>
          </a:p>
          <a:p>
            <a:r>
              <a:rPr lang="it-IT" sz="1300" dirty="0">
                <a:latin typeface="Garamond" panose="02020404030301010803" pitchFamily="18" charset="0"/>
              </a:rPr>
              <a:t>1. Il titolare del trattamento adotta misure appropriate per fornire all’interessato tutte le informazioni di cui agli articoli </a:t>
            </a:r>
            <a:r>
              <a:rPr lang="it-IT" sz="1300" u="sng" dirty="0">
                <a:latin typeface="Garamond" panose="02020404030301010803" pitchFamily="18" charset="0"/>
                <a:hlinkClick r:id="rId3" action="ppaction://hlinkfile"/>
              </a:rPr>
              <a:t>13</a:t>
            </a:r>
            <a:r>
              <a:rPr lang="it-IT" sz="1300" dirty="0">
                <a:latin typeface="Garamond" panose="02020404030301010803" pitchFamily="18" charset="0"/>
              </a:rPr>
              <a:t> e </a:t>
            </a:r>
            <a:r>
              <a:rPr lang="it-IT" sz="1300" u="sng" dirty="0">
                <a:latin typeface="Garamond" panose="02020404030301010803" pitchFamily="18" charset="0"/>
                <a:hlinkClick r:id="rId4" action="ppaction://hlinkfile"/>
              </a:rPr>
              <a:t>14</a:t>
            </a:r>
            <a:r>
              <a:rPr lang="it-IT" sz="1300" dirty="0">
                <a:latin typeface="Garamond" panose="02020404030301010803" pitchFamily="18" charset="0"/>
              </a:rPr>
              <a:t> e le comunicazioni di cui agli articoli da </a:t>
            </a:r>
            <a:r>
              <a:rPr lang="it-IT" sz="1300" u="sng" dirty="0">
                <a:latin typeface="Garamond" panose="02020404030301010803" pitchFamily="18" charset="0"/>
                <a:hlinkClick r:id="rId5" action="ppaction://hlinkfile"/>
              </a:rPr>
              <a:t>15</a:t>
            </a:r>
            <a:r>
              <a:rPr lang="it-IT" sz="1300" dirty="0">
                <a:latin typeface="Garamond" panose="02020404030301010803" pitchFamily="18" charset="0"/>
              </a:rPr>
              <a:t> a </a:t>
            </a:r>
            <a:r>
              <a:rPr lang="it-IT" sz="1300" u="sng" dirty="0">
                <a:latin typeface="Garamond" panose="02020404030301010803" pitchFamily="18" charset="0"/>
                <a:hlinkClick r:id="rId6" action="ppaction://hlinkfile"/>
              </a:rPr>
              <a:t>22</a:t>
            </a:r>
            <a:r>
              <a:rPr lang="it-IT" sz="1300" dirty="0">
                <a:latin typeface="Garamond" panose="02020404030301010803" pitchFamily="18" charset="0"/>
              </a:rPr>
              <a:t> e all’articolo </a:t>
            </a:r>
            <a:r>
              <a:rPr lang="it-IT" sz="1300" u="sng" dirty="0">
                <a:latin typeface="Garamond" panose="02020404030301010803" pitchFamily="18" charset="0"/>
                <a:hlinkClick r:id="rId7" action="ppaction://hlinkfile"/>
              </a:rPr>
              <a:t>34</a:t>
            </a:r>
            <a:r>
              <a:rPr lang="it-IT" sz="1300" dirty="0">
                <a:latin typeface="Garamond" panose="02020404030301010803" pitchFamily="18" charset="0"/>
              </a:rPr>
              <a:t> relative al trattamento in forma concisa, trasparente, intelligibile e facilmente accessibile, con un linguaggio semplice e chiaro, in particolare nel caso di informazioni destinate specificamente ai minori. Le informazioni sono fornite per iscritto o con altri mezzi, anche, se del caso, con mezzi elettronici. Se richiesto dall’interessato, le informazioni possono essere fornite oralmente, purché sia comprovata con altri mezzi l’identità dell’interessato.</a:t>
            </a:r>
          </a:p>
          <a:p>
            <a:endParaRPr lang="it-IT" sz="1300" dirty="0">
              <a:latin typeface="Garamond" panose="02020404030301010803" pitchFamily="18" charset="0"/>
            </a:endParaRPr>
          </a:p>
          <a:p>
            <a:r>
              <a:rPr lang="it-IT" sz="1300" dirty="0">
                <a:latin typeface="Garamond" panose="02020404030301010803" pitchFamily="18" charset="0"/>
              </a:rPr>
              <a:t>(58°, 59°, 60° e 64° Considerandum)</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B862284-5E05-42E7-89EB-08DCF5849E3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49</a:t>
            </a:fld>
            <a:endParaRPr lang="it-IT" dirty="0"/>
          </a:p>
        </p:txBody>
      </p:sp>
    </p:spTree>
    <p:extLst>
      <p:ext uri="{BB962C8B-B14F-4D97-AF65-F5344CB8AC3E}">
        <p14:creationId xmlns:p14="http://schemas.microsoft.com/office/powerpoint/2010/main" val="197510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t>Articolo 4 – Definizioni ― </a:t>
            </a:r>
            <a:r>
              <a:rPr lang="it-IT" sz="1300" dirty="0"/>
              <a:t>n. 1</a:t>
            </a:r>
          </a:p>
          <a:p>
            <a:r>
              <a:rPr lang="it-IT" sz="1300" dirty="0"/>
              <a:t>――――――――///</a:t>
            </a:r>
          </a:p>
          <a:p>
            <a:r>
              <a:rPr lang="it-IT" sz="1300" b="1" cap="small" dirty="0"/>
              <a:t>26° Considerandum ― </a:t>
            </a:r>
            <a:r>
              <a:rPr lang="it-IT" sz="1300" dirty="0"/>
              <a:t>È auspicabile applicare i principi di protezione dei dati </a:t>
            </a:r>
            <a:r>
              <a:rPr lang="it-IT" sz="1300" b="1" dirty="0"/>
              <a:t>a tutte le informazioni relative a una persona fisica identificata o identificabile</a:t>
            </a:r>
            <a:r>
              <a:rPr lang="it-IT" sz="1300" dirty="0"/>
              <a:t>. I dati personali sottoposti a </a:t>
            </a:r>
            <a:r>
              <a:rPr lang="it-IT" sz="1300" b="1" dirty="0"/>
              <a:t>pseudonimizzazione</a:t>
            </a:r>
            <a:r>
              <a:rPr lang="it-IT" sz="1300" dirty="0"/>
              <a:t>, i quali potrebbero essere attribuiti a una persona fisica mediante l’utilizzo di ulteriori informazioni, dovrebbero essere considerati informazioni su una persona fisica identificabile. </a:t>
            </a:r>
            <a:r>
              <a:rPr lang="it-IT" sz="1300" b="1" dirty="0"/>
              <a:t>Per stabilire l’identificabilità </a:t>
            </a:r>
            <a:r>
              <a:rPr lang="it-IT" sz="1300" dirty="0"/>
              <a:t>di una persona è opportuno considerare tutti i mezzi, come l’individuazione, di cui il titolare del trattamento o un terzo può ragionevolmente avvalersi per identificare detta persona fisica direttamente o indirettamente. Per accertare la ragionevole probabilità di utilizzo dei mezzi per identificare la persona fisica, si dovrebbe prendere in considerazione l’</a:t>
            </a:r>
            <a:r>
              <a:rPr lang="it-IT" sz="1300" b="1" dirty="0"/>
              <a:t>insieme dei fattori obiettivi</a:t>
            </a:r>
            <a:r>
              <a:rPr lang="it-IT" sz="1300" dirty="0"/>
              <a:t>, tra cui i costi e il tempo necessario per l’identificazione, tenendo conto sia delle tecnologie disponibili al momento del trattamento, sia degli sviluppi tecnologici. I principi di protezione dei dati non dovrebbero pertanto applicarsi a </a:t>
            </a:r>
            <a:r>
              <a:rPr lang="it-IT" sz="1300" b="1" dirty="0"/>
              <a:t>informazioni anonime</a:t>
            </a:r>
            <a:r>
              <a:rPr lang="it-IT" sz="1300" dirty="0"/>
              <a:t>, vale a dire informazioni che non si riferiscono a una persona fisica identificata o identificabile o a dati personali resi sufficientemente anonimi da impedire o da non consentire più l’identificazione dell’interessato. Il presente regolamento non si applica pertanto al trattamento di tali informazioni anonime, anche per finalità statistiche o di ricerca.</a:t>
            </a:r>
          </a:p>
          <a:p>
            <a:pPr defTabSz="1072886">
              <a:defRPr/>
            </a:pPr>
            <a:endParaRPr lang="it-IT" sz="1300" dirty="0">
              <a:solidFill>
                <a:prstClr val="black"/>
              </a:solidFill>
            </a:endParaRPr>
          </a:p>
          <a:p>
            <a:pPr defTabSz="1072886">
              <a:defRPr/>
            </a:pPr>
            <a:r>
              <a:rPr lang="it-IT" sz="1300" b="1" cap="small" dirty="0">
                <a:solidFill>
                  <a:prstClr val="black"/>
                </a:solidFill>
              </a:rPr>
              <a:t>30° Considerandum ― </a:t>
            </a:r>
            <a:r>
              <a:rPr lang="it-IT" sz="1300" dirty="0">
                <a:solidFill>
                  <a:prstClr val="black"/>
                </a:solidFill>
              </a:rPr>
              <a:t>Le persone fisiche possono essere associate a </a:t>
            </a:r>
            <a:r>
              <a:rPr lang="it-IT" sz="1300" b="1" dirty="0">
                <a:solidFill>
                  <a:prstClr val="black"/>
                </a:solidFill>
              </a:rPr>
              <a:t>identificativi online </a:t>
            </a:r>
            <a:r>
              <a:rPr lang="it-IT" sz="1300" dirty="0">
                <a:solidFill>
                  <a:prstClr val="black"/>
                </a:solidFill>
              </a:rPr>
              <a:t>prodotti dai dispositivi, dalle applicazioni, dagli strumenti e dai protocolli utilizzati, quali gli indirizzi IP, a marcatori temporanei (cookies) o a </a:t>
            </a:r>
            <a:r>
              <a:rPr lang="it-IT" sz="1300" b="1" dirty="0">
                <a:solidFill>
                  <a:prstClr val="black"/>
                </a:solidFill>
              </a:rPr>
              <a:t>identificativi di altro tipo</a:t>
            </a:r>
            <a:r>
              <a:rPr lang="it-IT" sz="1300" dirty="0">
                <a:solidFill>
                  <a:prstClr val="black"/>
                </a:solidFill>
              </a:rPr>
              <a:t>, come i </a:t>
            </a:r>
            <a:r>
              <a:rPr lang="it-IT" sz="1300" dirty="0" err="1">
                <a:solidFill>
                  <a:prstClr val="black"/>
                </a:solidFill>
              </a:rPr>
              <a:t>tag</a:t>
            </a:r>
            <a:r>
              <a:rPr lang="it-IT" sz="1300" dirty="0">
                <a:solidFill>
                  <a:prstClr val="black"/>
                </a:solidFill>
              </a:rPr>
              <a:t> di identificazione a radiofrequenza. Tali identificativi possono lasciare tracce che, in particolare se combinate con identificativi univoci e altre informazioni ricevute dai server, possono essere utilizzate per creare profili delle persone fisiche e identificarle.</a:t>
            </a:r>
          </a:p>
        </p:txBody>
      </p:sp>
      <p:sp>
        <p:nvSpPr>
          <p:cNvPr id="4" name="Segnaposto numero diapositiva 3"/>
          <p:cNvSpPr>
            <a:spLocks noGrp="1"/>
          </p:cNvSpPr>
          <p:nvPr>
            <p:ph type="sldNum" sz="quarter" idx="10"/>
          </p:nvPr>
        </p:nvSpPr>
        <p:spPr/>
        <p:txBody>
          <a:bodyPr/>
          <a:lstStyle/>
          <a:p>
            <a:fld id="{8C4A2B84-2C9E-44C5-A7E1-D14378062D4D}" type="slidenum">
              <a:rPr lang="it-IT" smtClean="0"/>
              <a:t>5</a:t>
            </a:fld>
            <a:endParaRPr lang="it-IT" dirty="0"/>
          </a:p>
        </p:txBody>
      </p:sp>
      <p:sp>
        <p:nvSpPr>
          <p:cNvPr id="5" name="Segnaposto data 4">
            <a:extLst>
              <a:ext uri="{FF2B5EF4-FFF2-40B4-BE49-F238E27FC236}">
                <a16:creationId xmlns:a16="http://schemas.microsoft.com/office/drawing/2014/main" id="{D1D8853D-C921-4357-811C-A0AF14A112E9}"/>
              </a:ext>
            </a:extLst>
          </p:cNvPr>
          <p:cNvSpPr>
            <a:spLocks noGrp="1"/>
          </p:cNvSpPr>
          <p:nvPr>
            <p:ph type="dt" idx="11"/>
          </p:nvPr>
        </p:nvSpPr>
        <p:spPr/>
        <p:txBody>
          <a:bodyPr/>
          <a:lstStyle/>
          <a:p>
            <a:fld id="{B00BB92B-E0B0-45DF-9A85-8589B13EC1F1}" type="datetime1">
              <a:rPr lang="it-IT" smtClean="0"/>
              <a:t>07/06/2018</a:t>
            </a:fld>
            <a:endParaRPr lang="it-IT" dirty="0"/>
          </a:p>
        </p:txBody>
      </p:sp>
      <p:sp>
        <p:nvSpPr>
          <p:cNvPr id="6" name="Segnaposto piè di pagina 5">
            <a:extLst>
              <a:ext uri="{FF2B5EF4-FFF2-40B4-BE49-F238E27FC236}">
                <a16:creationId xmlns:a16="http://schemas.microsoft.com/office/drawing/2014/main" id="{D6F9F2C0-25F7-4DC3-9303-115155221BAB}"/>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A336DA9E-2D04-49D3-B54A-07AF2E6C872E}"/>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29813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u="sng" cap="small" dirty="0">
                <a:latin typeface="Garamond" panose="02020404030301010803" pitchFamily="18" charset="0"/>
              </a:rPr>
              <a:t>Articolo 12 – Informazioni, comunicazioni e modalità trasparenti per l’esercizio dei diritti dell’interessato</a:t>
            </a:r>
            <a:endParaRPr lang="it-IT" sz="1300" b="1" cap="small" dirty="0">
              <a:latin typeface="Garamond" panose="02020404030301010803" pitchFamily="18" charset="0"/>
            </a:endParaRPr>
          </a:p>
          <a:p>
            <a:r>
              <a:rPr lang="it-IT" sz="1300" dirty="0">
                <a:latin typeface="Garamond" panose="02020404030301010803" pitchFamily="18" charset="0"/>
              </a:rPr>
              <a:t>1. Il titolare del trattamento adotta misure appropriate per fornire all’interessato tutte le informazioni di cui agli articoli </a:t>
            </a:r>
            <a:r>
              <a:rPr lang="it-IT" sz="1300" u="sng" dirty="0">
                <a:latin typeface="Garamond" panose="02020404030301010803" pitchFamily="18" charset="0"/>
                <a:hlinkClick r:id="rId3" action="ppaction://hlinkfile"/>
              </a:rPr>
              <a:t>13</a:t>
            </a:r>
            <a:r>
              <a:rPr lang="it-IT" sz="1300" dirty="0">
                <a:latin typeface="Garamond" panose="02020404030301010803" pitchFamily="18" charset="0"/>
              </a:rPr>
              <a:t> e </a:t>
            </a:r>
            <a:r>
              <a:rPr lang="it-IT" sz="1300" u="sng" dirty="0">
                <a:latin typeface="Garamond" panose="02020404030301010803" pitchFamily="18" charset="0"/>
                <a:hlinkClick r:id="rId4" action="ppaction://hlinkfile"/>
              </a:rPr>
              <a:t>14</a:t>
            </a:r>
            <a:r>
              <a:rPr lang="it-IT" sz="1300" dirty="0">
                <a:latin typeface="Garamond" panose="02020404030301010803" pitchFamily="18" charset="0"/>
              </a:rPr>
              <a:t> e le comunicazioni di cui agli articoli da </a:t>
            </a:r>
            <a:r>
              <a:rPr lang="it-IT" sz="1300" u="sng" dirty="0">
                <a:latin typeface="Garamond" panose="02020404030301010803" pitchFamily="18" charset="0"/>
                <a:hlinkClick r:id="rId5" action="ppaction://hlinkfile"/>
              </a:rPr>
              <a:t>15</a:t>
            </a:r>
            <a:r>
              <a:rPr lang="it-IT" sz="1300" dirty="0">
                <a:latin typeface="Garamond" panose="02020404030301010803" pitchFamily="18" charset="0"/>
              </a:rPr>
              <a:t> a </a:t>
            </a:r>
            <a:r>
              <a:rPr lang="it-IT" sz="1300" u="sng" dirty="0">
                <a:latin typeface="Garamond" panose="02020404030301010803" pitchFamily="18" charset="0"/>
                <a:hlinkClick r:id="rId6" action="ppaction://hlinkfile"/>
              </a:rPr>
              <a:t>22</a:t>
            </a:r>
            <a:r>
              <a:rPr lang="it-IT" sz="1300" dirty="0">
                <a:latin typeface="Garamond" panose="02020404030301010803" pitchFamily="18" charset="0"/>
              </a:rPr>
              <a:t> e all’articolo </a:t>
            </a:r>
            <a:r>
              <a:rPr lang="it-IT" sz="1300" u="sng" dirty="0">
                <a:latin typeface="Garamond" panose="02020404030301010803" pitchFamily="18" charset="0"/>
                <a:hlinkClick r:id="rId7" action="ppaction://hlinkfile"/>
              </a:rPr>
              <a:t>34</a:t>
            </a:r>
            <a:r>
              <a:rPr lang="it-IT" sz="1300" dirty="0">
                <a:latin typeface="Garamond" panose="02020404030301010803" pitchFamily="18" charset="0"/>
              </a:rPr>
              <a:t> relative al trattamento in forma concisa, trasparente, intelligibile e facilmente accessibile, con un linguaggio semplice e chiaro, in particolare nel caso di informazioni destinate specificamente ai minori. Le informazioni sono fornite per iscritto o con altri mezzi, anche, se del caso, con mezzi elettronici. Se richiesto dall’interessato, le informazioni possono essere fornite oralmente, purché sia comprovata con altri mezzi l’identità dell’interessato.</a:t>
            </a:r>
          </a:p>
          <a:p>
            <a:r>
              <a:rPr lang="it-IT" sz="1300" dirty="0">
                <a:latin typeface="Garamond" panose="02020404030301010803" pitchFamily="18" charset="0"/>
              </a:rPr>
              <a:t>… …</a:t>
            </a:r>
          </a:p>
          <a:p>
            <a:pPr defTabSz="990478">
              <a:defRPr/>
            </a:pPr>
            <a:r>
              <a:rPr lang="it-IT" sz="1300" dirty="0">
                <a:latin typeface="Garamond" panose="02020404030301010803" pitchFamily="18" charset="0"/>
              </a:rPr>
              <a:t>7. Le informazioni da fornire agli interessati a norma degli articoli 13 e 14 possono essere fornite in combinazione con icone standardizzate per dare, in modo facilmente visibile, intelligibile e chiaramente leggibile, un quadro d’insieme del trattamento previsto. Se presentate elettronicamente, le icone sono leggibili da dispositivo automatico.</a:t>
            </a:r>
          </a:p>
          <a:p>
            <a:endParaRPr lang="it-IT" sz="1300" dirty="0">
              <a:latin typeface="Garamond" panose="02020404030301010803" pitchFamily="18" charset="0"/>
            </a:endParaRPr>
          </a:p>
          <a:p>
            <a:endParaRPr lang="it-IT" sz="1300" dirty="0">
              <a:latin typeface="Garamond" panose="02020404030301010803" pitchFamily="18" charset="0"/>
            </a:endParaRPr>
          </a:p>
          <a:p>
            <a:r>
              <a:rPr lang="it-IT" sz="1300" dirty="0">
                <a:latin typeface="Garamond" panose="02020404030301010803" pitchFamily="18" charset="0"/>
              </a:rPr>
              <a:t>(58°, 59°, 60° e 64° Considerandum)</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7D86360-6901-4E62-A235-31310EAB054A}"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50</a:t>
            </a:fld>
            <a:endParaRPr lang="it-IT" dirty="0"/>
          </a:p>
        </p:txBody>
      </p:sp>
    </p:spTree>
    <p:extLst>
      <p:ext uri="{BB962C8B-B14F-4D97-AF65-F5344CB8AC3E}">
        <p14:creationId xmlns:p14="http://schemas.microsoft.com/office/powerpoint/2010/main" val="2249104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6A8ABAF-675E-4336-97CB-6251B029F59A}"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51</a:t>
            </a:fld>
            <a:endParaRPr lang="it-IT" dirty="0"/>
          </a:p>
        </p:txBody>
      </p:sp>
    </p:spTree>
    <p:extLst>
      <p:ext uri="{BB962C8B-B14F-4D97-AF65-F5344CB8AC3E}">
        <p14:creationId xmlns:p14="http://schemas.microsoft.com/office/powerpoint/2010/main" val="8645327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dirty="0">
                <a:latin typeface="Garamond" panose="02020404030301010803" pitchFamily="18" charset="0"/>
              </a:rPr>
              <a:t>60° e 62° Considerandum.</a:t>
            </a: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1. In caso di raccolta presso l’interessato di dati che lo riguardano, il titolare del trattamento fornisce all’interessato, nel momento in cui i dati personali sono ottenuti, le seguenti informazioni:</a:t>
            </a:r>
          </a:p>
          <a:p>
            <a:r>
              <a:rPr lang="it-IT" sz="1300" dirty="0">
                <a:latin typeface="Garamond" panose="02020404030301010803" pitchFamily="18" charset="0"/>
              </a:rPr>
              <a:t>a) l’identità e i dati di contatto del titolare del trattamento e, ove applicabile, del suo rappresentante;</a:t>
            </a:r>
          </a:p>
          <a:p>
            <a:r>
              <a:rPr lang="it-IT" sz="1300" dirty="0">
                <a:latin typeface="Garamond" panose="02020404030301010803" pitchFamily="18" charset="0"/>
              </a:rPr>
              <a:t>b) i dati di contatto del responsabile della protezione dei dati, ove applicabile;</a:t>
            </a:r>
          </a:p>
          <a:p>
            <a:r>
              <a:rPr lang="it-IT" sz="1300" dirty="0">
                <a:latin typeface="Garamond" panose="02020404030301010803" pitchFamily="18" charset="0"/>
              </a:rPr>
              <a:t>c) le finalità del trattamento cui sono destinati i dati personali nonché la base giuridica del trattamento;</a:t>
            </a:r>
          </a:p>
          <a:p>
            <a:r>
              <a:rPr lang="it-IT" sz="1300" dirty="0">
                <a:latin typeface="Garamond" panose="02020404030301010803" pitchFamily="18" charset="0"/>
              </a:rPr>
              <a:t>d) qualora il trattamento si basi sull’articolo </a:t>
            </a:r>
            <a:r>
              <a:rPr lang="it-IT" sz="1300" u="sng" dirty="0">
                <a:latin typeface="Garamond" panose="02020404030301010803" pitchFamily="18" charset="0"/>
                <a:hlinkClick r:id="rId3" action="ppaction://hlinkfile"/>
              </a:rPr>
              <a:t>6</a:t>
            </a:r>
            <a:r>
              <a:rPr lang="it-IT" sz="1300" dirty="0">
                <a:latin typeface="Garamond" panose="02020404030301010803" pitchFamily="18" charset="0"/>
              </a:rPr>
              <a:t>, paragrafo 1, lettera f), i legittimi interessi perseguiti dal titolare del trattamento o da terzi;</a:t>
            </a:r>
          </a:p>
          <a:p>
            <a:r>
              <a:rPr lang="it-IT" sz="1300" dirty="0">
                <a:latin typeface="Garamond" panose="02020404030301010803" pitchFamily="18" charset="0"/>
              </a:rPr>
              <a:t>e) gli eventuali destinatari o le eventuali categorie di destinatari dei dati personali;</a:t>
            </a:r>
          </a:p>
          <a:p>
            <a:r>
              <a:rPr lang="it-IT" sz="1300" dirty="0">
                <a:latin typeface="Garamond" panose="02020404030301010803" pitchFamily="18" charset="0"/>
              </a:rPr>
              <a:t>f) ove applicabile, l’intenzione del titolare del trattamento di trasferire dati personali a un paese terzo o a un’organizzazione internazionale e l’esistenza o l’assenza di una decisione di adeguatezza della Commissione o, nel caso dei trasferimenti di cui all’articolo </a:t>
            </a:r>
            <a:r>
              <a:rPr lang="it-IT" sz="1300" u="sng" dirty="0">
                <a:latin typeface="Garamond" panose="02020404030301010803" pitchFamily="18" charset="0"/>
                <a:hlinkClick r:id="rId4" action="ppaction://hlinkfile"/>
              </a:rPr>
              <a:t>46</a:t>
            </a:r>
            <a:r>
              <a:rPr lang="it-IT" sz="1300" dirty="0">
                <a:latin typeface="Garamond" panose="02020404030301010803" pitchFamily="18" charset="0"/>
              </a:rPr>
              <a:t> o </a:t>
            </a:r>
            <a:r>
              <a:rPr lang="it-IT" sz="1300" u="sng" dirty="0">
                <a:latin typeface="Garamond" panose="02020404030301010803" pitchFamily="18" charset="0"/>
                <a:hlinkClick r:id="rId5" action="ppaction://hlinkfile"/>
              </a:rPr>
              <a:t>47</a:t>
            </a:r>
            <a:r>
              <a:rPr lang="it-IT" sz="1300" dirty="0">
                <a:latin typeface="Garamond" panose="02020404030301010803" pitchFamily="18" charset="0"/>
              </a:rPr>
              <a:t>, o all’articolo </a:t>
            </a:r>
            <a:r>
              <a:rPr lang="it-IT" sz="1300" u="sng" dirty="0">
                <a:latin typeface="Garamond" panose="02020404030301010803" pitchFamily="18" charset="0"/>
                <a:hlinkClick r:id="rId6" action="ppaction://hlinkfile"/>
              </a:rPr>
              <a:t>49</a:t>
            </a:r>
            <a:r>
              <a:rPr lang="it-IT" sz="1300" dirty="0">
                <a:latin typeface="Garamond" panose="02020404030301010803" pitchFamily="18" charset="0"/>
              </a:rPr>
              <a:t>, secondo comma, il riferimento alle garanzie appropriate o opportune e i mezzi per ottenere una copia di tali dati o il luogo dove sono stati resi disponibili.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DEDDE153-855C-4292-9D8F-D4781F7A7A1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52</a:t>
            </a:fld>
            <a:endParaRPr lang="it-IT" dirty="0"/>
          </a:p>
        </p:txBody>
      </p:sp>
    </p:spTree>
    <p:extLst>
      <p:ext uri="{BB962C8B-B14F-4D97-AF65-F5344CB8AC3E}">
        <p14:creationId xmlns:p14="http://schemas.microsoft.com/office/powerpoint/2010/main" val="2882015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dirty="0">
                <a:latin typeface="Garamond" panose="02020404030301010803" pitchFamily="18" charset="0"/>
              </a:rPr>
              <a:t>Art. 6,1,f</a:t>
            </a:r>
            <a:r>
              <a:rPr lang="it-IT" sz="1300" dirty="0">
                <a:latin typeface="Garamond" panose="02020404030301010803" pitchFamily="18" charset="0"/>
              </a:rPr>
              <a:t>: [accanto alle altre condizioni, il trattamento è lecito anche se] è necessario per il perseguimento del </a:t>
            </a:r>
            <a:r>
              <a:rPr lang="it-IT" sz="1300" b="1" dirty="0">
                <a:latin typeface="Garamond" panose="02020404030301010803" pitchFamily="18" charset="0"/>
              </a:rPr>
              <a:t>legittimo interesse </a:t>
            </a:r>
            <a:r>
              <a:rPr lang="it-IT" sz="1300" dirty="0">
                <a:latin typeface="Garamond" panose="02020404030301010803" pitchFamily="18" charset="0"/>
              </a:rPr>
              <a:t>del titolare del trattamento o di terzi, a condizione che non prevalgano gli interessi o i diritti e le libertà fondamentali dell’interessato che richiedono la protezione dei dati personali, in particolare se l’interessato è un minore.</a:t>
            </a:r>
          </a:p>
          <a:p>
            <a:pPr defTabSz="990478">
              <a:defRPr/>
            </a:pPr>
            <a:endParaRPr lang="it-IT" sz="1300" b="1" cap="small" dirty="0">
              <a:latin typeface="Garamond" panose="02020404030301010803" pitchFamily="18" charset="0"/>
            </a:endParaRP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1. In caso di raccolta presso l’interessato di dati che lo riguardano, il titolare del trattamento fornisce all’interessato, nel momento in cui i dati personali sono ottenuti, le seguenti informazioni:</a:t>
            </a:r>
          </a:p>
          <a:p>
            <a:r>
              <a:rPr lang="it-IT" sz="1300" dirty="0">
                <a:latin typeface="Garamond" panose="02020404030301010803" pitchFamily="18" charset="0"/>
              </a:rPr>
              <a:t>a) l’identità e i dati di contatto del titolare del trattamento e, ove applicabile, del suo rappresentante;</a:t>
            </a:r>
          </a:p>
          <a:p>
            <a:r>
              <a:rPr lang="it-IT" sz="1300" dirty="0">
                <a:latin typeface="Garamond" panose="02020404030301010803" pitchFamily="18" charset="0"/>
              </a:rPr>
              <a:t>b) i dati di contatto del responsabile della protezione dei dati, ove applicabile;</a:t>
            </a:r>
          </a:p>
          <a:p>
            <a:r>
              <a:rPr lang="it-IT" sz="1300" dirty="0">
                <a:latin typeface="Garamond" panose="02020404030301010803" pitchFamily="18" charset="0"/>
              </a:rPr>
              <a:t>c) le finalità del trattamento cui sono destinati i dati personali nonché la base giuridica del trattamento;</a:t>
            </a:r>
          </a:p>
          <a:p>
            <a:r>
              <a:rPr lang="it-IT" sz="1300" dirty="0">
                <a:latin typeface="Garamond" panose="02020404030301010803" pitchFamily="18" charset="0"/>
              </a:rPr>
              <a:t>d) qualora il trattamento si basi sull’articolo </a:t>
            </a:r>
            <a:r>
              <a:rPr lang="it-IT" sz="1300" u="sng" dirty="0">
                <a:latin typeface="Garamond" panose="02020404030301010803" pitchFamily="18" charset="0"/>
                <a:hlinkClick r:id="rId3" action="ppaction://hlinkfile"/>
              </a:rPr>
              <a:t>6</a:t>
            </a:r>
            <a:r>
              <a:rPr lang="it-IT" sz="1300" dirty="0">
                <a:latin typeface="Garamond" panose="02020404030301010803" pitchFamily="18" charset="0"/>
              </a:rPr>
              <a:t>, paragrafo 1, lettera f), i legittimi interessi perseguiti dal titolare del trattamento o da terzi;</a:t>
            </a:r>
          </a:p>
          <a:p>
            <a:r>
              <a:rPr lang="it-IT" sz="1300" dirty="0">
                <a:latin typeface="Garamond" panose="02020404030301010803" pitchFamily="18" charset="0"/>
              </a:rPr>
              <a:t>e) gli eventuali destinatari o le eventuali categorie di destinatari dei dati personali;</a:t>
            </a:r>
          </a:p>
          <a:p>
            <a:r>
              <a:rPr lang="it-IT" sz="1300" dirty="0">
                <a:latin typeface="Garamond" panose="02020404030301010803" pitchFamily="18" charset="0"/>
              </a:rPr>
              <a:t>f) ove applicabile, l’intenzione del titolare del trattamento di trasferire dati personali a un paese terzo o a un’organizzazione internazionale e l’esistenza o l’assenza di una decisione di adeguatezza della Commissione o, nel caso dei trasferimenti di cui all’articolo </a:t>
            </a:r>
            <a:r>
              <a:rPr lang="it-IT" sz="1300" u="sng" dirty="0">
                <a:latin typeface="Garamond" panose="02020404030301010803" pitchFamily="18" charset="0"/>
                <a:hlinkClick r:id="rId4" action="ppaction://hlinkfile"/>
              </a:rPr>
              <a:t>46</a:t>
            </a:r>
            <a:r>
              <a:rPr lang="it-IT" sz="1300" dirty="0">
                <a:latin typeface="Garamond" panose="02020404030301010803" pitchFamily="18" charset="0"/>
              </a:rPr>
              <a:t> o </a:t>
            </a:r>
            <a:r>
              <a:rPr lang="it-IT" sz="1300" u="sng" dirty="0">
                <a:latin typeface="Garamond" panose="02020404030301010803" pitchFamily="18" charset="0"/>
                <a:hlinkClick r:id="rId5" action="ppaction://hlinkfile"/>
              </a:rPr>
              <a:t>47</a:t>
            </a:r>
            <a:r>
              <a:rPr lang="it-IT" sz="1300" dirty="0">
                <a:latin typeface="Garamond" panose="02020404030301010803" pitchFamily="18" charset="0"/>
              </a:rPr>
              <a:t>, o all’articolo </a:t>
            </a:r>
            <a:r>
              <a:rPr lang="it-IT" sz="1300" u="sng" dirty="0">
                <a:latin typeface="Garamond" panose="02020404030301010803" pitchFamily="18" charset="0"/>
                <a:hlinkClick r:id="rId6" action="ppaction://hlinkfile"/>
              </a:rPr>
              <a:t>49</a:t>
            </a:r>
            <a:r>
              <a:rPr lang="it-IT" sz="1300" dirty="0">
                <a:latin typeface="Garamond" panose="02020404030301010803" pitchFamily="18" charset="0"/>
              </a:rPr>
              <a:t>, secondo comma, il riferimento alle garanzie appropriate o opportune e i mezzi per ottenere una copia di tali dati o il luogo dove sono stati resi disponibili.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BEB5D6C6-57B2-4200-96E5-96728E67CF30}"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53</a:t>
            </a:fld>
            <a:endParaRPr lang="it-IT" dirty="0"/>
          </a:p>
        </p:txBody>
      </p:sp>
    </p:spTree>
    <p:extLst>
      <p:ext uri="{BB962C8B-B14F-4D97-AF65-F5344CB8AC3E}">
        <p14:creationId xmlns:p14="http://schemas.microsoft.com/office/powerpoint/2010/main" val="3971276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dirty="0">
                <a:latin typeface="Garamond" panose="02020404030301010803" pitchFamily="18" charset="0"/>
              </a:rPr>
              <a:t>60° e 62° Considerandum.</a:t>
            </a: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2. In aggiunta alle informazioni di cui al paragrafo 1, nel momento in cui i dati personali sono ottenuti, il titolare del trattamento fornisce all’interessato le seguenti ulteriori informazioni necessarie per garantire un trattamento corretto e trasparente:</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l’esistenza del diritto dell’interessato di chiedere al titolare del trattamento l’accesso ai dati personali e la rettifica o la cancellazione degli stessi o la limitazione del trattamento che lo riguardano o di opporsi al loro trattamento, oltre al diritto alla portabilità dei dati;</a:t>
            </a:r>
          </a:p>
          <a:p>
            <a:r>
              <a:rPr lang="it-IT" sz="1300" dirty="0">
                <a:latin typeface="Garamond" panose="02020404030301010803" pitchFamily="18" charset="0"/>
              </a:rPr>
              <a:t>c) qualora il trattamento sia basato sull’articolo 6, paragrafo 1, lettera a), oppure sull’articolo </a:t>
            </a:r>
            <a:r>
              <a:rPr lang="it-IT" sz="1300" u="sng" dirty="0">
                <a:latin typeface="Garamond" panose="02020404030301010803" pitchFamily="18" charset="0"/>
                <a:hlinkClick r:id="rId3"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prestato prima della revoca;</a:t>
            </a:r>
          </a:p>
          <a:p>
            <a:r>
              <a:rPr lang="it-IT" sz="1300" dirty="0">
                <a:latin typeface="Garamond" panose="02020404030301010803" pitchFamily="18" charset="0"/>
              </a:rPr>
              <a:t>d) il diritto di proporre reclamo a un’autorità di controllo;</a:t>
            </a:r>
          </a:p>
          <a:p>
            <a:r>
              <a:rPr lang="it-IT" sz="1300" dirty="0">
                <a:latin typeface="Garamond" panose="02020404030301010803" pitchFamily="18" charset="0"/>
              </a:rPr>
              <a:t>e) se la comunicazione di dati personali è un obbligo legale o contrattuale oppure un requisito necessario per la conclusione di un contratto, e se l’interessato ha l’obbligo di fornire i dati personali nonché le possibili conseguenze della mancata comunicazione di tali dati;</a:t>
            </a:r>
          </a:p>
          <a:p>
            <a:r>
              <a:rPr lang="it-IT" sz="1300" dirty="0">
                <a:latin typeface="Garamond" panose="02020404030301010803" pitchFamily="18" charset="0"/>
              </a:rPr>
              <a:t>f) l’esistenza di un processo decisionale automatizzato, compresa la profilazione di cui all’articolo </a:t>
            </a:r>
            <a:r>
              <a:rPr lang="it-IT" sz="1300" u="sng" dirty="0">
                <a:latin typeface="Garamond" panose="02020404030301010803" pitchFamily="18" charset="0"/>
                <a:hlinkClick r:id="rId4"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BC9DDAE1-F36F-44F7-9D1B-1707A586CA9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54</a:t>
            </a:fld>
            <a:endParaRPr lang="it-IT" dirty="0"/>
          </a:p>
        </p:txBody>
      </p:sp>
    </p:spTree>
    <p:extLst>
      <p:ext uri="{BB962C8B-B14F-4D97-AF65-F5344CB8AC3E}">
        <p14:creationId xmlns:p14="http://schemas.microsoft.com/office/powerpoint/2010/main" val="2019432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dirty="0">
                <a:latin typeface="Garamond" panose="02020404030301010803" pitchFamily="18" charset="0"/>
              </a:rPr>
              <a:t>60° e 62° Considerandum.</a:t>
            </a: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2. In aggiunta alle informazioni di cui al paragrafo 1, nel momento in cui i dati personali sono ottenuti, il titolare del trattamento fornisce all’interessato le seguenti ulteriori informazioni necessarie per garantire un trattamento corretto e trasparente:</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l’esistenza del diritto dell’interessato di chiedere al titolare del trattamento l’accesso ai dati personali e la rettifica o la cancellazione degli stessi o la limitazione del trattamento che lo riguardano o di opporsi al loro trattamento, oltre al diritto alla portabilità dei dati;</a:t>
            </a:r>
          </a:p>
          <a:p>
            <a:r>
              <a:rPr lang="it-IT" sz="1300" dirty="0">
                <a:latin typeface="Garamond" panose="02020404030301010803" pitchFamily="18" charset="0"/>
              </a:rPr>
              <a:t>c) qualora il trattamento sia basato sull’articolo 6, paragrafo 1, lettera a), oppure sull’articolo </a:t>
            </a:r>
            <a:r>
              <a:rPr lang="it-IT" sz="1300" u="sng" dirty="0">
                <a:latin typeface="Garamond" panose="02020404030301010803" pitchFamily="18" charset="0"/>
                <a:hlinkClick r:id="rId3"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prestato prima della revoca;</a:t>
            </a:r>
          </a:p>
          <a:p>
            <a:r>
              <a:rPr lang="it-IT" sz="1300" dirty="0">
                <a:latin typeface="Garamond" panose="02020404030301010803" pitchFamily="18" charset="0"/>
              </a:rPr>
              <a:t>d) il diritto di proporre reclamo a un’autorità di controllo;</a:t>
            </a:r>
          </a:p>
          <a:p>
            <a:r>
              <a:rPr lang="it-IT" sz="1300" dirty="0">
                <a:latin typeface="Garamond" panose="02020404030301010803" pitchFamily="18" charset="0"/>
              </a:rPr>
              <a:t>e) se la comunicazione di dati personali è un obbligo legale o contrattuale oppure un requisito necessario per la conclusione di un contratto, e se l’interessato ha l’obbligo di fornire i dati personali nonché le possibili conseguenze della mancata comunicazione di tali dati;</a:t>
            </a:r>
          </a:p>
          <a:p>
            <a:r>
              <a:rPr lang="it-IT" sz="1300" dirty="0">
                <a:latin typeface="Garamond" panose="02020404030301010803" pitchFamily="18" charset="0"/>
              </a:rPr>
              <a:t>f) l’esistenza di un processo decisionale automatizzato, compresa la profilazione di cui all’articolo </a:t>
            </a:r>
            <a:r>
              <a:rPr lang="it-IT" sz="1300" u="sng" dirty="0">
                <a:latin typeface="Garamond" panose="02020404030301010803" pitchFamily="18" charset="0"/>
                <a:hlinkClick r:id="rId4"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5A3DAF84-2EA0-4A81-A3C8-3F7B12D2E0C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55</a:t>
            </a:fld>
            <a:endParaRPr lang="it-IT" dirty="0"/>
          </a:p>
        </p:txBody>
      </p:sp>
    </p:spTree>
    <p:extLst>
      <p:ext uri="{BB962C8B-B14F-4D97-AF65-F5344CB8AC3E}">
        <p14:creationId xmlns:p14="http://schemas.microsoft.com/office/powerpoint/2010/main" val="3448987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dirty="0">
                <a:latin typeface="Garamond" panose="02020404030301010803" pitchFamily="18" charset="0"/>
              </a:rPr>
              <a:t>60° e 62° Considerandum.</a:t>
            </a: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2. In aggiunta alle informazioni di cui al paragrafo 1, nel momento in cui i dati personali sono ottenuti, il titolare del trattamento fornisce all’interessato le seguenti ulteriori informazioni necessarie per garantire un trattamento corretto e trasparente:</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l’esistenza del diritto dell’interessato di chiedere al titolare del trattamento l’accesso ai dati personali e la rettifica o la cancellazione degli stessi o la limitazione del trattamento che lo riguardano o di opporsi al loro trattamento, oltre al diritto alla portabilità dei dati;</a:t>
            </a:r>
          </a:p>
          <a:p>
            <a:r>
              <a:rPr lang="it-IT" sz="1300" dirty="0">
                <a:latin typeface="Garamond" panose="02020404030301010803" pitchFamily="18" charset="0"/>
              </a:rPr>
              <a:t>c) qualora il trattamento sia basato sull’articolo 6, paragrafo 1, lettera a), oppure sull’articolo </a:t>
            </a:r>
            <a:r>
              <a:rPr lang="it-IT" sz="1300" u="sng" dirty="0">
                <a:latin typeface="Garamond" panose="02020404030301010803" pitchFamily="18" charset="0"/>
                <a:hlinkClick r:id="rId3"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prestato prima della revoca;</a:t>
            </a:r>
          </a:p>
          <a:p>
            <a:r>
              <a:rPr lang="it-IT" sz="1300" dirty="0">
                <a:latin typeface="Garamond" panose="02020404030301010803" pitchFamily="18" charset="0"/>
              </a:rPr>
              <a:t>d) il diritto di proporre reclamo a un’autorità di controllo;</a:t>
            </a:r>
          </a:p>
          <a:p>
            <a:r>
              <a:rPr lang="it-IT" sz="1300" dirty="0">
                <a:latin typeface="Garamond" panose="02020404030301010803" pitchFamily="18" charset="0"/>
              </a:rPr>
              <a:t>e) se la comunicazione di dati personali è un obbligo legale o contrattuale oppure un requisito necessario per la conclusione di un contratto, e se l’interessato ha l’obbligo di fornire i dati personali nonché le possibili conseguenze della mancata comunicazione di tali dati;</a:t>
            </a:r>
          </a:p>
          <a:p>
            <a:r>
              <a:rPr lang="it-IT" sz="1300" dirty="0">
                <a:latin typeface="Garamond" panose="02020404030301010803" pitchFamily="18" charset="0"/>
              </a:rPr>
              <a:t>f) l’esistenza di un processo decisionale automatizzato, compresa la profilazione di cui all’articolo </a:t>
            </a:r>
            <a:r>
              <a:rPr lang="it-IT" sz="1300" u="sng" dirty="0">
                <a:latin typeface="Garamond" panose="02020404030301010803" pitchFamily="18" charset="0"/>
                <a:hlinkClick r:id="rId4"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79A9F5E-D67F-4641-B59E-83D28CBDD453}"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56</a:t>
            </a:fld>
            <a:endParaRPr lang="it-IT" dirty="0"/>
          </a:p>
        </p:txBody>
      </p:sp>
    </p:spTree>
    <p:extLst>
      <p:ext uri="{BB962C8B-B14F-4D97-AF65-F5344CB8AC3E}">
        <p14:creationId xmlns:p14="http://schemas.microsoft.com/office/powerpoint/2010/main" val="906759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dirty="0">
                <a:latin typeface="Garamond" panose="02020404030301010803" pitchFamily="18" charset="0"/>
              </a:rPr>
              <a:t>60° e 62° Considerandum.</a:t>
            </a: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2. In aggiunta alle informazioni di cui al paragrafo 1, nel momento in cui i dati personali sono ottenuti, il titolare del trattamento fornisce all’interessato le seguenti ulteriori informazioni necessarie per garantire un trattamento corretto e trasparente:</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l’esistenza del diritto dell’interessato di chiedere al titolare del trattamento l’accesso ai dati personali e la rettifica o la cancellazione degli stessi o la limitazione del trattamento che lo riguardano o di opporsi al loro trattamento, oltre al diritto alla portabilità dei dati;</a:t>
            </a:r>
          </a:p>
          <a:p>
            <a:r>
              <a:rPr lang="it-IT" sz="1300" dirty="0">
                <a:latin typeface="Garamond" panose="02020404030301010803" pitchFamily="18" charset="0"/>
              </a:rPr>
              <a:t>c) qualora il trattamento sia basato sull’articolo 6, paragrafo 1, lettera a), oppure sull’articolo </a:t>
            </a:r>
            <a:r>
              <a:rPr lang="it-IT" sz="1300" u="sng" dirty="0">
                <a:latin typeface="Garamond" panose="02020404030301010803" pitchFamily="18" charset="0"/>
                <a:hlinkClick r:id="rId3"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prestato prima della revoca;</a:t>
            </a:r>
          </a:p>
          <a:p>
            <a:r>
              <a:rPr lang="it-IT" sz="1300" dirty="0">
                <a:latin typeface="Garamond" panose="02020404030301010803" pitchFamily="18" charset="0"/>
              </a:rPr>
              <a:t>d) il diritto di proporre reclamo a un’autorità di controllo;</a:t>
            </a:r>
          </a:p>
          <a:p>
            <a:r>
              <a:rPr lang="it-IT" sz="1300" dirty="0">
                <a:latin typeface="Garamond" panose="02020404030301010803" pitchFamily="18" charset="0"/>
              </a:rPr>
              <a:t>e) se la comunicazione di dati personali è un obbligo legale o contrattuale oppure un requisito necessario per la conclusione di un contratto, e se l’interessato ha l’obbligo di fornire i dati personali nonché le possibili conseguenze della mancata comunicazione di tali dati;</a:t>
            </a:r>
          </a:p>
          <a:p>
            <a:r>
              <a:rPr lang="it-IT" sz="1300" dirty="0">
                <a:latin typeface="Garamond" panose="02020404030301010803" pitchFamily="18" charset="0"/>
              </a:rPr>
              <a:t>f) l’esistenza di un processo decisionale automatizzato, compresa la profilazione di cui all’articolo </a:t>
            </a:r>
            <a:r>
              <a:rPr lang="it-IT" sz="1300" u="sng" dirty="0">
                <a:latin typeface="Garamond" panose="02020404030301010803" pitchFamily="18" charset="0"/>
                <a:hlinkClick r:id="rId4"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18F32FF2-D7E4-4B8A-A795-BCC38B83EE83}"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57</a:t>
            </a:fld>
            <a:endParaRPr lang="it-IT" dirty="0"/>
          </a:p>
        </p:txBody>
      </p:sp>
    </p:spTree>
    <p:extLst>
      <p:ext uri="{BB962C8B-B14F-4D97-AF65-F5344CB8AC3E}">
        <p14:creationId xmlns:p14="http://schemas.microsoft.com/office/powerpoint/2010/main" val="3619211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dirty="0">
                <a:latin typeface="Garamond" panose="02020404030301010803" pitchFamily="18" charset="0"/>
              </a:rPr>
              <a:t>60° e 62° Considerandum.</a:t>
            </a: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2. In aggiunta alle informazioni di cui al paragrafo 1, nel momento in cui i dati personali sono ottenuti, il titolare del trattamento fornisce all’interessato le seguenti ulteriori informazioni necessarie per garantire un trattamento corretto e trasparente:</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l’esistenza del diritto dell’interessato di chiedere al titolare del trattamento l’accesso ai dati personali e la rettifica o la cancellazione degli stessi o la limitazione del trattamento che lo riguardano o di opporsi al loro trattamento, oltre al diritto alla portabilità dei dati;</a:t>
            </a:r>
          </a:p>
          <a:p>
            <a:r>
              <a:rPr lang="it-IT" sz="1300" dirty="0">
                <a:latin typeface="Garamond" panose="02020404030301010803" pitchFamily="18" charset="0"/>
              </a:rPr>
              <a:t>c) qualora il trattamento sia basato sull’articolo 6, paragrafo 1, lettera a), oppure sull’articolo </a:t>
            </a:r>
            <a:r>
              <a:rPr lang="it-IT" sz="1300" u="sng" dirty="0">
                <a:latin typeface="Garamond" panose="02020404030301010803" pitchFamily="18" charset="0"/>
                <a:hlinkClick r:id="rId3"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prestato prima della revoca;</a:t>
            </a:r>
          </a:p>
          <a:p>
            <a:r>
              <a:rPr lang="it-IT" sz="1300" dirty="0">
                <a:latin typeface="Garamond" panose="02020404030301010803" pitchFamily="18" charset="0"/>
              </a:rPr>
              <a:t>d) il diritto di proporre reclamo a un’autorità di controllo;</a:t>
            </a:r>
          </a:p>
          <a:p>
            <a:r>
              <a:rPr lang="it-IT" sz="1300" dirty="0">
                <a:latin typeface="Garamond" panose="02020404030301010803" pitchFamily="18" charset="0"/>
              </a:rPr>
              <a:t>e) se la comunicazione di dati personali è un obbligo legale o contrattuale oppure un requisito necessario per la conclusione di un contratto, e se l’interessato ha l’obbligo di fornire i dati personali nonché le possibili conseguenze della mancata comunicazione di tali dati;</a:t>
            </a:r>
          </a:p>
          <a:p>
            <a:r>
              <a:rPr lang="it-IT" sz="1300" dirty="0">
                <a:latin typeface="Garamond" panose="02020404030301010803" pitchFamily="18" charset="0"/>
              </a:rPr>
              <a:t>f) l’esistenza di un processo decisionale automatizzato, compresa la profilazione di cui all’articolo </a:t>
            </a:r>
            <a:r>
              <a:rPr lang="it-IT" sz="1300" u="sng" dirty="0">
                <a:latin typeface="Garamond" panose="02020404030301010803" pitchFamily="18" charset="0"/>
                <a:hlinkClick r:id="rId4"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73F7D815-187F-49B2-8272-782E6DACF16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58</a:t>
            </a:fld>
            <a:endParaRPr lang="it-IT" dirty="0"/>
          </a:p>
        </p:txBody>
      </p:sp>
    </p:spTree>
    <p:extLst>
      <p:ext uri="{BB962C8B-B14F-4D97-AF65-F5344CB8AC3E}">
        <p14:creationId xmlns:p14="http://schemas.microsoft.com/office/powerpoint/2010/main" val="4126106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dirty="0">
                <a:latin typeface="Garamond" panose="02020404030301010803" pitchFamily="18" charset="0"/>
              </a:rPr>
              <a:t>60° e 62° Considerandum.</a:t>
            </a:r>
          </a:p>
          <a:p>
            <a:pPr defTabSz="990478">
              <a:defRPr/>
            </a:pPr>
            <a:r>
              <a:rPr lang="it-IT" sz="1300" b="1" cap="small" dirty="0">
                <a:latin typeface="Garamond" panose="02020404030301010803" pitchFamily="18" charset="0"/>
              </a:rPr>
              <a:t>Articolo 13 – Informazioni da fornire qualora i dati personali siano raccolti presso l’interessato</a:t>
            </a:r>
          </a:p>
          <a:p>
            <a:r>
              <a:rPr lang="it-IT" sz="1300" dirty="0">
                <a:latin typeface="Garamond" panose="02020404030301010803" pitchFamily="18" charset="0"/>
              </a:rPr>
              <a:t>2. In aggiunta alle informazioni di cui al paragrafo 1, nel momento in cui i dati personali sono ottenuti, il titolare del trattamento fornisce all’interessato le seguenti ulteriori informazioni necessarie per garantire un trattamento corretto e trasparente:</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l’esistenza del diritto dell’interessato di chiedere al titolare del trattamento l’accesso ai dati personali e la rettifica o la cancellazione degli stessi o la limitazione del trattamento che lo riguardano o di opporsi al loro trattamento, oltre al diritto alla portabilità dei dati;</a:t>
            </a:r>
          </a:p>
          <a:p>
            <a:r>
              <a:rPr lang="it-IT" sz="1300" dirty="0">
                <a:latin typeface="Garamond" panose="02020404030301010803" pitchFamily="18" charset="0"/>
              </a:rPr>
              <a:t>c) qualora il trattamento sia basato sull’articolo 6, paragrafo 1, lettera a), oppure sull’articolo </a:t>
            </a:r>
            <a:r>
              <a:rPr lang="it-IT" sz="1300" u="sng" dirty="0">
                <a:latin typeface="Garamond" panose="02020404030301010803" pitchFamily="18" charset="0"/>
                <a:hlinkClick r:id="rId3"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prestato prima della revoca;</a:t>
            </a:r>
          </a:p>
          <a:p>
            <a:r>
              <a:rPr lang="it-IT" sz="1300" dirty="0">
                <a:latin typeface="Garamond" panose="02020404030301010803" pitchFamily="18" charset="0"/>
              </a:rPr>
              <a:t>d) il diritto di proporre reclamo a un’autorità di controllo;</a:t>
            </a:r>
          </a:p>
          <a:p>
            <a:r>
              <a:rPr lang="it-IT" sz="1300" dirty="0">
                <a:latin typeface="Garamond" panose="02020404030301010803" pitchFamily="18" charset="0"/>
              </a:rPr>
              <a:t>e) se la comunicazione di dati personali è un obbligo legale o contrattuale oppure un requisito necessario per la conclusione di un contratto, e se l’interessato ha l’obbligo di fornire i dati personali nonché le possibili conseguenze della mancata comunicazione di tali dati;</a:t>
            </a:r>
          </a:p>
          <a:p>
            <a:r>
              <a:rPr lang="it-IT" sz="1300" dirty="0">
                <a:latin typeface="Garamond" panose="02020404030301010803" pitchFamily="18" charset="0"/>
              </a:rPr>
              <a:t>f) l’esistenza di un processo decisionale automatizzato, compresa la profilazione di cui all’articolo </a:t>
            </a:r>
            <a:r>
              <a:rPr lang="it-IT" sz="1300" u="sng" dirty="0">
                <a:latin typeface="Garamond" panose="02020404030301010803" pitchFamily="18" charset="0"/>
                <a:hlinkClick r:id="rId4"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6DAB5B8-538F-4273-A08A-E469A36C7A64}"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59</a:t>
            </a:fld>
            <a:endParaRPr lang="it-IT" dirty="0"/>
          </a:p>
        </p:txBody>
      </p:sp>
    </p:spTree>
    <p:extLst>
      <p:ext uri="{BB962C8B-B14F-4D97-AF65-F5344CB8AC3E}">
        <p14:creationId xmlns:p14="http://schemas.microsoft.com/office/powerpoint/2010/main" val="67286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57° Considerandum</a:t>
            </a:r>
          </a:p>
          <a:p>
            <a:r>
              <a:rPr lang="it-IT" sz="1300" dirty="0">
                <a:latin typeface="Garamond" panose="02020404030301010803" pitchFamily="18" charset="0"/>
              </a:rPr>
              <a:t>Se i dati personali che tratta non gli consentono di identificare una persona fisica, il titolare del trattamento non dovrebbe essere obbligato ad acquisire </a:t>
            </a:r>
            <a:r>
              <a:rPr lang="it-IT" sz="1300" b="1" dirty="0">
                <a:latin typeface="Garamond" panose="02020404030301010803" pitchFamily="18" charset="0"/>
              </a:rPr>
              <a:t>ulteriori informazioni per identificare l’interessato</a:t>
            </a:r>
            <a:r>
              <a:rPr lang="it-IT" sz="1300" dirty="0">
                <a:latin typeface="Garamond" panose="02020404030301010803" pitchFamily="18" charset="0"/>
              </a:rPr>
              <a:t> al solo fine di rispettare una disposizione del presente regolamento. Tuttavia, il titolare del trattamento non dovrebbe rifiutare le ulteriori informazioni fornite dall’interessato al fine di sostenere l’esercizio dei suoi diritti. L’identificazione dovrebbe includere l’</a:t>
            </a:r>
            <a:r>
              <a:rPr lang="it-IT" sz="1300" b="1" dirty="0">
                <a:latin typeface="Garamond" panose="02020404030301010803" pitchFamily="18" charset="0"/>
              </a:rPr>
              <a:t>identificazione digitale di un interessato</a:t>
            </a:r>
            <a:r>
              <a:rPr lang="it-IT" sz="1300" dirty="0">
                <a:latin typeface="Garamond" panose="02020404030301010803" pitchFamily="18" charset="0"/>
              </a:rPr>
              <a:t>, ad esempio mediante un meccanismo di autenticazione quali le stesse credenziali, utilizzate dall’interessato per l’accesso (log in) al servizio on line offerto dal titolare del trattamento.</a:t>
            </a:r>
          </a:p>
        </p:txBody>
      </p:sp>
      <p:sp>
        <p:nvSpPr>
          <p:cNvPr id="4" name="Segnaposto numero diapositiva 3"/>
          <p:cNvSpPr>
            <a:spLocks noGrp="1"/>
          </p:cNvSpPr>
          <p:nvPr>
            <p:ph type="sldNum" sz="quarter" idx="10"/>
          </p:nvPr>
        </p:nvSpPr>
        <p:spPr/>
        <p:txBody>
          <a:bodyPr/>
          <a:lstStyle/>
          <a:p>
            <a:fld id="{8C4A2B84-2C9E-44C5-A7E1-D14378062D4D}" type="slidenum">
              <a:rPr lang="it-IT" smtClean="0"/>
              <a:t>6</a:t>
            </a:fld>
            <a:endParaRPr lang="it-IT" dirty="0"/>
          </a:p>
        </p:txBody>
      </p:sp>
      <p:sp>
        <p:nvSpPr>
          <p:cNvPr id="5" name="Segnaposto data 4">
            <a:extLst>
              <a:ext uri="{FF2B5EF4-FFF2-40B4-BE49-F238E27FC236}">
                <a16:creationId xmlns:a16="http://schemas.microsoft.com/office/drawing/2014/main" id="{9CA11334-D3DD-4AE4-9587-86AB2D14BE17}"/>
              </a:ext>
            </a:extLst>
          </p:cNvPr>
          <p:cNvSpPr>
            <a:spLocks noGrp="1"/>
          </p:cNvSpPr>
          <p:nvPr>
            <p:ph type="dt" idx="11"/>
          </p:nvPr>
        </p:nvSpPr>
        <p:spPr/>
        <p:txBody>
          <a:bodyPr/>
          <a:lstStyle/>
          <a:p>
            <a:fld id="{94CCA9D2-0D38-478B-A8C2-C337725BA965}" type="datetime1">
              <a:rPr lang="it-IT" smtClean="0"/>
              <a:t>07/06/2018</a:t>
            </a:fld>
            <a:endParaRPr lang="it-IT" dirty="0"/>
          </a:p>
        </p:txBody>
      </p:sp>
      <p:sp>
        <p:nvSpPr>
          <p:cNvPr id="6" name="Segnaposto piè di pagina 5">
            <a:extLst>
              <a:ext uri="{FF2B5EF4-FFF2-40B4-BE49-F238E27FC236}">
                <a16:creationId xmlns:a16="http://schemas.microsoft.com/office/drawing/2014/main" id="{57B335F3-9C84-4B63-BB06-067731F679A7}"/>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E3410D11-A92D-4A85-97AA-0BE9BA9CA50E}"/>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065894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0B18B35B-FDA3-4981-B4FF-DE538A30D12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60</a:t>
            </a:fld>
            <a:endParaRPr lang="it-IT" dirty="0"/>
          </a:p>
        </p:txBody>
      </p:sp>
    </p:spTree>
    <p:extLst>
      <p:ext uri="{BB962C8B-B14F-4D97-AF65-F5344CB8AC3E}">
        <p14:creationId xmlns:p14="http://schemas.microsoft.com/office/powerpoint/2010/main" val="41851116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990478">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1. Qualora i dati non siano stati ottenuti presso l’interessato, il titolare del trattamento fornisce all’interessato le seguenti informazioni:</a:t>
            </a:r>
          </a:p>
          <a:p>
            <a:r>
              <a:rPr lang="it-IT" sz="1300" dirty="0">
                <a:latin typeface="Garamond" panose="02020404030301010803" pitchFamily="18" charset="0"/>
              </a:rPr>
              <a:t>a) l’identità e i dati di contatto del titolare del trattamento e, ove applicabile, del suo rappresentante;</a:t>
            </a:r>
          </a:p>
          <a:p>
            <a:r>
              <a:rPr lang="it-IT" sz="1300" dirty="0">
                <a:latin typeface="Garamond" panose="02020404030301010803" pitchFamily="18" charset="0"/>
              </a:rPr>
              <a:t>b) i dati di contatto del responsabile della protezione dei dati, ove applicabile;</a:t>
            </a:r>
          </a:p>
          <a:p>
            <a:r>
              <a:rPr lang="it-IT" sz="1300" dirty="0">
                <a:latin typeface="Garamond" panose="02020404030301010803" pitchFamily="18" charset="0"/>
              </a:rPr>
              <a:t>c) le finalità del trattamento cui sono destinati i dati personali nonché la base giuridica del trattamento;</a:t>
            </a:r>
          </a:p>
          <a:p>
            <a:r>
              <a:rPr lang="it-IT" sz="1300" dirty="0">
                <a:latin typeface="Garamond" panose="02020404030301010803" pitchFamily="18" charset="0"/>
              </a:rPr>
              <a:t>d) le categorie di dati personali in questione;</a:t>
            </a:r>
          </a:p>
          <a:p>
            <a:r>
              <a:rPr lang="it-IT" sz="1300" dirty="0">
                <a:latin typeface="Garamond" panose="02020404030301010803" pitchFamily="18" charset="0"/>
              </a:rPr>
              <a:t>e) gli eventuali destinatari o le eventuali categorie di destinatari dei dati personali;</a:t>
            </a:r>
          </a:p>
          <a:p>
            <a:r>
              <a:rPr lang="it-IT" sz="1300" dirty="0">
                <a:latin typeface="Garamond" panose="02020404030301010803" pitchFamily="18" charset="0"/>
              </a:rPr>
              <a:t>f) ove applicabile, l’intenzione del titolare del trattamento di trasferire dati personali a un destinatario in un paese terzo o a un’organizzazione internazionale e l’esistenza o l’assenza di una decisione di adeguatezza della Commissione o, nel caso dei trasferimenti di cui all’articolo </a:t>
            </a:r>
            <a:r>
              <a:rPr lang="it-IT" sz="1300" u="sng" dirty="0">
                <a:latin typeface="Garamond" panose="02020404030301010803" pitchFamily="18" charset="0"/>
                <a:hlinkClick r:id="rId3" action="ppaction://hlinkfile"/>
              </a:rPr>
              <a:t>46</a:t>
            </a:r>
            <a:r>
              <a:rPr lang="it-IT" sz="1300" dirty="0">
                <a:latin typeface="Garamond" panose="02020404030301010803" pitchFamily="18" charset="0"/>
              </a:rPr>
              <a:t> o </a:t>
            </a:r>
            <a:r>
              <a:rPr lang="it-IT" sz="1300" u="sng" dirty="0">
                <a:latin typeface="Garamond" panose="02020404030301010803" pitchFamily="18" charset="0"/>
                <a:hlinkClick r:id="rId4" action="ppaction://hlinkfile"/>
              </a:rPr>
              <a:t>47</a:t>
            </a:r>
            <a:r>
              <a:rPr lang="it-IT" sz="1300" dirty="0">
                <a:latin typeface="Garamond" panose="02020404030301010803" pitchFamily="18" charset="0"/>
              </a:rPr>
              <a:t>, o all’articolo </a:t>
            </a:r>
            <a:r>
              <a:rPr lang="it-IT" sz="1300" u="sng" dirty="0">
                <a:latin typeface="Garamond" panose="02020404030301010803" pitchFamily="18" charset="0"/>
                <a:hlinkClick r:id="rId5" action="ppaction://hlinkfile"/>
              </a:rPr>
              <a:t>49</a:t>
            </a:r>
            <a:r>
              <a:rPr lang="it-IT" sz="1300" dirty="0">
                <a:latin typeface="Garamond" panose="02020404030301010803" pitchFamily="18" charset="0"/>
              </a:rPr>
              <a:t>, secondo comma, il riferimento alle garanzie adeguate o opportune e i mezzi per ottenere una copia di tali dati o il luogo dove sono stati resi disponibili.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0A8D05D-26AC-4DD5-8919-91539BCFF673}"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61</a:t>
            </a:fld>
            <a:endParaRPr lang="it-IT" dirty="0"/>
          </a:p>
        </p:txBody>
      </p:sp>
    </p:spTree>
    <p:extLst>
      <p:ext uri="{BB962C8B-B14F-4D97-AF65-F5344CB8AC3E}">
        <p14:creationId xmlns:p14="http://schemas.microsoft.com/office/powerpoint/2010/main" val="2652501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990478">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1. Qualora i dati non siano stati ottenuti presso l’interessato, il titolare del trattamento fornisce all’interessato le seguenti informazioni:</a:t>
            </a:r>
          </a:p>
          <a:p>
            <a:r>
              <a:rPr lang="it-IT" sz="1300" dirty="0">
                <a:latin typeface="Garamond" panose="02020404030301010803" pitchFamily="18" charset="0"/>
              </a:rPr>
              <a:t>a) l’identità e i dati di contatto del titolare del trattamento e, ove applicabile, del suo rappresentante;</a:t>
            </a:r>
          </a:p>
          <a:p>
            <a:r>
              <a:rPr lang="it-IT" sz="1300" dirty="0">
                <a:latin typeface="Garamond" panose="02020404030301010803" pitchFamily="18" charset="0"/>
              </a:rPr>
              <a:t>b) i dati di contatto del responsabile della protezione dei dati, ove applicabile;</a:t>
            </a:r>
          </a:p>
          <a:p>
            <a:r>
              <a:rPr lang="it-IT" sz="1300" dirty="0">
                <a:latin typeface="Garamond" panose="02020404030301010803" pitchFamily="18" charset="0"/>
              </a:rPr>
              <a:t>c) le finalità del trattamento cui sono destinati i dati personali nonché la base giuridica del trattamento;</a:t>
            </a:r>
          </a:p>
          <a:p>
            <a:r>
              <a:rPr lang="it-IT" sz="1300" dirty="0">
                <a:latin typeface="Garamond" panose="02020404030301010803" pitchFamily="18" charset="0"/>
              </a:rPr>
              <a:t>d) le categorie di dati personali in questione;</a:t>
            </a:r>
          </a:p>
          <a:p>
            <a:r>
              <a:rPr lang="it-IT" sz="1300" dirty="0">
                <a:latin typeface="Garamond" panose="02020404030301010803" pitchFamily="18" charset="0"/>
              </a:rPr>
              <a:t>e) gli eventuali destinatari o le eventuali categorie di destinatari dei dati personali;</a:t>
            </a:r>
          </a:p>
          <a:p>
            <a:r>
              <a:rPr lang="it-IT" sz="1300" dirty="0">
                <a:latin typeface="Garamond" panose="02020404030301010803" pitchFamily="18" charset="0"/>
              </a:rPr>
              <a:t>f) ove applicabile, l’intenzione del titolare del trattamento di trasferire dati personali a un destinatario in un paese terzo o a un’organizzazione internazionale e l’esistenza o l’assenza di una decisione di adeguatezza della Commissione o, nel caso dei trasferimenti di cui all’articolo </a:t>
            </a:r>
            <a:r>
              <a:rPr lang="it-IT" sz="1300" u="sng" dirty="0">
                <a:latin typeface="Garamond" panose="02020404030301010803" pitchFamily="18" charset="0"/>
                <a:hlinkClick r:id="rId3" action="ppaction://hlinkfile"/>
              </a:rPr>
              <a:t>46</a:t>
            </a:r>
            <a:r>
              <a:rPr lang="it-IT" sz="1300" dirty="0">
                <a:latin typeface="Garamond" panose="02020404030301010803" pitchFamily="18" charset="0"/>
              </a:rPr>
              <a:t> o </a:t>
            </a:r>
            <a:r>
              <a:rPr lang="it-IT" sz="1300" u="sng" dirty="0">
                <a:latin typeface="Garamond" panose="02020404030301010803" pitchFamily="18" charset="0"/>
                <a:hlinkClick r:id="rId4" action="ppaction://hlinkfile"/>
              </a:rPr>
              <a:t>47</a:t>
            </a:r>
            <a:r>
              <a:rPr lang="it-IT" sz="1300" dirty="0">
                <a:latin typeface="Garamond" panose="02020404030301010803" pitchFamily="18" charset="0"/>
              </a:rPr>
              <a:t>, o all’articolo </a:t>
            </a:r>
            <a:r>
              <a:rPr lang="it-IT" sz="1300" u="sng" dirty="0">
                <a:latin typeface="Garamond" panose="02020404030301010803" pitchFamily="18" charset="0"/>
                <a:hlinkClick r:id="rId5" action="ppaction://hlinkfile"/>
              </a:rPr>
              <a:t>49</a:t>
            </a:r>
            <a:r>
              <a:rPr lang="it-IT" sz="1300" dirty="0">
                <a:latin typeface="Garamond" panose="02020404030301010803" pitchFamily="18" charset="0"/>
              </a:rPr>
              <a:t>, secondo comma, il riferimento alle garanzie adeguate o opportune e i mezzi per ottenere una copia di tali dati o il luogo dove sono stati resi disponibili.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7BBC75C-2635-4138-A09F-73572A40F65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62</a:t>
            </a:fld>
            <a:endParaRPr lang="it-IT" dirty="0"/>
          </a:p>
        </p:txBody>
      </p:sp>
    </p:spTree>
    <p:extLst>
      <p:ext uri="{BB962C8B-B14F-4D97-AF65-F5344CB8AC3E}">
        <p14:creationId xmlns:p14="http://schemas.microsoft.com/office/powerpoint/2010/main" val="14644581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990478">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1. Qualora i dati non siano stati ottenuti presso l’interessato, il titolare del trattamento fornisce all’interessato le seguenti informazioni:</a:t>
            </a:r>
          </a:p>
          <a:p>
            <a:r>
              <a:rPr lang="it-IT" sz="1300" dirty="0">
                <a:latin typeface="Garamond" panose="02020404030301010803" pitchFamily="18" charset="0"/>
              </a:rPr>
              <a:t>a) l’identità e i dati di contatto del titolare del trattamento e, ove applicabile, del suo rappresentante;</a:t>
            </a:r>
          </a:p>
          <a:p>
            <a:r>
              <a:rPr lang="it-IT" sz="1300" dirty="0">
                <a:latin typeface="Garamond" panose="02020404030301010803" pitchFamily="18" charset="0"/>
              </a:rPr>
              <a:t>b) i dati di contatto del responsabile della protezione dei dati, ove applicabile;</a:t>
            </a:r>
          </a:p>
          <a:p>
            <a:r>
              <a:rPr lang="it-IT" sz="1300" dirty="0">
                <a:latin typeface="Garamond" panose="02020404030301010803" pitchFamily="18" charset="0"/>
              </a:rPr>
              <a:t>c) le finalità del trattamento cui sono destinati i dati personali nonché la base giuridica del trattamento;</a:t>
            </a:r>
          </a:p>
          <a:p>
            <a:r>
              <a:rPr lang="it-IT" sz="1300" dirty="0">
                <a:latin typeface="Garamond" panose="02020404030301010803" pitchFamily="18" charset="0"/>
              </a:rPr>
              <a:t>d) le categorie di dati personali in questione;</a:t>
            </a:r>
          </a:p>
          <a:p>
            <a:r>
              <a:rPr lang="it-IT" sz="1300" dirty="0">
                <a:latin typeface="Garamond" panose="02020404030301010803" pitchFamily="18" charset="0"/>
              </a:rPr>
              <a:t>e) gli eventuali destinatari o le eventuali categorie di destinatari dei dati personali;</a:t>
            </a:r>
          </a:p>
          <a:p>
            <a:r>
              <a:rPr lang="it-IT" sz="1300" dirty="0">
                <a:latin typeface="Garamond" panose="02020404030301010803" pitchFamily="18" charset="0"/>
              </a:rPr>
              <a:t>f) ove applicabile, l’intenzione del titolare del trattamento di trasferire dati personali a un destinatario in un paese terzo o a un’organizzazione internazionale e l’esistenza o l’assenza di una decisione di adeguatezza della Commissione o, nel caso dei trasferimenti di cui all’articolo </a:t>
            </a:r>
            <a:r>
              <a:rPr lang="it-IT" sz="1300" u="sng" dirty="0">
                <a:latin typeface="Garamond" panose="02020404030301010803" pitchFamily="18" charset="0"/>
                <a:hlinkClick r:id="rId3" action="ppaction://hlinkfile"/>
              </a:rPr>
              <a:t>46</a:t>
            </a:r>
            <a:r>
              <a:rPr lang="it-IT" sz="1300" dirty="0">
                <a:latin typeface="Garamond" panose="02020404030301010803" pitchFamily="18" charset="0"/>
              </a:rPr>
              <a:t> o </a:t>
            </a:r>
            <a:r>
              <a:rPr lang="it-IT" sz="1300" u="sng" dirty="0">
                <a:latin typeface="Garamond" panose="02020404030301010803" pitchFamily="18" charset="0"/>
                <a:hlinkClick r:id="rId4" action="ppaction://hlinkfile"/>
              </a:rPr>
              <a:t>47</a:t>
            </a:r>
            <a:r>
              <a:rPr lang="it-IT" sz="1300" dirty="0">
                <a:latin typeface="Garamond" panose="02020404030301010803" pitchFamily="18" charset="0"/>
              </a:rPr>
              <a:t>, o all’articolo </a:t>
            </a:r>
            <a:r>
              <a:rPr lang="it-IT" sz="1300" u="sng" dirty="0">
                <a:latin typeface="Garamond" panose="02020404030301010803" pitchFamily="18" charset="0"/>
                <a:hlinkClick r:id="rId5" action="ppaction://hlinkfile"/>
              </a:rPr>
              <a:t>49</a:t>
            </a:r>
            <a:r>
              <a:rPr lang="it-IT" sz="1300" dirty="0">
                <a:latin typeface="Garamond" panose="02020404030301010803" pitchFamily="18" charset="0"/>
              </a:rPr>
              <a:t>, secondo comma, il riferimento alle garanzie adeguate o opportune e i mezzi per ottenere una copia di tali dati o il luogo dove sono stati resi disponibili.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1223E91-F13B-4444-AF3A-764560969E07}"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63</a:t>
            </a:fld>
            <a:endParaRPr lang="it-IT" dirty="0"/>
          </a:p>
        </p:txBody>
      </p:sp>
    </p:spTree>
    <p:extLst>
      <p:ext uri="{BB962C8B-B14F-4D97-AF65-F5344CB8AC3E}">
        <p14:creationId xmlns:p14="http://schemas.microsoft.com/office/powerpoint/2010/main" val="765945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dirty="0">
                <a:latin typeface="Garamond" panose="02020404030301010803" pitchFamily="18" charset="0"/>
              </a:rPr>
              <a:t>Art. 6,1,f</a:t>
            </a:r>
            <a:r>
              <a:rPr lang="it-IT" sz="1300" dirty="0">
                <a:latin typeface="Garamond" panose="02020404030301010803" pitchFamily="18" charset="0"/>
              </a:rPr>
              <a:t>: [accanto alle altre condizioni, il trattamento è lecito anche se] è necessario per il perseguimento del </a:t>
            </a:r>
            <a:r>
              <a:rPr lang="it-IT" sz="1300" b="1" dirty="0">
                <a:latin typeface="Garamond" panose="02020404030301010803" pitchFamily="18" charset="0"/>
              </a:rPr>
              <a:t>legittimo interesse </a:t>
            </a:r>
            <a:r>
              <a:rPr lang="it-IT" sz="1300" dirty="0">
                <a:latin typeface="Garamond" panose="02020404030301010803" pitchFamily="18" charset="0"/>
              </a:rPr>
              <a:t>del titolare del trattamento o di terzi, a condizione che non prevalgano gli interessi o i diritti e le libertà fondamentali dell’interessato che richiedono la protezione dei dati personali, in particolare se l’interessato è un minore.</a:t>
            </a:r>
          </a:p>
          <a:p>
            <a:pPr defTabSz="389952">
              <a:defRPr/>
            </a:pPr>
            <a:endParaRPr lang="it-IT" sz="1300" b="1" cap="small" dirty="0">
              <a:latin typeface="Garamond" panose="02020404030301010803" pitchFamily="18" charset="0"/>
            </a:endParaRPr>
          </a:p>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2. Oltre alle informazioni di cui al paragrafo 1, il titolare del trattamento fornisce all’interessato le seguenti informazioni necessarie per garantire un trattamento corretto e trasparente nei confronti dell’interessato:</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qualora il trattamento si basi sull’articolo </a:t>
            </a:r>
            <a:r>
              <a:rPr lang="it-IT" sz="1300" u="sng" dirty="0">
                <a:latin typeface="Garamond" panose="02020404030301010803" pitchFamily="18" charset="0"/>
                <a:hlinkClick r:id="rId3" action="ppaction://hlinkfile"/>
              </a:rPr>
              <a:t>6</a:t>
            </a:r>
            <a:r>
              <a:rPr lang="it-IT" sz="1300" dirty="0">
                <a:latin typeface="Garamond" panose="02020404030301010803" pitchFamily="18" charset="0"/>
              </a:rPr>
              <a:t>, paragrafo 1, lettera f), i legittimi interessi perseguiti dal titolare del trattamento o da terzi;</a:t>
            </a:r>
          </a:p>
          <a:p>
            <a:r>
              <a:rPr lang="it-IT" sz="1300" dirty="0">
                <a:latin typeface="Garamond" panose="02020404030301010803" pitchFamily="18" charset="0"/>
              </a:rPr>
              <a:t>c) l’esistenza del diritto dell’interessato di chiedere al titolare del trattamento l’accesso ai dati personali e la rettifica o la cancellazione degli stessi o la limitazione del trattamento dei dati personali che lo riguardano e di opporsi al loro trattamento, oltre al diritto alla portabilità dei dati;</a:t>
            </a:r>
          </a:p>
          <a:p>
            <a:r>
              <a:rPr lang="it-IT" sz="1300" dirty="0">
                <a:latin typeface="Garamond" panose="02020404030301010803" pitchFamily="18" charset="0"/>
              </a:rPr>
              <a:t>d) qualora il trattamento sia basato sull’articolo 6, paragrafo 1, lettera a), oppure sull’articolo </a:t>
            </a:r>
            <a:r>
              <a:rPr lang="it-IT" sz="1300" u="sng" dirty="0">
                <a:latin typeface="Garamond" panose="02020404030301010803" pitchFamily="18" charset="0"/>
                <a:hlinkClick r:id="rId4"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prima della revoca;</a:t>
            </a:r>
          </a:p>
          <a:p>
            <a:r>
              <a:rPr lang="it-IT" sz="1300" dirty="0">
                <a:latin typeface="Garamond" panose="02020404030301010803" pitchFamily="18" charset="0"/>
              </a:rPr>
              <a:t>e) il diritto di proporre reclamo a un’autorità di controllo;</a:t>
            </a:r>
          </a:p>
          <a:p>
            <a:r>
              <a:rPr lang="it-IT" sz="1300" dirty="0">
                <a:latin typeface="Garamond" panose="02020404030301010803" pitchFamily="18" charset="0"/>
              </a:rPr>
              <a:t>f) la fonte da cui hanno origine i dati personali e, se del caso, l’eventualità che i dati provengano da fonti accessibili al pubblico;</a:t>
            </a:r>
          </a:p>
          <a:p>
            <a:r>
              <a:rPr lang="it-IT" sz="1300" dirty="0">
                <a:latin typeface="Garamond" panose="02020404030301010803" pitchFamily="18" charset="0"/>
              </a:rPr>
              <a:t>g) l’esistenza di un processo decisionale automatizzato, compresa la profilazione di cui all’articolo </a:t>
            </a:r>
            <a:r>
              <a:rPr lang="it-IT" sz="1300" u="sng" dirty="0">
                <a:latin typeface="Garamond" panose="02020404030301010803" pitchFamily="18" charset="0"/>
                <a:hlinkClick r:id="rId5"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5CD56B0-B9EB-4702-BE0D-4FAD9BF148AB}"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64</a:t>
            </a:fld>
            <a:endParaRPr lang="it-IT" dirty="0"/>
          </a:p>
        </p:txBody>
      </p:sp>
    </p:spTree>
    <p:extLst>
      <p:ext uri="{BB962C8B-B14F-4D97-AF65-F5344CB8AC3E}">
        <p14:creationId xmlns:p14="http://schemas.microsoft.com/office/powerpoint/2010/main" val="4222102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2. Oltre alle informazioni di cui al paragrafo 1, il titolare del trattamento fornisce all’interessato le seguenti informazioni necessarie per garantire un trattamento corretto e trasparente nei confronti dell’interessato:</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qualora il trattamento si basi sull’articolo </a:t>
            </a:r>
            <a:r>
              <a:rPr lang="it-IT" sz="1300" u="sng" dirty="0">
                <a:latin typeface="Garamond" panose="02020404030301010803" pitchFamily="18" charset="0"/>
                <a:hlinkClick r:id="rId3" action="ppaction://hlinkfile"/>
              </a:rPr>
              <a:t>6</a:t>
            </a:r>
            <a:r>
              <a:rPr lang="it-IT" sz="1300" dirty="0">
                <a:latin typeface="Garamond" panose="02020404030301010803" pitchFamily="18" charset="0"/>
              </a:rPr>
              <a:t>, paragrafo 1, lettera f), i legittimi interessi perseguiti dal titolare del trattamento o da terzi;</a:t>
            </a:r>
          </a:p>
          <a:p>
            <a:r>
              <a:rPr lang="it-IT" sz="1300" dirty="0">
                <a:latin typeface="Garamond" panose="02020404030301010803" pitchFamily="18" charset="0"/>
              </a:rPr>
              <a:t>c) l’esistenza del diritto dell’interessato di chiedere al titolare del trattamento l’accesso ai dati personali e la rettifica o la cancellazione degli stessi o la limitazione del trattamento dei dati personali che lo riguardano e di opporsi al loro trattamento, oltre al diritto alla portabilità dei dati;</a:t>
            </a:r>
          </a:p>
          <a:p>
            <a:r>
              <a:rPr lang="it-IT" sz="1300" dirty="0">
                <a:latin typeface="Garamond" panose="02020404030301010803" pitchFamily="18" charset="0"/>
              </a:rPr>
              <a:t>d) qualora il trattamento sia basato sull’articolo 6, paragrafo 1, lettera a), oppure sull’articolo </a:t>
            </a:r>
            <a:r>
              <a:rPr lang="it-IT" sz="1300" u="sng" dirty="0">
                <a:latin typeface="Garamond" panose="02020404030301010803" pitchFamily="18" charset="0"/>
                <a:hlinkClick r:id="rId4"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prima della revoca;</a:t>
            </a:r>
          </a:p>
          <a:p>
            <a:r>
              <a:rPr lang="it-IT" sz="1300" dirty="0">
                <a:latin typeface="Garamond" panose="02020404030301010803" pitchFamily="18" charset="0"/>
              </a:rPr>
              <a:t>e) il diritto di proporre reclamo a un’autorità di controllo;</a:t>
            </a:r>
          </a:p>
          <a:p>
            <a:r>
              <a:rPr lang="it-IT" sz="1300" dirty="0">
                <a:latin typeface="Garamond" panose="02020404030301010803" pitchFamily="18" charset="0"/>
              </a:rPr>
              <a:t>f) la fonte da cui hanno origine i dati personali e, se del caso, l’eventualità che i dati provengano da fonti accessibili al pubblico;</a:t>
            </a:r>
          </a:p>
          <a:p>
            <a:r>
              <a:rPr lang="it-IT" sz="1300" dirty="0">
                <a:latin typeface="Garamond" panose="02020404030301010803" pitchFamily="18" charset="0"/>
              </a:rPr>
              <a:t>g) l’esistenza di un processo decisionale automatizzato, compresa la profilazione di cui all’articolo </a:t>
            </a:r>
            <a:r>
              <a:rPr lang="it-IT" sz="1300" u="sng" dirty="0">
                <a:latin typeface="Garamond" panose="02020404030301010803" pitchFamily="18" charset="0"/>
                <a:hlinkClick r:id="rId5"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1A76739-C4BB-46C5-89B8-171444D12D1A}"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65</a:t>
            </a:fld>
            <a:endParaRPr lang="it-IT" dirty="0"/>
          </a:p>
        </p:txBody>
      </p:sp>
    </p:spTree>
    <p:extLst>
      <p:ext uri="{BB962C8B-B14F-4D97-AF65-F5344CB8AC3E}">
        <p14:creationId xmlns:p14="http://schemas.microsoft.com/office/powerpoint/2010/main" val="5440547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2. Oltre alle informazioni di cui al paragrafo 1, il titolare del trattamento fornisce all’interessato le seguenti informazioni necessarie per garantire un trattamento corretto e trasparente nei confronti dell’interessato:</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qualora il trattamento si basi sull’articolo </a:t>
            </a:r>
            <a:r>
              <a:rPr lang="it-IT" sz="1300" u="sng" dirty="0">
                <a:latin typeface="Garamond" panose="02020404030301010803" pitchFamily="18" charset="0"/>
                <a:hlinkClick r:id="rId3" action="ppaction://hlinkfile"/>
              </a:rPr>
              <a:t>6</a:t>
            </a:r>
            <a:r>
              <a:rPr lang="it-IT" sz="1300" dirty="0">
                <a:latin typeface="Garamond" panose="02020404030301010803" pitchFamily="18" charset="0"/>
              </a:rPr>
              <a:t>, paragrafo 1, lettera f), i legittimi interessi perseguiti dal titolare del trattamento o da terzi;</a:t>
            </a:r>
          </a:p>
          <a:p>
            <a:r>
              <a:rPr lang="it-IT" sz="1300" dirty="0">
                <a:latin typeface="Garamond" panose="02020404030301010803" pitchFamily="18" charset="0"/>
              </a:rPr>
              <a:t>c) l’esistenza del diritto dell’interessato di chiedere al titolare del trattamento l’accesso ai dati personali e la rettifica o la cancellazione degli stessi o la limitazione del trattamento dei dati personali che lo riguardano e di opporsi al loro trattamento, oltre al diritto alla portabilità dei dati;</a:t>
            </a:r>
          </a:p>
          <a:p>
            <a:r>
              <a:rPr lang="it-IT" sz="1300" dirty="0">
                <a:latin typeface="Garamond" panose="02020404030301010803" pitchFamily="18" charset="0"/>
              </a:rPr>
              <a:t>d) qualora il trattamento sia basato sull’articolo 6, paragrafo 1, lettera a), oppure sull’articolo </a:t>
            </a:r>
            <a:r>
              <a:rPr lang="it-IT" sz="1300" u="sng" dirty="0">
                <a:latin typeface="Garamond" panose="02020404030301010803" pitchFamily="18" charset="0"/>
                <a:hlinkClick r:id="rId4"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prima della revoca;</a:t>
            </a:r>
          </a:p>
          <a:p>
            <a:r>
              <a:rPr lang="it-IT" sz="1300" dirty="0">
                <a:latin typeface="Garamond" panose="02020404030301010803" pitchFamily="18" charset="0"/>
              </a:rPr>
              <a:t>e) il diritto di proporre reclamo a un’autorità di controllo;</a:t>
            </a:r>
          </a:p>
          <a:p>
            <a:r>
              <a:rPr lang="it-IT" sz="1300" dirty="0">
                <a:latin typeface="Garamond" panose="02020404030301010803" pitchFamily="18" charset="0"/>
              </a:rPr>
              <a:t>f) la fonte da cui hanno origine i dati personali e, se del caso, l’eventualità che i dati provengano da fonti accessibili al pubblico;</a:t>
            </a:r>
          </a:p>
          <a:p>
            <a:r>
              <a:rPr lang="it-IT" sz="1300" dirty="0">
                <a:latin typeface="Garamond" panose="02020404030301010803" pitchFamily="18" charset="0"/>
              </a:rPr>
              <a:t>g) l’esistenza di un processo decisionale automatizzato, compresa la profilazione di cui all’articolo </a:t>
            </a:r>
            <a:r>
              <a:rPr lang="it-IT" sz="1300" u="sng" dirty="0">
                <a:latin typeface="Garamond" panose="02020404030301010803" pitchFamily="18" charset="0"/>
                <a:hlinkClick r:id="rId5"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7F601503-5B60-4F8D-9ABE-D21A0F8F7038}"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66</a:t>
            </a:fld>
            <a:endParaRPr lang="it-IT" dirty="0"/>
          </a:p>
        </p:txBody>
      </p:sp>
    </p:spTree>
    <p:extLst>
      <p:ext uri="{BB962C8B-B14F-4D97-AF65-F5344CB8AC3E}">
        <p14:creationId xmlns:p14="http://schemas.microsoft.com/office/powerpoint/2010/main" val="821577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2. Oltre alle informazioni di cui al paragrafo 1, il titolare del trattamento fornisce all’interessato le seguenti informazioni necessarie per garantire un trattamento corretto e trasparente nei confronti dell’interessato:</a:t>
            </a:r>
          </a:p>
          <a:p>
            <a:r>
              <a:rPr lang="it-IT" sz="1300" dirty="0">
                <a:latin typeface="Garamond" panose="02020404030301010803" pitchFamily="18" charset="0"/>
              </a:rPr>
              <a:t>a) il periodo di conservazione dei dati personali oppure, se non è possibile, i criteri utilizzati per determinare tale periodo;</a:t>
            </a:r>
          </a:p>
          <a:p>
            <a:r>
              <a:rPr lang="it-IT" sz="1300" dirty="0">
                <a:latin typeface="Garamond" panose="02020404030301010803" pitchFamily="18" charset="0"/>
              </a:rPr>
              <a:t>b) qualora il trattamento si basi sull’articolo </a:t>
            </a:r>
            <a:r>
              <a:rPr lang="it-IT" sz="1300" u="sng" dirty="0">
                <a:latin typeface="Garamond" panose="02020404030301010803" pitchFamily="18" charset="0"/>
                <a:hlinkClick r:id="rId3" action="ppaction://hlinkfile"/>
              </a:rPr>
              <a:t>6</a:t>
            </a:r>
            <a:r>
              <a:rPr lang="it-IT" sz="1300" dirty="0">
                <a:latin typeface="Garamond" panose="02020404030301010803" pitchFamily="18" charset="0"/>
              </a:rPr>
              <a:t>, paragrafo 1, lettera f), i legittimi interessi perseguiti dal titolare del trattamento o da terzi;</a:t>
            </a:r>
          </a:p>
          <a:p>
            <a:r>
              <a:rPr lang="it-IT" sz="1300" dirty="0">
                <a:latin typeface="Garamond" panose="02020404030301010803" pitchFamily="18" charset="0"/>
              </a:rPr>
              <a:t>c) l’esistenza del diritto dell’interessato di chiedere al titolare del trattamento l’accesso ai dati personali e la rettifica o la cancellazione degli stessi o la limitazione del trattamento dei dati personali che lo riguardano e di opporsi al loro trattamento, oltre al diritto alla portabilità dei dati;</a:t>
            </a:r>
          </a:p>
          <a:p>
            <a:r>
              <a:rPr lang="it-IT" sz="1300" dirty="0">
                <a:latin typeface="Garamond" panose="02020404030301010803" pitchFamily="18" charset="0"/>
              </a:rPr>
              <a:t>d) qualora il trattamento sia basato sull’articolo 6, paragrafo 1, lettera a), oppure sull’articolo </a:t>
            </a:r>
            <a:r>
              <a:rPr lang="it-IT" sz="1300" u="sng" dirty="0">
                <a:latin typeface="Garamond" panose="02020404030301010803" pitchFamily="18" charset="0"/>
                <a:hlinkClick r:id="rId4" action="ppaction://hlinkfile"/>
              </a:rPr>
              <a:t>9</a:t>
            </a:r>
            <a:r>
              <a:rPr lang="it-IT" sz="1300" dirty="0">
                <a:latin typeface="Garamond" panose="02020404030301010803" pitchFamily="18" charset="0"/>
              </a:rPr>
              <a:t>, paragrafo 2, lettera a), l’esistenza del diritto di revocare il consenso in qualsiasi momento senza pregiudicare la liceità del trattamento basata sul consenso prima della revoca;</a:t>
            </a:r>
          </a:p>
          <a:p>
            <a:r>
              <a:rPr lang="it-IT" sz="1300" dirty="0">
                <a:latin typeface="Garamond" panose="02020404030301010803" pitchFamily="18" charset="0"/>
              </a:rPr>
              <a:t>e) il diritto di proporre reclamo a un’autorità di controllo;</a:t>
            </a:r>
          </a:p>
          <a:p>
            <a:r>
              <a:rPr lang="it-IT" sz="1300" dirty="0">
                <a:latin typeface="Garamond" panose="02020404030301010803" pitchFamily="18" charset="0"/>
              </a:rPr>
              <a:t>f) la fonte da cui hanno origine i dati personali e, se del caso, l’eventualità che i dati provengano da fonti accessibili al pubblico;</a:t>
            </a:r>
          </a:p>
          <a:p>
            <a:r>
              <a:rPr lang="it-IT" sz="1300" dirty="0">
                <a:latin typeface="Garamond" panose="02020404030301010803" pitchFamily="18" charset="0"/>
              </a:rPr>
              <a:t>g) l’esistenza di un processo decisionale automatizzato, compresa la profilazione di cui all’articolo </a:t>
            </a:r>
            <a:r>
              <a:rPr lang="it-IT" sz="1300" u="sng" dirty="0">
                <a:latin typeface="Garamond" panose="02020404030301010803" pitchFamily="18" charset="0"/>
                <a:hlinkClick r:id="rId5" action="ppaction://hlinkfile"/>
              </a:rPr>
              <a:t>22</a:t>
            </a:r>
            <a:r>
              <a:rPr lang="it-IT" sz="1300" dirty="0">
                <a:latin typeface="Garamond" panose="02020404030301010803" pitchFamily="18" charset="0"/>
              </a:rPr>
              <a:t>, paragrafi 1 e 4, e, almeno in tali casi, informazioni significative sulla logica utilizzata, nonché l’importanza e le conseguenze previste di tale trattamento per l’interessato.</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8DCF59D-4858-427E-A4C1-34A108478E41}"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67</a:t>
            </a:fld>
            <a:endParaRPr lang="it-IT" dirty="0"/>
          </a:p>
        </p:txBody>
      </p:sp>
    </p:spTree>
    <p:extLst>
      <p:ext uri="{BB962C8B-B14F-4D97-AF65-F5344CB8AC3E}">
        <p14:creationId xmlns:p14="http://schemas.microsoft.com/office/powerpoint/2010/main" val="4724477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pPr algn="just">
              <a:lnSpc>
                <a:spcPct val="107000"/>
              </a:lnSpc>
              <a:spcAft>
                <a:spcPts val="1300"/>
              </a:spcAft>
              <a:tabLst>
                <a:tab pos="195344" algn="l"/>
              </a:tabLst>
            </a:pPr>
            <a:r>
              <a:rPr lang="it-IT" sz="1300" dirty="0">
                <a:latin typeface="Garamond" panose="02020404030301010803" pitchFamily="18" charset="0"/>
                <a:ea typeface="Calibri" panose="020F0502020204030204" pitchFamily="34" charset="0"/>
                <a:cs typeface="Times New Roman" panose="02020603050405020304" pitchFamily="18" charset="0"/>
              </a:rPr>
              <a:t>3.	Il titolare del trattamento fornisce le informazioni di cui ai paragrafi 1 e 2:</a:t>
            </a:r>
            <a:endParaRPr lang="it-IT" sz="1300" dirty="0">
              <a:latin typeface="Calibri" panose="020F0502020204030204" pitchFamily="34" charset="0"/>
              <a:ea typeface="Calibri" panose="020F0502020204030204" pitchFamily="34" charset="0"/>
              <a:cs typeface="Times New Roman" panose="02020603050405020304" pitchFamily="18" charset="0"/>
            </a:endParaRPr>
          </a:p>
          <a:p>
            <a:pPr algn="just" defTabSz="389952">
              <a:lnSpc>
                <a:spcPct val="107000"/>
              </a:lnSpc>
              <a:spcAft>
                <a:spcPts val="1300"/>
              </a:spcAft>
              <a:tabLst>
                <a:tab pos="195344" algn="l"/>
              </a:tabLst>
            </a:pPr>
            <a:r>
              <a:rPr lang="it-IT" sz="1300" dirty="0">
                <a:latin typeface="Garamond" panose="02020404030301010803" pitchFamily="18" charset="0"/>
                <a:ea typeface="Calibri" panose="020F0502020204030204" pitchFamily="34" charset="0"/>
                <a:cs typeface="Times New Roman" panose="02020603050405020304" pitchFamily="18" charset="0"/>
              </a:rPr>
              <a:t>a)	entro un termine ragionevole dall’ottenimento dei dati personali, ma al più tardi entro un mese, in considerazione delle specifiche circostanze in cui i dati personali sono trattati;</a:t>
            </a:r>
          </a:p>
          <a:p>
            <a:pPr algn="just" defTabSz="389952">
              <a:lnSpc>
                <a:spcPct val="107000"/>
              </a:lnSpc>
              <a:spcAft>
                <a:spcPts val="1300"/>
              </a:spcAft>
              <a:tabLst>
                <a:tab pos="195344" algn="l"/>
              </a:tabLst>
            </a:pPr>
            <a:r>
              <a:rPr lang="it-IT" sz="1300" dirty="0">
                <a:latin typeface="Garamond" panose="02020404030301010803" pitchFamily="18" charset="0"/>
                <a:ea typeface="Calibri" panose="020F0502020204030204" pitchFamily="34" charset="0"/>
                <a:cs typeface="Times New Roman" panose="02020603050405020304" pitchFamily="18" charset="0"/>
              </a:rPr>
              <a:t>b)	nel caso in cui i dati personali siano destinati alla comunicazione con l’interessato, al più tardi al momento della prima comunicazione all’interessato; oppure</a:t>
            </a:r>
          </a:p>
          <a:p>
            <a:pPr algn="just" defTabSz="389952">
              <a:lnSpc>
                <a:spcPct val="107000"/>
              </a:lnSpc>
              <a:spcAft>
                <a:spcPts val="1300"/>
              </a:spcAft>
              <a:tabLst>
                <a:tab pos="195344" algn="l"/>
              </a:tabLst>
            </a:pPr>
            <a:r>
              <a:rPr lang="it-IT" sz="1300" dirty="0">
                <a:latin typeface="Garamond" panose="02020404030301010803" pitchFamily="18" charset="0"/>
                <a:ea typeface="Calibri" panose="020F0502020204030204" pitchFamily="34" charset="0"/>
                <a:cs typeface="Times New Roman" panose="02020603050405020304" pitchFamily="18" charset="0"/>
              </a:rPr>
              <a:t>c)	nel caso sia prevista la comunicazione ad altro destinatario, non oltre la prima comunicazione dei dati personali.</a:t>
            </a:r>
          </a:p>
          <a:p>
            <a:pPr defTabSz="389952">
              <a:defRPr/>
            </a:pPr>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9BA94402-DC3E-4EBD-8CBE-EAE43525D120}"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68</a:t>
            </a:fld>
            <a:endParaRPr lang="it-IT" dirty="0"/>
          </a:p>
        </p:txBody>
      </p:sp>
    </p:spTree>
    <p:extLst>
      <p:ext uri="{BB962C8B-B14F-4D97-AF65-F5344CB8AC3E}">
        <p14:creationId xmlns:p14="http://schemas.microsoft.com/office/powerpoint/2010/main" val="16890298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pPr algn="just">
              <a:lnSpc>
                <a:spcPct val="107000"/>
              </a:lnSpc>
              <a:spcAft>
                <a:spcPts val="1300"/>
              </a:spcAft>
              <a:tabLst>
                <a:tab pos="195344" algn="l"/>
              </a:tabLst>
            </a:pPr>
            <a:r>
              <a:rPr lang="it-IT" sz="1300" dirty="0">
                <a:latin typeface="Garamond" panose="02020404030301010803" pitchFamily="18" charset="0"/>
              </a:rPr>
              <a:t>4.	Qualora il titolare del trattamento intenda trattare ulteriormente i dati personali per una finalità diversa da quella per cui essi sono stati ottenuti, prima di tale ulteriore trattamento fornisce all’interessato informazioni in merito a tale diversa finalità e ogni informazione pertinente di cui al paragrafo 2.</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9B302C8A-6DF2-4CED-A80C-015A741646F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69</a:t>
            </a:fld>
            <a:endParaRPr lang="it-IT" dirty="0"/>
          </a:p>
        </p:txBody>
      </p:sp>
    </p:spTree>
    <p:extLst>
      <p:ext uri="{BB962C8B-B14F-4D97-AF65-F5344CB8AC3E}">
        <p14:creationId xmlns:p14="http://schemas.microsoft.com/office/powerpoint/2010/main" val="218158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t>27° Considerandum ― </a:t>
            </a:r>
            <a:r>
              <a:rPr lang="it-IT" sz="1300" dirty="0"/>
              <a:t>Il presente regolamento non si applica ai dati personali delle persone decedute. </a:t>
            </a:r>
            <a:r>
              <a:rPr lang="it-IT" sz="1300" i="1" dirty="0"/>
              <a:t>Gli Stati membri possono prevedere norme riguardanti il trattamento dei dati personali delle persone decedute</a:t>
            </a:r>
            <a:r>
              <a:rPr lang="it-IT" sz="1300" dirty="0"/>
              <a:t>.</a:t>
            </a:r>
          </a:p>
          <a:p>
            <a:r>
              <a:rPr lang="it-IT" sz="1300" b="1" cap="small" dirty="0"/>
              <a:t>158° Considerandum ― </a:t>
            </a:r>
            <a:r>
              <a:rPr lang="it-IT" sz="1300" dirty="0"/>
              <a:t>Qualora i dati personali siano trattati a fini di archiviazione, il presente regolamento dovrebbe applicarsi anche a tale tipo di trattamento, tenendo presente che non dovrebbe applicarsi ai dati delle persone decedute. [… omissis…]</a:t>
            </a:r>
          </a:p>
          <a:p>
            <a:r>
              <a:rPr lang="it-IT" sz="1300" b="1" cap="small" dirty="0"/>
              <a:t>160° Considerandum ― </a:t>
            </a:r>
            <a:r>
              <a:rPr lang="it-IT" sz="1300" dirty="0"/>
              <a:t>Qualora i dati personali siano trattati a fini di ricerca storica, il presente regolamento dovrebbe applicarsi anche a tale trattamento. Ciò dovrebbe comprendere anche la ricerca storica e la ricerca a fini genealogici, tenendo conto del fatto che il presente regolamento non dovrebbe applicarsi ai dati delle persone decedute.</a:t>
            </a:r>
          </a:p>
        </p:txBody>
      </p:sp>
      <p:sp>
        <p:nvSpPr>
          <p:cNvPr id="4" name="Segnaposto numero diapositiva 3"/>
          <p:cNvSpPr>
            <a:spLocks noGrp="1"/>
          </p:cNvSpPr>
          <p:nvPr>
            <p:ph type="sldNum" sz="quarter" idx="10"/>
          </p:nvPr>
        </p:nvSpPr>
        <p:spPr/>
        <p:txBody>
          <a:bodyPr/>
          <a:lstStyle/>
          <a:p>
            <a:fld id="{8C4A2B84-2C9E-44C5-A7E1-D14378062D4D}" type="slidenum">
              <a:rPr lang="it-IT" smtClean="0"/>
              <a:t>7</a:t>
            </a:fld>
            <a:endParaRPr lang="it-IT" dirty="0"/>
          </a:p>
        </p:txBody>
      </p:sp>
      <p:sp>
        <p:nvSpPr>
          <p:cNvPr id="5" name="Segnaposto data 4">
            <a:extLst>
              <a:ext uri="{FF2B5EF4-FFF2-40B4-BE49-F238E27FC236}">
                <a16:creationId xmlns:a16="http://schemas.microsoft.com/office/drawing/2014/main" id="{6E550835-BF27-4E8B-87DF-CEF6408371F8}"/>
              </a:ext>
            </a:extLst>
          </p:cNvPr>
          <p:cNvSpPr>
            <a:spLocks noGrp="1"/>
          </p:cNvSpPr>
          <p:nvPr>
            <p:ph type="dt" idx="11"/>
          </p:nvPr>
        </p:nvSpPr>
        <p:spPr/>
        <p:txBody>
          <a:bodyPr/>
          <a:lstStyle/>
          <a:p>
            <a:fld id="{797BA94E-7B25-4B89-AF29-71D6B0C3D159}" type="datetime1">
              <a:rPr lang="it-IT" smtClean="0"/>
              <a:t>07/06/2018</a:t>
            </a:fld>
            <a:endParaRPr lang="it-IT" dirty="0"/>
          </a:p>
        </p:txBody>
      </p:sp>
      <p:sp>
        <p:nvSpPr>
          <p:cNvPr id="6" name="Segnaposto piè di pagina 5">
            <a:extLst>
              <a:ext uri="{FF2B5EF4-FFF2-40B4-BE49-F238E27FC236}">
                <a16:creationId xmlns:a16="http://schemas.microsoft.com/office/drawing/2014/main" id="{92014CAC-C4F7-4727-9EE6-FAA49C8ADE53}"/>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86263AFF-DF58-479D-B4EE-6F2BDFBF62E8}"/>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1347663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5. I paragrafi da 1 a 4 non si applicano se e nella misura in cui:</a:t>
            </a:r>
          </a:p>
          <a:p>
            <a:r>
              <a:rPr lang="it-IT" sz="1300" dirty="0">
                <a:latin typeface="Garamond" panose="02020404030301010803" pitchFamily="18" charset="0"/>
              </a:rPr>
              <a:t>a) l’interessato dispone già delle informazioni;</a:t>
            </a:r>
          </a:p>
          <a:p>
            <a:r>
              <a:rPr lang="it-IT" sz="1300" dirty="0">
                <a:latin typeface="Garamond" panose="02020404030301010803" pitchFamily="18" charset="0"/>
              </a:rPr>
              <a:t>b) comunicare tali informazioni risulta impossibile o implicherebbe uno sforzo sproporzionato; </a:t>
            </a:r>
            <a:r>
              <a:rPr lang="it-IT" sz="1300" i="1" dirty="0">
                <a:latin typeface="Garamond" panose="02020404030301010803" pitchFamily="18" charset="0"/>
              </a:rPr>
              <a:t>in particolare per il trattamento a fini di archiviazione nel pubblico interesse, di ricerca scientifica o storica o a fini statistici, fatte salve le condizioni e le garanzie di cui all’articolo 89, paragrafo 1</a:t>
            </a:r>
            <a:r>
              <a:rPr lang="it-IT" sz="1300" dirty="0">
                <a:latin typeface="Garamond" panose="02020404030301010803" pitchFamily="18" charset="0"/>
              </a:rPr>
              <a:t>, o nella misura in cui l’obbligo di cui al paragrafo 1 del presente articolo rischi di rendere impossibile o di pregiudicare gravemente il conseguimento delle finalità di tale trattamento. In tali casi, il titolare del trattamento adotta misure appropriate per tutelare i diritti, le libertà e i legittimi interessi dell’interessato, anche rendendo pubbliche le informazioni;</a:t>
            </a:r>
          </a:p>
          <a:p>
            <a:r>
              <a:rPr lang="it-IT" sz="1300" dirty="0">
                <a:latin typeface="Garamond" panose="02020404030301010803" pitchFamily="18" charset="0"/>
              </a:rPr>
              <a:t>c) l’ottenimento o la comunicazione sono espressamente previsti dal diritto dell’Unione o dello Stato membro cui è soggetto il titolare del trattamento e che prevede misure appropriate per tutelare gli interessi legittimi dell’interessato; oppure</a:t>
            </a:r>
          </a:p>
          <a:p>
            <a:r>
              <a:rPr lang="it-IT" sz="1300" dirty="0">
                <a:latin typeface="Garamond" panose="02020404030301010803" pitchFamily="18" charset="0"/>
              </a:rPr>
              <a:t>d) qualora i dati personali debbano rimanere riservati conformemente a un obbligo di segreto professionale disciplinato dal diritto dell’Unione o degli Stati membri, compreso un obbligo di segretezza previsto per legge.</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891E87F4-ADA3-43FF-8B8D-B366135A1EF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70</a:t>
            </a:fld>
            <a:endParaRPr lang="it-IT" dirty="0"/>
          </a:p>
        </p:txBody>
      </p:sp>
    </p:spTree>
    <p:extLst>
      <p:ext uri="{BB962C8B-B14F-4D97-AF65-F5344CB8AC3E}">
        <p14:creationId xmlns:p14="http://schemas.microsoft.com/office/powerpoint/2010/main" val="917466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pPr defTabSz="389952">
              <a:defRPr/>
            </a:pPr>
            <a:r>
              <a:rPr lang="it-IT" sz="1300" b="1" cap="small" dirty="0">
                <a:latin typeface="Garamond" panose="02020404030301010803" pitchFamily="18" charset="0"/>
              </a:rPr>
              <a:t>Articolo 14 – Informazioni da fornire qualora i dati personali non siano stati ottenuti presso l’interessato</a:t>
            </a:r>
          </a:p>
          <a:p>
            <a:r>
              <a:rPr lang="it-IT" sz="1300" dirty="0">
                <a:latin typeface="Garamond" panose="02020404030301010803" pitchFamily="18" charset="0"/>
              </a:rPr>
              <a:t>5. I paragrafi da 1 a 4 non si applicano se e nella misura in cui:</a:t>
            </a:r>
          </a:p>
          <a:p>
            <a:r>
              <a:rPr lang="it-IT" sz="1300" dirty="0">
                <a:latin typeface="Garamond" panose="02020404030301010803" pitchFamily="18" charset="0"/>
              </a:rPr>
              <a:t>a) l’interessato dispone già delle informazioni;</a:t>
            </a:r>
          </a:p>
          <a:p>
            <a:r>
              <a:rPr lang="it-IT" sz="1300" dirty="0">
                <a:latin typeface="Garamond" panose="02020404030301010803" pitchFamily="18" charset="0"/>
              </a:rPr>
              <a:t>b) comunicare tali informazioni risulta impossibile o implicherebbe uno sforzo sproporzionato; </a:t>
            </a:r>
            <a:r>
              <a:rPr lang="it-IT" sz="1300" i="1" dirty="0">
                <a:latin typeface="Garamond" panose="02020404030301010803" pitchFamily="18" charset="0"/>
              </a:rPr>
              <a:t>in particolare per il trattamento a fini di archiviazione nel pubblico interesse, di ricerca scientifica o storica o a fini statistici, fatte salve le condizioni e le garanzie di cui all’articolo 89, paragrafo 1</a:t>
            </a:r>
            <a:r>
              <a:rPr lang="it-IT" sz="1300" dirty="0">
                <a:latin typeface="Garamond" panose="02020404030301010803" pitchFamily="18" charset="0"/>
              </a:rPr>
              <a:t>, o nella misura in cui l’obbligo di cui al paragrafo 1 del presente articolo rischi di rendere impossibile o di pregiudicare gravemente il conseguimento delle finalità di tale trattamento. In tali casi, il titolare del trattamento adotta misure appropriate per tutelare i diritti, le libertà e i legittimi interessi dell’interessato, anche rendendo pubbliche le informazioni;</a:t>
            </a:r>
          </a:p>
          <a:p>
            <a:r>
              <a:rPr lang="it-IT" sz="1300" dirty="0">
                <a:latin typeface="Garamond" panose="02020404030301010803" pitchFamily="18" charset="0"/>
              </a:rPr>
              <a:t>c) l’ottenimento o la comunicazione sono espressamente previsti dal diritto dell’Unione o dello Stato membro cui è soggetto il titolare del trattamento e che prevede misure appropriate per tutelare gli interessi legittimi dell’interessato; oppure</a:t>
            </a:r>
          </a:p>
          <a:p>
            <a:r>
              <a:rPr lang="it-IT" sz="1300" dirty="0">
                <a:latin typeface="Garamond" panose="02020404030301010803" pitchFamily="18" charset="0"/>
              </a:rPr>
              <a:t>d) qualora i dati personali debbano rimanere riservati conformemente a un obbligo di segreto professionale disciplinato dal diritto dell’Unione o degli Stati membri, compreso un obbligo di segretezza previsto per legge.</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4D6C6B0C-3000-4297-BEFC-AFF3C596F7E7}"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71</a:t>
            </a:fld>
            <a:endParaRPr lang="it-IT" dirty="0"/>
          </a:p>
        </p:txBody>
      </p:sp>
    </p:spTree>
    <p:extLst>
      <p:ext uri="{BB962C8B-B14F-4D97-AF65-F5344CB8AC3E}">
        <p14:creationId xmlns:p14="http://schemas.microsoft.com/office/powerpoint/2010/main" val="4241517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dirty="0">
                <a:latin typeface="Garamond" panose="02020404030301010803" pitchFamily="18" charset="0"/>
              </a:rPr>
              <a:t>PRIME RACCOMANDAZIONI DEL GARANTE ITALIANO</a:t>
            </a:r>
            <a:endParaRPr lang="it-IT" sz="1300" dirty="0">
              <a:latin typeface="Garamond" panose="02020404030301010803" pitchFamily="18" charset="0"/>
            </a:endParaRPr>
          </a:p>
          <a:p>
            <a:r>
              <a:rPr lang="it-IT" sz="1300" dirty="0">
                <a:latin typeface="Garamond" panose="02020404030301010803" pitchFamily="18" charset="0"/>
              </a:rPr>
              <a:t> </a:t>
            </a:r>
          </a:p>
          <a:p>
            <a:r>
              <a:rPr lang="it-IT" sz="1300" dirty="0">
                <a:latin typeface="Garamond" panose="02020404030301010803" pitchFamily="18" charset="0"/>
              </a:rPr>
              <a:t>E’ opportuno che i titolari di trattamento </a:t>
            </a:r>
            <a:r>
              <a:rPr lang="it-IT" sz="1300" b="1" dirty="0">
                <a:latin typeface="Garamond" panose="02020404030301010803" pitchFamily="18" charset="0"/>
              </a:rPr>
              <a:t>verifichino la rispondenza</a:t>
            </a:r>
            <a:r>
              <a:rPr lang="it-IT" sz="1300" dirty="0">
                <a:latin typeface="Garamond" panose="02020404030301010803" pitchFamily="18" charset="0"/>
              </a:rPr>
              <a:t> </a:t>
            </a:r>
            <a:r>
              <a:rPr lang="it-IT" sz="1300" b="1" dirty="0">
                <a:latin typeface="Garamond" panose="02020404030301010803" pitchFamily="18" charset="0"/>
              </a:rPr>
              <a:t>delle informative</a:t>
            </a:r>
            <a:r>
              <a:rPr lang="it-IT" sz="1300" dirty="0">
                <a:latin typeface="Garamond" panose="02020404030301010803" pitchFamily="18" charset="0"/>
              </a:rPr>
              <a:t> attualmente utilizzate a tutti i criteri sopra delineati, con particolare riguardo ai</a:t>
            </a:r>
            <a:r>
              <a:rPr lang="it-IT" sz="1300" b="1" dirty="0">
                <a:latin typeface="Garamond" panose="02020404030301010803" pitchFamily="18" charset="0"/>
              </a:rPr>
              <a:t> contenuti obbligatori</a:t>
            </a:r>
            <a:r>
              <a:rPr lang="it-IT" sz="1300" dirty="0">
                <a:latin typeface="Garamond" panose="02020404030301010803" pitchFamily="18" charset="0"/>
              </a:rPr>
              <a:t> e alle </a:t>
            </a:r>
            <a:r>
              <a:rPr lang="it-IT" sz="1300" b="1" dirty="0">
                <a:latin typeface="Garamond" panose="02020404030301010803" pitchFamily="18" charset="0"/>
              </a:rPr>
              <a:t>modalità di redazione</a:t>
            </a:r>
            <a:r>
              <a:rPr lang="it-IT" sz="1300" dirty="0">
                <a:latin typeface="Garamond" panose="02020404030301010803" pitchFamily="18" charset="0"/>
              </a:rPr>
              <a:t>, in modo da apportare le modifiche o le integrazioni eventualmente necessarie prima del 25 maggio 2018.</a:t>
            </a:r>
          </a:p>
          <a:p>
            <a:r>
              <a:rPr lang="it-IT" sz="1300" dirty="0">
                <a:latin typeface="Garamond" panose="02020404030301010803" pitchFamily="18" charset="0"/>
              </a:rPr>
              <a:t> </a:t>
            </a:r>
          </a:p>
          <a:p>
            <a:r>
              <a:rPr lang="it-IT" sz="1300" dirty="0">
                <a:latin typeface="Garamond" panose="02020404030301010803" pitchFamily="18" charset="0"/>
              </a:rPr>
              <a:t>Il regolamento supporta chiaramente il concetto di</a:t>
            </a:r>
            <a:r>
              <a:rPr lang="it-IT" sz="1300" b="1" dirty="0">
                <a:latin typeface="Garamond" panose="02020404030301010803" pitchFamily="18" charset="0"/>
              </a:rPr>
              <a:t> informativa "stratificata"</a:t>
            </a:r>
            <a:r>
              <a:rPr lang="it-IT" sz="1300" dirty="0">
                <a:latin typeface="Garamond" panose="02020404030301010803" pitchFamily="18" charset="0"/>
              </a:rPr>
              <a:t>, più volte esplicitato dal Garante nei suoi provvedimenti [si veda</a:t>
            </a:r>
            <a:r>
              <a:rPr lang="it-IT" sz="1300" b="1" dirty="0">
                <a:latin typeface="Garamond" panose="02020404030301010803" pitchFamily="18" charset="0"/>
                <a:hlinkClick r:id="rId3"/>
              </a:rPr>
              <a:t>http://www.garanteprivacy.it/web/guest/home/docweb/-/docweb-display/docweb/1712680</a:t>
            </a:r>
            <a:r>
              <a:rPr lang="it-IT" sz="1300" dirty="0">
                <a:latin typeface="Garamond" panose="02020404030301010803" pitchFamily="18" charset="0"/>
              </a:rPr>
              <a:t> relativo all’utilizzo di un’icona specifica per i sistemi di videosorveglianza con o senza </a:t>
            </a:r>
            <a:r>
              <a:rPr lang="it-IT" sz="1300" dirty="0" err="1">
                <a:latin typeface="Garamond" panose="02020404030301010803" pitchFamily="18" charset="0"/>
              </a:rPr>
              <a:t>operatore;</a:t>
            </a:r>
            <a:r>
              <a:rPr lang="it-IT" sz="1300" b="1" dirty="0" err="1">
                <a:latin typeface="Garamond" panose="02020404030301010803" pitchFamily="18" charset="0"/>
                <a:hlinkClick r:id="rId4"/>
              </a:rPr>
              <a:t>http</a:t>
            </a:r>
            <a:r>
              <a:rPr lang="it-IT" sz="1300" b="1" dirty="0">
                <a:latin typeface="Garamond" panose="02020404030301010803" pitchFamily="18" charset="0"/>
                <a:hlinkClick r:id="rId4"/>
              </a:rPr>
              <a:t>://www.garanteprivacy.it/web/guest/home/docweb/-/docweb-display/docweb/1246675</a:t>
            </a:r>
            <a:r>
              <a:rPr lang="it-IT" sz="1300" dirty="0">
                <a:latin typeface="Garamond" panose="02020404030301010803" pitchFamily="18" charset="0"/>
              </a:rPr>
              <a:t>contenente prescrizioni analoghe rispetto all’utilizzo associato di sistemi biometrici e di videosorveglianza in istituti bancari], in particolare attraverso l’impiego di icone associate (in vario modo) a contenuti più estesi, che devono essere facilmente accessibili, e promuove</a:t>
            </a:r>
            <a:r>
              <a:rPr lang="it-IT" sz="1300" b="1" dirty="0">
                <a:latin typeface="Garamond" panose="02020404030301010803" pitchFamily="18" charset="0"/>
              </a:rPr>
              <a:t> l’utilizzo di strumenti elettronici</a:t>
            </a:r>
            <a:r>
              <a:rPr lang="it-IT" sz="1300" dirty="0">
                <a:latin typeface="Garamond" panose="02020404030301010803" pitchFamily="18" charset="0"/>
              </a:rPr>
              <a:t> per garantire la massima diffusione e semplificare la prestazione delle informative.</a:t>
            </a:r>
          </a:p>
          <a:p>
            <a:r>
              <a:rPr lang="it-IT" sz="1300" dirty="0">
                <a:latin typeface="Garamond" panose="02020404030301010803" pitchFamily="18" charset="0"/>
              </a:rPr>
              <a:t> </a:t>
            </a:r>
          </a:p>
          <a:p>
            <a:r>
              <a:rPr lang="it-IT" sz="1300" dirty="0">
                <a:latin typeface="Garamond" panose="02020404030301010803" pitchFamily="18" charset="0"/>
              </a:rPr>
              <a:t>I titolari potranno, dunque, una volta adeguata l’informativa nei termini sopra indicati, </a:t>
            </a:r>
            <a:r>
              <a:rPr lang="it-IT" sz="1300" b="1" dirty="0">
                <a:latin typeface="Garamond" panose="02020404030301010803" pitchFamily="18" charset="0"/>
              </a:rPr>
              <a:t>continuare o iniziare a utilizzare queste modalità </a:t>
            </a:r>
            <a:r>
              <a:rPr lang="it-IT" sz="1300" dirty="0">
                <a:latin typeface="Garamond" panose="02020404030301010803" pitchFamily="18" charset="0"/>
              </a:rPr>
              <a:t>per la prestazione dell’ informativa, comprese le icone che l’Autorità ha in questi anni suggerito nei suoi provvedimenti (videosorveglianza, banche, ecc.) – in attesa della definizione di icone standardizzate da parte della Commissione.</a:t>
            </a:r>
            <a:br>
              <a:rPr lang="it-IT" sz="1300" dirty="0">
                <a:latin typeface="Garamond" panose="02020404030301010803" pitchFamily="18" charset="0"/>
              </a:rPr>
            </a:br>
            <a:endParaRPr lang="it-IT" sz="1300" dirty="0">
              <a:latin typeface="Garamond" panose="02020404030301010803" pitchFamily="18" charset="0"/>
            </a:endParaRPr>
          </a:p>
          <a:p>
            <a:r>
              <a:rPr lang="it-IT" sz="1300" dirty="0">
                <a:latin typeface="Garamond" panose="02020404030301010803" pitchFamily="18" charset="0"/>
              </a:rPr>
              <a:t>Dovranno essere adottate anche le</a:t>
            </a:r>
            <a:r>
              <a:rPr lang="it-IT" sz="1300" b="1" dirty="0">
                <a:latin typeface="Garamond" panose="02020404030301010803" pitchFamily="18" charset="0"/>
              </a:rPr>
              <a:t> misure organizzative interne </a:t>
            </a:r>
            <a:r>
              <a:rPr lang="it-IT" sz="1300" dirty="0">
                <a:latin typeface="Garamond" panose="02020404030301010803" pitchFamily="18" charset="0"/>
              </a:rPr>
              <a:t>idonee a garantire il rispetto della tempistica: il termine di 1 mese per l’informativa all’interessato è chiaramente un termine massimo, e occorre ricordare che l’art. 14, paragrafo 3, lettera a), del regolamento menziona in primo luogo che il </a:t>
            </a:r>
            <a:r>
              <a:rPr lang="it-IT" sz="1300" b="1" dirty="0">
                <a:latin typeface="Garamond" panose="02020404030301010803" pitchFamily="18" charset="0"/>
              </a:rPr>
              <a:t>termine deve essere "ragionevole"</a:t>
            </a:r>
            <a:r>
              <a:rPr lang="it-IT" sz="1300" dirty="0">
                <a:latin typeface="Garamond" panose="02020404030301010803" pitchFamily="18" charset="0"/>
              </a:rPr>
              <a:t>.</a:t>
            </a:r>
          </a:p>
          <a:p>
            <a:r>
              <a:rPr lang="it-IT" sz="1300" dirty="0">
                <a:latin typeface="Garamond" panose="02020404030301010803" pitchFamily="18" charset="0"/>
              </a:rPr>
              <a:t> </a:t>
            </a:r>
          </a:p>
          <a:p>
            <a:r>
              <a:rPr lang="it-IT" sz="1300" dirty="0">
                <a:latin typeface="Garamond" panose="02020404030301010803" pitchFamily="18" charset="0"/>
              </a:rPr>
              <a:t>Poiché spetterà al titolare valutare lo </a:t>
            </a:r>
            <a:r>
              <a:rPr lang="it-IT" sz="1300" b="1" dirty="0">
                <a:latin typeface="Garamond" panose="02020404030301010803" pitchFamily="18" charset="0"/>
              </a:rPr>
              <a:t>sforzo sproporzionato</a:t>
            </a:r>
            <a:r>
              <a:rPr lang="it-IT" sz="1300" dirty="0">
                <a:latin typeface="Garamond" panose="02020404030301010803" pitchFamily="18" charset="0"/>
              </a:rPr>
              <a:t> richiesto dall’informare una pluralità di interessati, qualora i dati non siano stati raccolti presso questi ultimi, e salva l’esistenza di specifiche disposizioni normative nei termini di cui all’art. 23, paragrafo 1, del regolamento, sarà utile fare riferimento ai </a:t>
            </a:r>
            <a:r>
              <a:rPr lang="it-IT" sz="1300" b="1" dirty="0">
                <a:latin typeface="Garamond" panose="02020404030301010803" pitchFamily="18" charset="0"/>
              </a:rPr>
              <a:t>criteri evidenziati nei provvedimenti</a:t>
            </a:r>
            <a:r>
              <a:rPr lang="it-IT" sz="1300" dirty="0">
                <a:latin typeface="Garamond" panose="02020404030301010803" pitchFamily="18" charset="0"/>
              </a:rPr>
              <a:t> con cui il Garante ha riconosciuto negli anni l’esistenza di tale sproporzione (si veda, in particolare, il provvedimento del 26 novembre 1998 – </a:t>
            </a:r>
            <a:r>
              <a:rPr lang="it-IT" sz="1300" b="1" dirty="0">
                <a:latin typeface="Garamond" panose="02020404030301010803" pitchFamily="18" charset="0"/>
                <a:hlinkClick r:id="rId5"/>
              </a:rPr>
              <a:t>http://www.garanteprivacy.it/web/guest/home/</a:t>
            </a:r>
            <a:r>
              <a:rPr lang="it-IT" sz="1300" b="1" dirty="0" err="1">
                <a:latin typeface="Garamond" panose="02020404030301010803" pitchFamily="18" charset="0"/>
                <a:hlinkClick r:id="rId5"/>
              </a:rPr>
              <a:t>docweb</a:t>
            </a:r>
            <a:r>
              <a:rPr lang="it-IT" sz="1300" b="1" dirty="0">
                <a:latin typeface="Garamond" panose="02020404030301010803" pitchFamily="18" charset="0"/>
                <a:hlinkClick r:id="rId5"/>
              </a:rPr>
              <a:t>/-/</a:t>
            </a:r>
            <a:r>
              <a:rPr lang="it-IT" sz="1300" b="1" dirty="0" err="1">
                <a:latin typeface="Garamond" panose="02020404030301010803" pitchFamily="18" charset="0"/>
                <a:hlinkClick r:id="rId5"/>
              </a:rPr>
              <a:t>docweb</a:t>
            </a:r>
            <a:r>
              <a:rPr lang="it-IT" sz="1300" b="1" dirty="0">
                <a:latin typeface="Garamond" panose="02020404030301010803" pitchFamily="18" charset="0"/>
                <a:hlinkClick r:id="rId5"/>
              </a:rPr>
              <a:t>-display/</a:t>
            </a:r>
            <a:r>
              <a:rPr lang="it-IT" sz="1300" b="1" dirty="0" err="1">
                <a:latin typeface="Garamond" panose="02020404030301010803" pitchFamily="18" charset="0"/>
                <a:hlinkClick r:id="rId5"/>
              </a:rPr>
              <a:t>docweb</a:t>
            </a:r>
            <a:r>
              <a:rPr lang="it-IT" sz="1300" b="1" dirty="0">
                <a:latin typeface="Garamond" panose="02020404030301010803" pitchFamily="18" charset="0"/>
                <a:hlinkClick r:id="rId5"/>
              </a:rPr>
              <a:t>/39624</a:t>
            </a:r>
            <a:r>
              <a:rPr lang="it-IT" sz="1300" dirty="0">
                <a:latin typeface="Garamond" panose="02020404030301010803" pitchFamily="18" charset="0"/>
              </a:rPr>
              <a:t>; più di recente, fra molti, </a:t>
            </a:r>
            <a:r>
              <a:rPr lang="it-IT" sz="1300" b="1" dirty="0">
                <a:latin typeface="Garamond" panose="02020404030301010803" pitchFamily="18" charset="0"/>
                <a:hlinkClick r:id="rId6"/>
              </a:rPr>
              <a:t>http://www.garanteprivacy.it/web/guest/home/docweb/-/docweb-display/docweb/3864423</a:t>
            </a:r>
            <a:r>
              <a:rPr lang="it-IT" sz="1300" dirty="0">
                <a:latin typeface="Garamond" panose="02020404030301010803" pitchFamily="18" charset="0"/>
              </a:rPr>
              <a:t> in tema di esonero dagli obblighi di informativa).</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787862D7-556D-4EF9-9252-76184C4536F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72</a:t>
            </a:fld>
            <a:endParaRPr lang="it-IT" dirty="0"/>
          </a:p>
        </p:txBody>
      </p:sp>
    </p:spTree>
    <p:extLst>
      <p:ext uri="{BB962C8B-B14F-4D97-AF65-F5344CB8AC3E}">
        <p14:creationId xmlns:p14="http://schemas.microsoft.com/office/powerpoint/2010/main" val="291096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AB5B7C74-D805-4B1A-AC6E-44DEF2DBEFA4}"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73</a:t>
            </a:fld>
            <a:endParaRPr lang="it-IT" dirty="0"/>
          </a:p>
        </p:txBody>
      </p:sp>
    </p:spTree>
    <p:extLst>
      <p:ext uri="{BB962C8B-B14F-4D97-AF65-F5344CB8AC3E}">
        <p14:creationId xmlns:p14="http://schemas.microsoft.com/office/powerpoint/2010/main" val="14696529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02A5ADE2-1CC9-429E-A773-C9762E6DC47C}"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74</a:t>
            </a:fld>
            <a:endParaRPr lang="it-IT" dirty="0"/>
          </a:p>
        </p:txBody>
      </p:sp>
    </p:spTree>
    <p:extLst>
      <p:ext uri="{BB962C8B-B14F-4D97-AF65-F5344CB8AC3E}">
        <p14:creationId xmlns:p14="http://schemas.microsoft.com/office/powerpoint/2010/main" val="26270916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55560DD1-5780-41D6-AC2B-F6A6DE29FBD2}"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75</a:t>
            </a:fld>
            <a:endParaRPr lang="it-IT" dirty="0"/>
          </a:p>
        </p:txBody>
      </p:sp>
    </p:spTree>
    <p:extLst>
      <p:ext uri="{BB962C8B-B14F-4D97-AF65-F5344CB8AC3E}">
        <p14:creationId xmlns:p14="http://schemas.microsoft.com/office/powerpoint/2010/main" val="3445353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76</a:t>
            </a:fld>
            <a:endParaRPr lang="it-IT" dirty="0"/>
          </a:p>
        </p:txBody>
      </p:sp>
    </p:spTree>
    <p:extLst>
      <p:ext uri="{BB962C8B-B14F-4D97-AF65-F5344CB8AC3E}">
        <p14:creationId xmlns:p14="http://schemas.microsoft.com/office/powerpoint/2010/main" val="11277543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Art. 15</a:t>
            </a:r>
          </a:p>
          <a:p>
            <a:endParaRPr lang="it-IT" sz="1300" b="1" cap="small" dirty="0">
              <a:latin typeface="Garamond" panose="02020404030301010803" pitchFamily="18" charset="0"/>
            </a:endParaRPr>
          </a:p>
          <a:p>
            <a:r>
              <a:rPr lang="it-IT" sz="1300" b="1" cap="small" dirty="0">
                <a:latin typeface="Garamond" panose="02020404030301010803" pitchFamily="18" charset="0"/>
              </a:rPr>
              <a:t>63° Considerandum ― </a:t>
            </a:r>
            <a:r>
              <a:rPr lang="it-IT" sz="1300" dirty="0">
                <a:latin typeface="Garamond" panose="02020404030301010803" pitchFamily="18" charset="0"/>
              </a:rPr>
              <a:t>Un interessato dovrebbe avere il </a:t>
            </a:r>
            <a:r>
              <a:rPr lang="it-IT" sz="1300" b="1" dirty="0">
                <a:latin typeface="Garamond" panose="02020404030301010803" pitchFamily="18" charset="0"/>
              </a:rPr>
              <a:t>diritto di accedere ai dati personali</a:t>
            </a:r>
            <a:r>
              <a:rPr lang="it-IT" sz="1300" dirty="0">
                <a:latin typeface="Garamond" panose="02020404030301010803" pitchFamily="18" charset="0"/>
              </a:rPr>
              <a:t> raccolti che lo riguardano e di esercitare tale diritto facilmente e a intervalli ragionevoli, per essere consapevole del trattamento e verificarne la liceità. Ciò include il diritto di accedere ai dati relativi alla salute, ad esempio le cartelle mediche contenenti informazioni quali diagnosi, risultati di esami, pareri di medici curanti o eventuali terapie o interventi praticati. Ogni interessato dovrebbe pertanto avere il diritto di conoscere e ottenere comunicazioni in particolare in relazione alla finalità per cui i dati personali sono trattati, ove possibile al periodo in cui i dati personali sono trattati, ai destinatari dei dati personali, alla logica cui risponde qualsiasi trattamento automatizzato dei dati e, almeno quando è basato sulla profilazione, alle possibili conseguenze di tale trattamento. Ove possibile, il titolare del trattamento dovrebbe poter fornire l’accesso remoto a un sistema sicuro che consenta all’interessato di consultare direttamente i propri dati personali. </a:t>
            </a:r>
            <a:r>
              <a:rPr lang="it-IT" sz="1300" b="1" dirty="0">
                <a:latin typeface="Garamond" panose="02020404030301010803" pitchFamily="18" charset="0"/>
              </a:rPr>
              <a:t>Tale diritto non dovrebbe ledere i diritti e le libertà altrui, compreso il segreto industriale e aziendale e la proprietà intellettuale, segnatamente i diritti d’autore che tutelano il software</a:t>
            </a:r>
            <a:r>
              <a:rPr lang="it-IT" sz="1300" dirty="0">
                <a:latin typeface="Garamond" panose="02020404030301010803" pitchFamily="18" charset="0"/>
              </a:rPr>
              <a:t>. Tuttavia, </a:t>
            </a:r>
            <a:r>
              <a:rPr lang="it-IT" sz="1300" b="1" dirty="0">
                <a:latin typeface="Garamond" panose="02020404030301010803" pitchFamily="18" charset="0"/>
              </a:rPr>
              <a:t>tali considerazioni non dovrebbero condurre a un diniego a fornire all’interessato tutte le informazioni. Se il titolare del trattamento tratta una notevole quantità d’informazioni riguardanti l’interessato</a:t>
            </a:r>
            <a:r>
              <a:rPr lang="it-IT" sz="1300" dirty="0">
                <a:latin typeface="Garamond" panose="02020404030301010803" pitchFamily="18" charset="0"/>
              </a:rPr>
              <a:t>, il titolare in questione dovrebbe poter richiedere che l’interessato precisi, prima che siano fornite le informazioni, l’informazione o le attività di trattamento cui la richiesta si riferisce.</a:t>
            </a:r>
          </a:p>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29CD6C90-B6AE-4DC8-B16A-2125912B1AE4}"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77</a:t>
            </a:fld>
            <a:endParaRPr lang="it-IT" dirty="0"/>
          </a:p>
        </p:txBody>
      </p:sp>
    </p:spTree>
    <p:extLst>
      <p:ext uri="{BB962C8B-B14F-4D97-AF65-F5344CB8AC3E}">
        <p14:creationId xmlns:p14="http://schemas.microsoft.com/office/powerpoint/2010/main" val="37176079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76D52301-56B2-4B84-9F8D-8CAAD3274B32}"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78</a:t>
            </a:fld>
            <a:endParaRPr lang="it-IT" dirty="0"/>
          </a:p>
        </p:txBody>
      </p:sp>
    </p:spTree>
    <p:extLst>
      <p:ext uri="{BB962C8B-B14F-4D97-AF65-F5344CB8AC3E}">
        <p14:creationId xmlns:p14="http://schemas.microsoft.com/office/powerpoint/2010/main" val="6978056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3BB4DA76-D69C-4750-BD7F-AE10C729EDB0}"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79</a:t>
            </a:fld>
            <a:endParaRPr lang="it-IT" dirty="0"/>
          </a:p>
        </p:txBody>
      </p:sp>
    </p:spTree>
    <p:extLst>
      <p:ext uri="{BB962C8B-B14F-4D97-AF65-F5344CB8AC3E}">
        <p14:creationId xmlns:p14="http://schemas.microsoft.com/office/powerpoint/2010/main" val="362458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8</a:t>
            </a:fld>
            <a:endParaRPr lang="it-IT" dirty="0"/>
          </a:p>
        </p:txBody>
      </p:sp>
      <p:sp>
        <p:nvSpPr>
          <p:cNvPr id="5" name="Segnaposto data 4">
            <a:extLst>
              <a:ext uri="{FF2B5EF4-FFF2-40B4-BE49-F238E27FC236}">
                <a16:creationId xmlns:a16="http://schemas.microsoft.com/office/drawing/2014/main" id="{7A015728-1CF0-4B00-8745-EA6C7F42D771}"/>
              </a:ext>
            </a:extLst>
          </p:cNvPr>
          <p:cNvSpPr>
            <a:spLocks noGrp="1"/>
          </p:cNvSpPr>
          <p:nvPr>
            <p:ph type="dt" idx="11"/>
          </p:nvPr>
        </p:nvSpPr>
        <p:spPr/>
        <p:txBody>
          <a:bodyPr/>
          <a:lstStyle/>
          <a:p>
            <a:fld id="{5AAFBD28-D570-4733-97F0-B1BB08E79EA6}" type="datetime1">
              <a:rPr lang="it-IT" smtClean="0"/>
              <a:t>07/06/2018</a:t>
            </a:fld>
            <a:endParaRPr lang="it-IT" dirty="0"/>
          </a:p>
        </p:txBody>
      </p:sp>
      <p:sp>
        <p:nvSpPr>
          <p:cNvPr id="6" name="Segnaposto piè di pagina 5">
            <a:extLst>
              <a:ext uri="{FF2B5EF4-FFF2-40B4-BE49-F238E27FC236}">
                <a16:creationId xmlns:a16="http://schemas.microsoft.com/office/drawing/2014/main" id="{948E7044-1494-45E3-B6E4-F9CC4939DCA9}"/>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DCCABEFE-BE49-484A-AC67-F08450D2F5E7}"/>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7908767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B6D3D1A0-FA17-476D-B6AB-F6B847637A4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80</a:t>
            </a:fld>
            <a:endParaRPr lang="it-IT" dirty="0"/>
          </a:p>
        </p:txBody>
      </p:sp>
    </p:spTree>
    <p:extLst>
      <p:ext uri="{BB962C8B-B14F-4D97-AF65-F5344CB8AC3E}">
        <p14:creationId xmlns:p14="http://schemas.microsoft.com/office/powerpoint/2010/main" val="14261737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A7F57CB1-3F4A-43AA-963C-99106BFC9A75}"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81</a:t>
            </a:fld>
            <a:endParaRPr lang="it-IT" dirty="0"/>
          </a:p>
        </p:txBody>
      </p:sp>
    </p:spTree>
    <p:extLst>
      <p:ext uri="{BB962C8B-B14F-4D97-AF65-F5344CB8AC3E}">
        <p14:creationId xmlns:p14="http://schemas.microsoft.com/office/powerpoint/2010/main" val="2362643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t>64° Considerandum ― </a:t>
            </a:r>
            <a:r>
              <a:rPr lang="it-IT" sz="1300" dirty="0"/>
              <a:t>Il titolare del trattamento dovrebbe adottare tutte le misure ragionevoli per </a:t>
            </a:r>
            <a:r>
              <a:rPr lang="it-IT" sz="1300" b="1" dirty="0"/>
              <a:t>verificare l’identità di un interessato</a:t>
            </a:r>
            <a:r>
              <a:rPr lang="it-IT" sz="1300" dirty="0"/>
              <a:t> che chieda l’accesso, in particolare nel contesto di servizi online e di identificativi online. </a:t>
            </a:r>
            <a:r>
              <a:rPr lang="it-IT" sz="1300" b="1" i="1" dirty="0"/>
              <a:t>Il titolare del trattamento non dovrebbe conservare dati personali al solo scopo di poter rispondere a potenziali richieste</a:t>
            </a:r>
            <a:r>
              <a:rPr lang="it-IT" sz="1300" dirty="0"/>
              <a:t>.</a:t>
            </a:r>
          </a:p>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95FB6F2-0639-4CD7-838E-874C723BED31}"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82</a:t>
            </a:fld>
            <a:endParaRPr lang="it-IT" dirty="0"/>
          </a:p>
        </p:txBody>
      </p:sp>
    </p:spTree>
    <p:extLst>
      <p:ext uri="{BB962C8B-B14F-4D97-AF65-F5344CB8AC3E}">
        <p14:creationId xmlns:p14="http://schemas.microsoft.com/office/powerpoint/2010/main" val="8590531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6739913E-8983-4BE8-80EC-459D58B18DA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83</a:t>
            </a:fld>
            <a:endParaRPr lang="it-IT" dirty="0"/>
          </a:p>
        </p:txBody>
      </p:sp>
    </p:spTree>
    <p:extLst>
      <p:ext uri="{BB962C8B-B14F-4D97-AF65-F5344CB8AC3E}">
        <p14:creationId xmlns:p14="http://schemas.microsoft.com/office/powerpoint/2010/main" val="8786825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pPr defTabSz="990478">
              <a:defRPr/>
            </a:pPr>
            <a:r>
              <a:rPr lang="it-IT" sz="1300" cap="small" dirty="0"/>
              <a:t>CGUE, C-553/07, Terza Sezione, sentenza del 7 maggio 2009</a:t>
            </a:r>
            <a:r>
              <a:rPr lang="it-IT" sz="1300" dirty="0"/>
              <a:t>, </a:t>
            </a:r>
            <a:r>
              <a:rPr lang="nl-NL" sz="1300" i="1" dirty="0"/>
              <a:t>College van burgemeester en wethouders van Rotterdam contro M. E. E. Rijkeboer</a:t>
            </a:r>
            <a:r>
              <a:rPr lang="it-IT" sz="1300" dirty="0"/>
              <a:t>, domanda di pronuncia pregiudiziale.</a:t>
            </a:r>
          </a:p>
          <a:p>
            <a:pPr defTabSz="990478">
              <a:defRPr/>
            </a:pPr>
            <a:endParaRPr lang="it-IT" sz="1300" dirty="0"/>
          </a:p>
          <a:p>
            <a:pPr defTabSz="990478">
              <a:defRPr/>
            </a:pPr>
            <a:r>
              <a:rPr lang="it-IT" sz="1300" b="1" dirty="0"/>
              <a:t>Motivazione</a:t>
            </a:r>
            <a:r>
              <a:rPr lang="it-IT" sz="1300" dirty="0"/>
              <a:t>:</a:t>
            </a:r>
          </a:p>
          <a:p>
            <a:r>
              <a:rPr lang="it-IT" sz="1300" dirty="0"/>
              <a:t>53. Quanto al diritto di accesso alle informazioni sui destinatari o sulle categorie di destinatari dei dati di base nonché sul contenuto dei dati comunicati, la direttiva non precisa se tale diritto riguardi il passato né, eventualmente, il periodo nel passato di cui si tiene conto.</a:t>
            </a:r>
          </a:p>
          <a:p>
            <a:r>
              <a:rPr lang="it-IT" sz="1300" dirty="0"/>
              <a:t>54. A tal riguardo occorre constatare che, al fine di garantire l’effetto utile delle disposizioni prese in considerazione ai punti 51 e 52 della presente sentenza, </a:t>
            </a:r>
            <a:r>
              <a:rPr lang="it-IT" sz="1300" b="1" dirty="0"/>
              <a:t>tale diritto deve necessariamente estendersi al passato</a:t>
            </a:r>
            <a:r>
              <a:rPr lang="it-IT" sz="1300" dirty="0"/>
              <a:t>. In caso contrario, infatti, la persona interessata non sarebbe in grado di esercitare efficacemente il suo diritto a fare rettificare, cancellare o congelare i dati ritenuti illeciti o non corretti nonché a procedere giurisdizionalmente ed ottenere il risarcimento del pregiudizio subìto.</a:t>
            </a:r>
          </a:p>
          <a:p>
            <a:r>
              <a:rPr lang="it-IT" sz="1300" dirty="0"/>
              <a:t>55. Si rende </a:t>
            </a:r>
            <a:r>
              <a:rPr lang="it-IT" sz="1300" b="1" dirty="0"/>
              <a:t>necessario stabilire quale sia la portata di tale diritto per il passato</a:t>
            </a:r>
            <a:r>
              <a:rPr lang="it-IT" sz="1300" dirty="0"/>
              <a:t>.</a:t>
            </a:r>
          </a:p>
          <a:p>
            <a:r>
              <a:rPr lang="it-IT" sz="1300" dirty="0"/>
              <a:t>56. La Corte ha già affermato che le disposizioni della direttiva sono relativamente generiche, dato ch’essa deve applicarsi a un gran numero di situazioni molto diverse e che la direttiva contiene norme caratterizzate da una certa elasticità che lascia in numerosi casi agli Stati membri il compito di decidere dei dettagli o di scegliere tra più opzioni (v. sentenza </a:t>
            </a:r>
            <a:r>
              <a:rPr lang="it-IT" sz="1300" dirty="0" err="1"/>
              <a:t>Lindqvist</a:t>
            </a:r>
            <a:r>
              <a:rPr lang="it-IT" sz="1300" dirty="0"/>
              <a:t>, cit., punto 83). La Corte ha così riconosciuto che gli Stati membri disponevano sotto molti punti di vista di un margine di manovra al fine di trasporre la direttiva (v. sentenza </a:t>
            </a:r>
            <a:r>
              <a:rPr lang="it-IT" sz="1300" dirty="0" err="1"/>
              <a:t>Lindqvist</a:t>
            </a:r>
            <a:r>
              <a:rPr lang="it-IT" sz="1300" dirty="0"/>
              <a:t>, cit., punto 84). Tale margine di manovra, il quale sussiste relativamente alla trasposizione dell’art. 12, lett. a), della direttiva, non è tuttavia illimitato.</a:t>
            </a:r>
          </a:p>
          <a:p>
            <a:r>
              <a:rPr lang="it-IT" sz="1300" dirty="0"/>
              <a:t>57. La </a:t>
            </a:r>
            <a:r>
              <a:rPr lang="it-IT" sz="1300" b="1" dirty="0"/>
              <a:t>determinazione di un termine relativo al diritto di acceso</a:t>
            </a:r>
            <a:r>
              <a:rPr lang="it-IT" sz="1300" dirty="0"/>
              <a:t> alle informazioni sui destinatari o sulle categorie di destinatari e sul contenuto dei dati comunicati deve consentire alla persona interessata di esercitare i differenti diritti previsti dalla direttiva e ricordati ai punti 51 e 52 della presente sentenza.</a:t>
            </a:r>
          </a:p>
          <a:p>
            <a:r>
              <a:rPr lang="it-IT" sz="1300" dirty="0"/>
              <a:t>58. La </a:t>
            </a:r>
            <a:r>
              <a:rPr lang="it-IT" sz="1300" b="1" dirty="0"/>
              <a:t>durata della conservazione</a:t>
            </a:r>
            <a:r>
              <a:rPr lang="it-IT" sz="1300" dirty="0"/>
              <a:t> dei dati di base può costituire un utile parametro senza, tuttavia, essere determinante.</a:t>
            </a:r>
          </a:p>
          <a:p>
            <a:r>
              <a:rPr lang="it-IT" sz="1300" dirty="0"/>
              <a:t>(…)</a:t>
            </a:r>
          </a:p>
          <a:p>
            <a:r>
              <a:rPr lang="it-IT" sz="1300" dirty="0"/>
              <a:t>64. </a:t>
            </a:r>
            <a:r>
              <a:rPr lang="it-IT" sz="1300" b="1" dirty="0"/>
              <a:t>Spetta così agli Stati membri fissare il termine per la conservazione</a:t>
            </a:r>
            <a:r>
              <a:rPr lang="it-IT" sz="1300" dirty="0"/>
              <a:t> delle informazioni sui destinatari o sulle categorie di destinatari e sul contenuto dei dati comunicati e </a:t>
            </a:r>
            <a:r>
              <a:rPr lang="it-IT" sz="1300" b="1" dirty="0"/>
              <a:t>prevedere un accesso a tali informazioni che costituiscano un giusto equilibrio </a:t>
            </a:r>
            <a:r>
              <a:rPr lang="it-IT" sz="1300" i="1" dirty="0"/>
              <a:t>tra, da una parte, l’interesse della persona interessata a tutelare la propria vita privata</a:t>
            </a:r>
            <a:r>
              <a:rPr lang="it-IT" sz="1300" dirty="0"/>
              <a:t>, in particolare per mezzo dei diritti alla rettifica, alla cancellazione ed al congelamento dei dati, in caso di non conformità del loro trattamento con la direttiva, nonché del diritto di opposizione e del diritto ad agire in giudizio, </a:t>
            </a:r>
            <a:r>
              <a:rPr lang="it-IT" sz="1300" i="1" dirty="0"/>
              <a:t>e, dall’altra, l’onere che l’obbligo di conservare tali informazioni comporta per il responsabile del trattamento</a:t>
            </a:r>
            <a:r>
              <a:rPr lang="it-IT" sz="1300" dirty="0"/>
              <a:t>.</a:t>
            </a:r>
          </a:p>
          <a:p>
            <a:r>
              <a:rPr lang="it-IT" sz="1300" dirty="0"/>
              <a:t>65. Peraltro, al momento della fissazione di tale termine, occorre anche tenere conto degli obblighi, risultanti dall’art. 6, lett. e), della direttiva, di </a:t>
            </a:r>
            <a:r>
              <a:rPr lang="it-IT" sz="1300" b="1" dirty="0"/>
              <a:t>prevedere che i dati personali debbano essere conservati in modo da consentire l’identificazione delle persone interessate per un arco di tempo non superiore a quello necessario al conseguimento delle finalità </a:t>
            </a:r>
            <a:r>
              <a:rPr lang="it-IT" sz="1300" dirty="0"/>
              <a:t>per le quali sono rilevati o sono successivamente trattati.</a:t>
            </a:r>
          </a:p>
          <a:p>
            <a:r>
              <a:rPr lang="it-IT" sz="1300" dirty="0"/>
              <a:t>66. Nella fattispecie, </a:t>
            </a:r>
            <a:r>
              <a:rPr lang="it-IT" sz="1300" i="1" dirty="0"/>
              <a:t>una normativa che limiti la conservazione delle informazioni sui destinatari o sulle categorie di destinatari dei dati e sul contenuto dei dati trasmessi ad un periodo di un anno e che limiti in modo corrispondente l’accesso a tali informazioni, benché i dati di base vengano conservati molto più a lungo</a:t>
            </a:r>
            <a:r>
              <a:rPr lang="it-IT" sz="1300" dirty="0"/>
              <a:t>, </a:t>
            </a:r>
            <a:r>
              <a:rPr lang="it-IT" sz="1300" b="1" dirty="0"/>
              <a:t>non costituisce un giusto equilibrio </a:t>
            </a:r>
            <a:r>
              <a:rPr lang="it-IT" sz="1300" dirty="0"/>
              <a:t>tra l’interesse e l’obbligo in questione, salvo che si dimostri che conservare tali informazioni più a lungo comporterebbe un onere eccessivo per il responsabile del trattamento. Spetta tuttavia al giudice nazionale effettuare le necessarie verifiche alla luce delle considerazioni svolte ai punti che precedono.</a:t>
            </a:r>
          </a:p>
          <a:p>
            <a:r>
              <a:rPr lang="it-IT" sz="1300" dirty="0"/>
              <a:t>67. In considerazione di quanto già osservato, non si può accettare l’argomentazione di taluni Stati membri secondo la quale l’applicazione degli artt. 10 e 11 della direttiva renderebbe superflua l’attribuzione di un diritto di accesso alle informazioni sui destinatari o sulle categorie di destinatari di cui all’art. 12, lett. a), della direttiva per il passato.</a:t>
            </a:r>
          </a:p>
          <a:p>
            <a:r>
              <a:rPr lang="it-IT" sz="1300" dirty="0"/>
              <a:t>68. Infatti, va rilevato che gli artt. 10 e 11 impongono obblighi al responsabile del trattamento, o al suo rappresentante, di informare la persona interessata, a determinate condizioni, in particolare dei destinatari o delle categorie di destinatari dei dati. Il responsabile del trattamento, o il suo rappresentante, devono comunicare spontaneamente tali informazioni alla persona interessata, segnatamente al momento della raccolta dei dati o, se i dati non vengono raccolti direttamente presso tale persona, al momento della registrazione dei dati o, eventualmente, al momento della comunicazione di tali dati a un terzo.</a:t>
            </a:r>
          </a:p>
          <a:p>
            <a:r>
              <a:rPr lang="it-IT" sz="1300" dirty="0"/>
              <a:t>69. Tali disposizioni intendono quindi imporre obblighi distinti rispetto a quelli imposti dall’art. 12, lett. a), della direttiva. Di conseguenza, essi non riducono in alcun modo l’obbligo imposto agli Stati membri di prevedere che il responsabile del trattamento sia tenuto a dare alla persona interessata accesso alle informazioni sui destinatari o sulle categorie di destinatari nonché sui dati comunicati qualora tale persona decida di esercitare il diritto di accesso che gli è conferito in forza dell’art. 12, lett. a). Gli Stati membri devono adottare misure per trasporre le disposizioni, da una parte, degli artt. 10 e 11 della direttiva sull’obbligo d’informazione e, dall’altra, quelle dell’art. 12, lett. a), della direttiva, senza che le prime possano attenuare gli obblighi risultanti dalle seconde.</a:t>
            </a:r>
          </a:p>
          <a:p>
            <a:endParaRPr lang="it-IT" b="1" dirty="0"/>
          </a:p>
          <a:p>
            <a:r>
              <a:rPr lang="it-IT" b="1" dirty="0"/>
              <a:t>Dispositivo</a:t>
            </a:r>
            <a:r>
              <a:rPr lang="it-IT" dirty="0"/>
              <a:t>:</a:t>
            </a:r>
          </a:p>
          <a:p>
            <a:r>
              <a:rPr lang="it-IT" dirty="0"/>
              <a:t>L’art. 12, lett. a), della direttiva del Parlamento europeo e del Consiglio 24 ottobre 1995, 95/46/CE, relativa alla tutela delle persone fisiche con riguardo al trattamento dei dati personali, nonché alla libera circolazione di tali dati, impone agli Stati membri di prevedere il diritto di accesso alle informazioni sui destinatari o sulle categorie di destinatari dei dati nonché sul contenuto delle informazioni comunicate </a:t>
            </a:r>
            <a:r>
              <a:rPr lang="it-IT" b="1" dirty="0"/>
              <a:t>non solo per il presente, ma anche per il passato</a:t>
            </a:r>
            <a:r>
              <a:rPr lang="it-IT" dirty="0"/>
              <a:t>. Spetta agli Stati membri fissare il </a:t>
            </a:r>
            <a:r>
              <a:rPr lang="it-IT" b="1" dirty="0"/>
              <a:t>termine per la conservazione </a:t>
            </a:r>
            <a:r>
              <a:rPr lang="it-IT" dirty="0"/>
              <a:t>di tali informazioni nonché il corrispondente accesso alle stesse che costituiscano un giusto equilibrio tra, da una parte, l’interesse della persona di cui trattasi a tutelare la propria vita privata, in particolare tramite i mezzi di intervento e le possibilità di agire in giudizio previste dalla direttiva 95/46, e, dall’altra, l’onere che l’obbligo di conservare tali informazioni comporta per il responsabile del trattamento.</a:t>
            </a:r>
          </a:p>
          <a:p>
            <a:endParaRPr lang="it-IT" dirty="0"/>
          </a:p>
          <a:p>
            <a:r>
              <a:rPr lang="it-IT" i="1" dirty="0"/>
              <a:t>Una normativa che limiti la conservazione delle informazioni sui destinatari o sulle categorie di destinatari dei dati e sul contenuto dei dati trasmessi ad un periodo di un anno e che limiti in misura corrispondente l’accesso a tali informazioni, </a:t>
            </a:r>
            <a:r>
              <a:rPr lang="it-IT" i="1" u="sng" dirty="0"/>
              <a:t>benché i dati di base vengano conservati molto più a lungo</a:t>
            </a:r>
            <a:r>
              <a:rPr lang="it-IT" i="1" dirty="0"/>
              <a:t>, non può costituire un giusto equilibrio </a:t>
            </a:r>
            <a:r>
              <a:rPr lang="it-IT" dirty="0"/>
              <a:t>tra l’interesse e l’obbligo in questione, salvo che si dimostri che conservare tali informazioni più a lungo comporterebbe un onere eccessivo per il responsabile del trattamento. Spetta tuttavia al giudice nazionale effettuare le necessarie verifiche.</a:t>
            </a:r>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84</a:t>
            </a:fld>
            <a:endParaRPr lang="it-IT" dirty="0"/>
          </a:p>
        </p:txBody>
      </p:sp>
    </p:spTree>
    <p:extLst>
      <p:ext uri="{BB962C8B-B14F-4D97-AF65-F5344CB8AC3E}">
        <p14:creationId xmlns:p14="http://schemas.microsoft.com/office/powerpoint/2010/main" val="16903085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65125" y="538163"/>
            <a:ext cx="6369050" cy="3582987"/>
          </a:xfrm>
        </p:spPr>
      </p:sp>
      <p:sp>
        <p:nvSpPr>
          <p:cNvPr id="3" name="Segnaposto note 2"/>
          <p:cNvSpPr>
            <a:spLocks noGrp="1"/>
          </p:cNvSpPr>
          <p:nvPr>
            <p:ph type="body" idx="1"/>
          </p:nvPr>
        </p:nvSpPr>
        <p:spPr/>
        <p:txBody>
          <a:bodyPr/>
          <a:lstStyle/>
          <a:p>
            <a:r>
              <a:rPr lang="it-IT" sz="1300" cap="small" dirty="0"/>
              <a:t>CGUE, Cause riunite C‑141/12 e C‑372/12, sentenza del 17 luglio 2014</a:t>
            </a:r>
            <a:r>
              <a:rPr lang="it-IT" sz="1300" dirty="0"/>
              <a:t>, </a:t>
            </a:r>
            <a:r>
              <a:rPr lang="it-IT" sz="1300" i="1" dirty="0"/>
              <a:t>YS contro </a:t>
            </a:r>
            <a:r>
              <a:rPr lang="it-IT" sz="1300" i="1" dirty="0" err="1"/>
              <a:t>Minister</a:t>
            </a:r>
            <a:r>
              <a:rPr lang="it-IT" sz="1300" i="1" dirty="0"/>
              <a:t> </a:t>
            </a:r>
            <a:r>
              <a:rPr lang="it-IT" sz="1300" i="1" dirty="0" err="1"/>
              <a:t>voor</a:t>
            </a:r>
            <a:r>
              <a:rPr lang="it-IT" sz="1300" i="1" dirty="0"/>
              <a:t> </a:t>
            </a:r>
            <a:r>
              <a:rPr lang="it-IT" sz="1300" i="1" dirty="0" err="1"/>
              <a:t>Immigratie</a:t>
            </a:r>
            <a:r>
              <a:rPr lang="it-IT" sz="1300" i="1" dirty="0"/>
              <a:t>, </a:t>
            </a:r>
            <a:r>
              <a:rPr lang="it-IT" sz="1300" i="1" dirty="0" err="1"/>
              <a:t>Integratie</a:t>
            </a:r>
            <a:r>
              <a:rPr lang="it-IT" sz="1300" i="1" dirty="0"/>
              <a:t> en </a:t>
            </a:r>
            <a:r>
              <a:rPr lang="it-IT" sz="1300" i="1" dirty="0" err="1"/>
              <a:t>Asiel</a:t>
            </a:r>
            <a:r>
              <a:rPr lang="it-IT" sz="1300" i="1" dirty="0"/>
              <a:t> e </a:t>
            </a:r>
            <a:r>
              <a:rPr lang="it-IT" sz="1300" i="1" dirty="0" err="1"/>
              <a:t>Minister</a:t>
            </a:r>
            <a:r>
              <a:rPr lang="it-IT" sz="1300" i="1" dirty="0"/>
              <a:t> </a:t>
            </a:r>
            <a:r>
              <a:rPr lang="it-IT" sz="1300" i="1" dirty="0" err="1"/>
              <a:t>voor</a:t>
            </a:r>
            <a:r>
              <a:rPr lang="it-IT" sz="1300" i="1" dirty="0"/>
              <a:t> </a:t>
            </a:r>
            <a:r>
              <a:rPr lang="it-IT" sz="1300" i="1" dirty="0" err="1"/>
              <a:t>Immigratie</a:t>
            </a:r>
            <a:r>
              <a:rPr lang="it-IT" sz="1300" i="1" dirty="0"/>
              <a:t>, </a:t>
            </a:r>
            <a:r>
              <a:rPr lang="it-IT" sz="1300" i="1" dirty="0" err="1"/>
              <a:t>Integratie</a:t>
            </a:r>
            <a:r>
              <a:rPr lang="it-IT" sz="1300" i="1" dirty="0"/>
              <a:t> en </a:t>
            </a:r>
            <a:r>
              <a:rPr lang="it-IT" sz="1300" i="1" dirty="0" err="1"/>
              <a:t>Asiel</a:t>
            </a:r>
            <a:r>
              <a:rPr lang="it-IT" sz="1300" i="1" dirty="0"/>
              <a:t> contro M e S</a:t>
            </a:r>
            <a:r>
              <a:rPr lang="it-IT" sz="1300" dirty="0"/>
              <a:t>, domande di pronuncia pregiudiziale.</a:t>
            </a:r>
          </a:p>
          <a:p>
            <a:endParaRPr lang="it-IT" sz="1300" dirty="0"/>
          </a:p>
          <a:p>
            <a:endParaRPr lang="it-IT" dirty="0"/>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85</a:t>
            </a:fld>
            <a:endParaRPr lang="it-IT" dirty="0"/>
          </a:p>
        </p:txBody>
      </p:sp>
    </p:spTree>
    <p:extLst>
      <p:ext uri="{BB962C8B-B14F-4D97-AF65-F5344CB8AC3E}">
        <p14:creationId xmlns:p14="http://schemas.microsoft.com/office/powerpoint/2010/main" val="2849168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86</a:t>
            </a:fld>
            <a:endParaRPr lang="it-IT" dirty="0"/>
          </a:p>
        </p:txBody>
      </p:sp>
    </p:spTree>
    <p:extLst>
      <p:ext uri="{BB962C8B-B14F-4D97-AF65-F5344CB8AC3E}">
        <p14:creationId xmlns:p14="http://schemas.microsoft.com/office/powerpoint/2010/main" val="42818644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87</a:t>
            </a:fld>
            <a:endParaRPr lang="it-IT"/>
          </a:p>
        </p:txBody>
      </p:sp>
      <p:sp>
        <p:nvSpPr>
          <p:cNvPr id="5" name="Segnaposto data 4">
            <a:extLst>
              <a:ext uri="{FF2B5EF4-FFF2-40B4-BE49-F238E27FC236}">
                <a16:creationId xmlns:a16="http://schemas.microsoft.com/office/drawing/2014/main" id="{09EFE4D8-0325-4A33-8619-CE3C325566E4}"/>
              </a:ext>
            </a:extLst>
          </p:cNvPr>
          <p:cNvSpPr>
            <a:spLocks noGrp="1"/>
          </p:cNvSpPr>
          <p:nvPr>
            <p:ph type="dt" idx="11"/>
          </p:nvPr>
        </p:nvSpPr>
        <p:spPr/>
        <p:txBody>
          <a:bodyPr/>
          <a:lstStyle/>
          <a:p>
            <a:fld id="{635711C7-8D3C-43D2-85CA-9FDBA37DBA95}" type="datetime1">
              <a:rPr lang="it-IT" smtClean="0"/>
              <a:t>07/06/2018</a:t>
            </a:fld>
            <a:endParaRPr lang="it-IT" dirty="0"/>
          </a:p>
        </p:txBody>
      </p:sp>
      <p:sp>
        <p:nvSpPr>
          <p:cNvPr id="6" name="Segnaposto piè di pagina 5">
            <a:extLst>
              <a:ext uri="{FF2B5EF4-FFF2-40B4-BE49-F238E27FC236}">
                <a16:creationId xmlns:a16="http://schemas.microsoft.com/office/drawing/2014/main" id="{43C2C906-ABF7-4895-A91D-7AC6167938D8}"/>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BF2EBD0D-3609-42FE-B3A5-467F48A2D51A}"/>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0591465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88</a:t>
            </a:fld>
            <a:endParaRPr lang="it-IT"/>
          </a:p>
        </p:txBody>
      </p:sp>
      <p:sp>
        <p:nvSpPr>
          <p:cNvPr id="5" name="Segnaposto data 4">
            <a:extLst>
              <a:ext uri="{FF2B5EF4-FFF2-40B4-BE49-F238E27FC236}">
                <a16:creationId xmlns:a16="http://schemas.microsoft.com/office/drawing/2014/main" id="{2FD7CE0F-AE21-4052-B4CB-B524EC9CF0BC}"/>
              </a:ext>
            </a:extLst>
          </p:cNvPr>
          <p:cNvSpPr>
            <a:spLocks noGrp="1"/>
          </p:cNvSpPr>
          <p:nvPr>
            <p:ph type="dt" idx="11"/>
          </p:nvPr>
        </p:nvSpPr>
        <p:spPr/>
        <p:txBody>
          <a:bodyPr/>
          <a:lstStyle/>
          <a:p>
            <a:fld id="{03FB062F-0A72-4DBA-B2C5-8EFF8D5C40CD}" type="datetime1">
              <a:rPr lang="it-IT" smtClean="0"/>
              <a:t>07/06/2018</a:t>
            </a:fld>
            <a:endParaRPr lang="it-IT" dirty="0"/>
          </a:p>
        </p:txBody>
      </p:sp>
      <p:sp>
        <p:nvSpPr>
          <p:cNvPr id="6" name="Segnaposto piè di pagina 5">
            <a:extLst>
              <a:ext uri="{FF2B5EF4-FFF2-40B4-BE49-F238E27FC236}">
                <a16:creationId xmlns:a16="http://schemas.microsoft.com/office/drawing/2014/main" id="{C44F9090-D99B-42ED-BF79-96348170213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1812A33D-DC52-4C88-8F75-02DE08676452}"/>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6667995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dirty="0"/>
              <a:t>Corte europea dei diritti umani (CEDU), </a:t>
            </a:r>
            <a:r>
              <a:rPr lang="it-IT" sz="1300" dirty="0" err="1"/>
              <a:t>Ciubotaru</a:t>
            </a:r>
            <a:r>
              <a:rPr lang="it-IT" sz="1300" dirty="0"/>
              <a:t> / Moldova, No. 27138/04, 27 aprile 2010.</a:t>
            </a:r>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89</a:t>
            </a:fld>
            <a:endParaRPr lang="it-IT"/>
          </a:p>
        </p:txBody>
      </p:sp>
      <p:sp>
        <p:nvSpPr>
          <p:cNvPr id="5" name="Segnaposto data 4">
            <a:extLst>
              <a:ext uri="{FF2B5EF4-FFF2-40B4-BE49-F238E27FC236}">
                <a16:creationId xmlns:a16="http://schemas.microsoft.com/office/drawing/2014/main" id="{2FD7CE0F-AE21-4052-B4CB-B524EC9CF0BC}"/>
              </a:ext>
            </a:extLst>
          </p:cNvPr>
          <p:cNvSpPr>
            <a:spLocks noGrp="1"/>
          </p:cNvSpPr>
          <p:nvPr>
            <p:ph type="dt" idx="11"/>
          </p:nvPr>
        </p:nvSpPr>
        <p:spPr/>
        <p:txBody>
          <a:bodyPr/>
          <a:lstStyle/>
          <a:p>
            <a:fld id="{03FB062F-0A72-4DBA-B2C5-8EFF8D5C40CD}" type="datetime1">
              <a:rPr lang="it-IT" smtClean="0"/>
              <a:t>07/06/2018</a:t>
            </a:fld>
            <a:endParaRPr lang="it-IT" dirty="0"/>
          </a:p>
        </p:txBody>
      </p:sp>
      <p:sp>
        <p:nvSpPr>
          <p:cNvPr id="6" name="Segnaposto piè di pagina 5">
            <a:extLst>
              <a:ext uri="{FF2B5EF4-FFF2-40B4-BE49-F238E27FC236}">
                <a16:creationId xmlns:a16="http://schemas.microsoft.com/office/drawing/2014/main" id="{C44F9090-D99B-42ED-BF79-96348170213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1812A33D-DC52-4C88-8F75-02DE08676452}"/>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336609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A2B84-2C9E-44C5-A7E1-D14378062D4D}" type="slidenum">
              <a:rPr lang="it-IT" smtClean="0"/>
              <a:t>9</a:t>
            </a:fld>
            <a:endParaRPr lang="it-IT" dirty="0"/>
          </a:p>
        </p:txBody>
      </p:sp>
      <p:sp>
        <p:nvSpPr>
          <p:cNvPr id="5" name="Segnaposto data 4">
            <a:extLst>
              <a:ext uri="{FF2B5EF4-FFF2-40B4-BE49-F238E27FC236}">
                <a16:creationId xmlns:a16="http://schemas.microsoft.com/office/drawing/2014/main" id="{57EEC621-D116-4D43-AEA2-153F2D653295}"/>
              </a:ext>
            </a:extLst>
          </p:cNvPr>
          <p:cNvSpPr>
            <a:spLocks noGrp="1"/>
          </p:cNvSpPr>
          <p:nvPr>
            <p:ph type="dt" idx="11"/>
          </p:nvPr>
        </p:nvSpPr>
        <p:spPr/>
        <p:txBody>
          <a:bodyPr/>
          <a:lstStyle/>
          <a:p>
            <a:fld id="{1FDBFC00-2CE5-412B-A146-56A0713A9276}" type="datetime1">
              <a:rPr lang="it-IT" smtClean="0"/>
              <a:t>07/06/2018</a:t>
            </a:fld>
            <a:endParaRPr lang="it-IT" dirty="0"/>
          </a:p>
        </p:txBody>
      </p:sp>
      <p:sp>
        <p:nvSpPr>
          <p:cNvPr id="6" name="Segnaposto piè di pagina 5">
            <a:extLst>
              <a:ext uri="{FF2B5EF4-FFF2-40B4-BE49-F238E27FC236}">
                <a16:creationId xmlns:a16="http://schemas.microsoft.com/office/drawing/2014/main" id="{83DA8C71-016F-418D-853A-7AF60007C5EE}"/>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5B016ED0-84D7-4E81-9906-1318FFC40D24}"/>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40509292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dirty="0"/>
              <a:t>Corte europea dei diritti umani (CEDU), </a:t>
            </a:r>
            <a:r>
              <a:rPr lang="it-IT" sz="1300" dirty="0" err="1"/>
              <a:t>Ciubotaru</a:t>
            </a:r>
            <a:r>
              <a:rPr lang="it-IT" sz="1300" dirty="0"/>
              <a:t> / Moldova, No. 27138/04, 27 aprile 2010.</a:t>
            </a:r>
            <a:endParaRPr lang="it-IT" dirty="0"/>
          </a:p>
        </p:txBody>
      </p:sp>
      <p:sp>
        <p:nvSpPr>
          <p:cNvPr id="4" name="Segnaposto numero diapositiva 3"/>
          <p:cNvSpPr>
            <a:spLocks noGrp="1"/>
          </p:cNvSpPr>
          <p:nvPr>
            <p:ph type="sldNum" sz="quarter" idx="10"/>
          </p:nvPr>
        </p:nvSpPr>
        <p:spPr/>
        <p:txBody>
          <a:bodyPr/>
          <a:lstStyle/>
          <a:p>
            <a:fld id="{8C4A2B84-2C9E-44C5-A7E1-D14378062D4D}" type="slidenum">
              <a:rPr lang="it-IT" smtClean="0"/>
              <a:t>90</a:t>
            </a:fld>
            <a:endParaRPr lang="it-IT"/>
          </a:p>
        </p:txBody>
      </p:sp>
      <p:sp>
        <p:nvSpPr>
          <p:cNvPr id="5" name="Segnaposto data 4">
            <a:extLst>
              <a:ext uri="{FF2B5EF4-FFF2-40B4-BE49-F238E27FC236}">
                <a16:creationId xmlns:a16="http://schemas.microsoft.com/office/drawing/2014/main" id="{2FD7CE0F-AE21-4052-B4CB-B524EC9CF0BC}"/>
              </a:ext>
            </a:extLst>
          </p:cNvPr>
          <p:cNvSpPr>
            <a:spLocks noGrp="1"/>
          </p:cNvSpPr>
          <p:nvPr>
            <p:ph type="dt" idx="11"/>
          </p:nvPr>
        </p:nvSpPr>
        <p:spPr/>
        <p:txBody>
          <a:bodyPr/>
          <a:lstStyle/>
          <a:p>
            <a:fld id="{03FB062F-0A72-4DBA-B2C5-8EFF8D5C40CD}" type="datetime1">
              <a:rPr lang="it-IT" smtClean="0"/>
              <a:t>07/06/2018</a:t>
            </a:fld>
            <a:endParaRPr lang="it-IT" dirty="0"/>
          </a:p>
        </p:txBody>
      </p:sp>
      <p:sp>
        <p:nvSpPr>
          <p:cNvPr id="6" name="Segnaposto piè di pagina 5">
            <a:extLst>
              <a:ext uri="{FF2B5EF4-FFF2-40B4-BE49-F238E27FC236}">
                <a16:creationId xmlns:a16="http://schemas.microsoft.com/office/drawing/2014/main" id="{C44F9090-D99B-42ED-BF79-96348170213F}"/>
              </a:ext>
            </a:extLst>
          </p:cNvPr>
          <p:cNvSpPr>
            <a:spLocks noGrp="1"/>
          </p:cNvSpPr>
          <p:nvPr>
            <p:ph type="ftr" sz="quarter" idx="12"/>
          </p:nvPr>
        </p:nvSpPr>
        <p:spPr/>
        <p:txBody>
          <a:bodyPr/>
          <a:lstStyle/>
          <a:p>
            <a:endParaRPr lang="it-IT" dirty="0"/>
          </a:p>
        </p:txBody>
      </p:sp>
      <p:sp>
        <p:nvSpPr>
          <p:cNvPr id="7" name="Segnaposto intestazione 6">
            <a:extLst>
              <a:ext uri="{FF2B5EF4-FFF2-40B4-BE49-F238E27FC236}">
                <a16:creationId xmlns:a16="http://schemas.microsoft.com/office/drawing/2014/main" id="{1812A33D-DC52-4C88-8F75-02DE08676452}"/>
              </a:ext>
            </a:extLst>
          </p:cNvPr>
          <p:cNvSpPr>
            <a:spLocks noGrp="1"/>
          </p:cNvSpPr>
          <p:nvPr>
            <p:ph type="hdr" sz="quarter" idx="13"/>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Tree>
    <p:extLst>
      <p:ext uri="{BB962C8B-B14F-4D97-AF65-F5344CB8AC3E}">
        <p14:creationId xmlns:p14="http://schemas.microsoft.com/office/powerpoint/2010/main" val="22140055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b="1">
                <a:latin typeface="Arial Nova Light" panose="020B0304020202020204" pitchFamily="34" charset="0"/>
              </a:rPr>
              <a:t>www.privacycodex.eu</a:t>
            </a:r>
          </a:p>
          <a:p>
            <a:r>
              <a:rPr lang="it-IT" b="1">
                <a:latin typeface="Arial Nova Light" panose="020B0304020202020204" pitchFamily="34" charset="0"/>
              </a:rPr>
              <a:t>©</a:t>
            </a:r>
            <a:r>
              <a:rPr lang="it-IT" b="1">
                <a:latin typeface="Arial Nova Light" panose="020B0304020202020204" pitchFamily="34" charset="0"/>
                <a:sym typeface="Symbol" panose="05050102010706020507" pitchFamily="18" charset="2"/>
              </a:rPr>
              <a:t>2018, Marzio V. Vaglio</a:t>
            </a:r>
            <a:endParaRPr lang="it-IT" b="1">
              <a:latin typeface="Arial Nova Light" panose="020B0304020202020204" pitchFamily="34" charset="0"/>
            </a:endParaRPr>
          </a:p>
          <a:p>
            <a:endParaRPr lang="it-IT" dirty="0"/>
          </a:p>
        </p:txBody>
      </p:sp>
      <p:sp>
        <p:nvSpPr>
          <p:cNvPr id="5" name="Segnaposto data 4"/>
          <p:cNvSpPr>
            <a:spLocks noGrp="1"/>
          </p:cNvSpPr>
          <p:nvPr>
            <p:ph type="dt" idx="11"/>
          </p:nvPr>
        </p:nvSpPr>
        <p:spPr/>
        <p:txBody>
          <a:bodyPr/>
          <a:lstStyle/>
          <a:p>
            <a:fld id="{A0647686-36A6-4BF8-8D65-3FD109062051}" type="datetime1">
              <a:rPr lang="it-IT" smtClean="0"/>
              <a:t>07/06/2018</a:t>
            </a:fld>
            <a:endParaRPr lang="it-IT" dirty="0"/>
          </a:p>
        </p:txBody>
      </p:sp>
      <p:sp>
        <p:nvSpPr>
          <p:cNvPr id="6" name="Segnaposto piè di pagina 5"/>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3"/>
          </p:nvPr>
        </p:nvSpPr>
        <p:spPr/>
        <p:txBody>
          <a:bodyPr/>
          <a:lstStyle/>
          <a:p>
            <a:fld id="{8C4A2B84-2C9E-44C5-A7E1-D14378062D4D}" type="slidenum">
              <a:rPr lang="it-IT" smtClean="0"/>
              <a:t>91</a:t>
            </a:fld>
            <a:endParaRPr lang="it-IT" dirty="0"/>
          </a:p>
        </p:txBody>
      </p:sp>
    </p:spTree>
    <p:extLst>
      <p:ext uri="{BB962C8B-B14F-4D97-AF65-F5344CB8AC3E}">
        <p14:creationId xmlns:p14="http://schemas.microsoft.com/office/powerpoint/2010/main" val="25474212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cap="small" dirty="0">
                <a:latin typeface="Garamond" panose="02020404030301010803" pitchFamily="18" charset="0"/>
              </a:rPr>
              <a:t>65° Considerandum ― </a:t>
            </a:r>
            <a:r>
              <a:rPr lang="it-IT" sz="1300" dirty="0">
                <a:latin typeface="Garamond" panose="02020404030301010803" pitchFamily="18" charset="0"/>
              </a:rPr>
              <a:t>Un interessato dovrebbe avere il diritto di ottenere la </a:t>
            </a:r>
            <a:r>
              <a:rPr lang="it-IT" sz="1300" b="1" dirty="0">
                <a:latin typeface="Garamond" panose="02020404030301010803" pitchFamily="18" charset="0"/>
              </a:rPr>
              <a:t>rettifica dei dati personali</a:t>
            </a:r>
            <a:r>
              <a:rPr lang="it-IT" sz="1300" dirty="0">
                <a:latin typeface="Garamond" panose="02020404030301010803" pitchFamily="18" charset="0"/>
              </a:rPr>
              <a:t> che la riguardano e il «</a:t>
            </a:r>
            <a:r>
              <a:rPr lang="it-IT" sz="1300" b="1" i="1" dirty="0">
                <a:latin typeface="Garamond" panose="02020404030301010803" pitchFamily="18" charset="0"/>
              </a:rPr>
              <a:t>diritto all’oblio</a:t>
            </a:r>
            <a:r>
              <a:rPr lang="it-IT" sz="1300" dirty="0">
                <a:latin typeface="Garamond" panose="02020404030301010803" pitchFamily="18" charset="0"/>
              </a:rPr>
              <a:t>» se la conservazione di tali dati violi il presente regolamento o il diritto dell’Unione o degli Stati membri cui è soggetto il titolare del trattamento. In particolare, l’interessato dovrebbe avere il </a:t>
            </a:r>
            <a:r>
              <a:rPr lang="it-IT" sz="1300" b="1" dirty="0">
                <a:latin typeface="Garamond" panose="02020404030301010803" pitchFamily="18" charset="0"/>
              </a:rPr>
              <a:t>diritto di chiedere che siano cancellati e non più sottoposti a trattamento i propri dati personali che non siano più necessari per le finalità per le quali sono stati raccolti o altrimenti trattati</a:t>
            </a:r>
            <a:r>
              <a:rPr lang="it-IT" sz="1300" dirty="0">
                <a:latin typeface="Garamond" panose="02020404030301010803" pitchFamily="18" charset="0"/>
              </a:rPr>
              <a:t>, </a:t>
            </a:r>
            <a:r>
              <a:rPr lang="it-IT" sz="1300" b="1" dirty="0">
                <a:latin typeface="Garamond" panose="02020404030301010803" pitchFamily="18" charset="0"/>
              </a:rPr>
              <a:t>quando abbia ritirato il proprio consenso </a:t>
            </a:r>
            <a:r>
              <a:rPr lang="it-IT" sz="1300" dirty="0">
                <a:latin typeface="Garamond" panose="02020404030301010803" pitchFamily="18" charset="0"/>
              </a:rPr>
              <a:t>o </a:t>
            </a:r>
            <a:r>
              <a:rPr lang="it-IT" sz="1300" b="1" dirty="0">
                <a:latin typeface="Garamond" panose="02020404030301010803" pitchFamily="18" charset="0"/>
              </a:rPr>
              <a:t>si sia opposto al trattamento </a:t>
            </a:r>
            <a:r>
              <a:rPr lang="it-IT" sz="1300" dirty="0">
                <a:latin typeface="Garamond" panose="02020404030301010803" pitchFamily="18" charset="0"/>
              </a:rPr>
              <a:t>dei dati personali che lo riguardano o </a:t>
            </a:r>
            <a:r>
              <a:rPr lang="it-IT" sz="1300" b="1" dirty="0">
                <a:latin typeface="Garamond" panose="02020404030301010803" pitchFamily="18" charset="0"/>
              </a:rPr>
              <a:t>quando il trattamento dei suoi dati personali non sia altrimenti conforme al presente regolamento</a:t>
            </a:r>
            <a:r>
              <a:rPr lang="it-IT" sz="1300" dirty="0">
                <a:latin typeface="Garamond" panose="02020404030301010803" pitchFamily="18" charset="0"/>
              </a:rPr>
              <a:t>. </a:t>
            </a:r>
            <a:r>
              <a:rPr lang="it-IT" sz="1300" i="1" dirty="0">
                <a:latin typeface="Garamond" panose="02020404030301010803" pitchFamily="18" charset="0"/>
              </a:rPr>
              <a:t>Tale diritto è in particolare rilevante se l’interessato ha prestato il proprio consenso quando era minore</a:t>
            </a:r>
            <a:r>
              <a:rPr lang="it-IT" sz="1300" dirty="0">
                <a:latin typeface="Garamond" panose="02020404030301010803" pitchFamily="18" charset="0"/>
              </a:rPr>
              <a:t>, e quindi non pienamente consapevole dei rischi derivanti dal trattamento, e vuole successivamente eliminare tale tipo di dati personali, in particolare da internet. </a:t>
            </a:r>
            <a:r>
              <a:rPr lang="it-IT" sz="1300" i="1" dirty="0">
                <a:latin typeface="Garamond" panose="02020404030301010803" pitchFamily="18" charset="0"/>
              </a:rPr>
              <a:t>L’interessato dovrebbe poter esercitare tale diritto indipendentemente dal fatto che non sia più un minore</a:t>
            </a:r>
            <a:r>
              <a:rPr lang="it-IT" sz="1300" dirty="0">
                <a:latin typeface="Garamond" panose="02020404030301010803" pitchFamily="18" charset="0"/>
              </a:rPr>
              <a:t>. Tuttavia, </a:t>
            </a:r>
            <a:r>
              <a:rPr lang="it-IT" sz="1300" b="1" dirty="0">
                <a:latin typeface="Garamond" panose="02020404030301010803" pitchFamily="18" charset="0"/>
              </a:rPr>
              <a:t>dovrebbe essere lecita l’ulteriore conservazione dei dati personali qualora sia necessaria per esercitare il diritto alla libertà di espressione e di informazione</a:t>
            </a:r>
            <a:r>
              <a:rPr lang="it-IT" sz="1300" dirty="0">
                <a:latin typeface="Garamond" panose="02020404030301010803" pitchFamily="18" charset="0"/>
              </a:rPr>
              <a:t>, </a:t>
            </a:r>
            <a:r>
              <a:rPr lang="it-IT" sz="1300" b="1" dirty="0">
                <a:latin typeface="Garamond" panose="02020404030301010803" pitchFamily="18" charset="0"/>
              </a:rPr>
              <a:t>per adempiere un obbligo legale</a:t>
            </a:r>
            <a:r>
              <a:rPr lang="it-IT" sz="1300" dirty="0">
                <a:latin typeface="Garamond" panose="02020404030301010803" pitchFamily="18" charset="0"/>
              </a:rPr>
              <a:t>, </a:t>
            </a:r>
            <a:r>
              <a:rPr lang="it-IT" sz="1300" b="1" dirty="0">
                <a:latin typeface="Garamond" panose="02020404030301010803" pitchFamily="18" charset="0"/>
              </a:rPr>
              <a:t>per eseguire un compito di interesse pubblico o nell’esercizio di pubblici poteri</a:t>
            </a:r>
            <a:r>
              <a:rPr lang="it-IT" sz="1300" dirty="0">
                <a:latin typeface="Garamond" panose="02020404030301010803" pitchFamily="18" charset="0"/>
              </a:rPr>
              <a:t> di cui è investito il titolare del trattamento, </a:t>
            </a:r>
            <a:r>
              <a:rPr lang="it-IT" sz="1300" b="1" dirty="0">
                <a:latin typeface="Garamond" panose="02020404030301010803" pitchFamily="18" charset="0"/>
              </a:rPr>
              <a:t>per motivi di interesse pubblico nel settore della sanità pubblica</a:t>
            </a:r>
            <a:r>
              <a:rPr lang="it-IT" sz="1300" dirty="0">
                <a:latin typeface="Garamond" panose="02020404030301010803" pitchFamily="18" charset="0"/>
              </a:rPr>
              <a:t>, a fini di </a:t>
            </a:r>
            <a:r>
              <a:rPr lang="it-IT" sz="1300" b="1" dirty="0">
                <a:latin typeface="Garamond" panose="02020404030301010803" pitchFamily="18" charset="0"/>
              </a:rPr>
              <a:t>archiviazione nel pubblico interesse</a:t>
            </a:r>
            <a:r>
              <a:rPr lang="it-IT" sz="1300" dirty="0">
                <a:latin typeface="Garamond" panose="02020404030301010803" pitchFamily="18" charset="0"/>
              </a:rPr>
              <a:t>, di </a:t>
            </a:r>
            <a:r>
              <a:rPr lang="it-IT" sz="1300" b="1" dirty="0">
                <a:latin typeface="Garamond" panose="02020404030301010803" pitchFamily="18" charset="0"/>
              </a:rPr>
              <a:t>ricerca scientifica o storica </a:t>
            </a:r>
            <a:r>
              <a:rPr lang="it-IT" sz="1300" dirty="0">
                <a:latin typeface="Garamond" panose="02020404030301010803" pitchFamily="18" charset="0"/>
              </a:rPr>
              <a:t>o a </a:t>
            </a:r>
            <a:r>
              <a:rPr lang="it-IT" sz="1300" b="1" dirty="0">
                <a:latin typeface="Garamond" panose="02020404030301010803" pitchFamily="18" charset="0"/>
              </a:rPr>
              <a:t>fini statistici</a:t>
            </a:r>
            <a:r>
              <a:rPr lang="it-IT" sz="1300" dirty="0">
                <a:latin typeface="Garamond" panose="02020404030301010803" pitchFamily="18" charset="0"/>
              </a:rPr>
              <a:t>, ovvero </a:t>
            </a:r>
            <a:r>
              <a:rPr lang="it-IT" sz="1300" b="1" i="1" dirty="0">
                <a:latin typeface="Garamond" panose="02020404030301010803" pitchFamily="18" charset="0"/>
              </a:rPr>
              <a:t>per accertare, esercitare o difendere un diritto in sede giudiziaria</a:t>
            </a:r>
            <a:r>
              <a:rPr lang="it-IT" sz="1300" dirty="0">
                <a:latin typeface="Garamond" panose="02020404030301010803" pitchFamily="18" charset="0"/>
              </a:rPr>
              <a:t>.</a:t>
            </a:r>
          </a:p>
          <a:p>
            <a:endParaRPr lang="it-IT" sz="1300" dirty="0">
              <a:latin typeface="Garamond" panose="02020404030301010803" pitchFamily="18" charset="0"/>
            </a:endParaRPr>
          </a:p>
          <a:p>
            <a:r>
              <a:rPr lang="it-IT" sz="1300" b="1" cap="small" dirty="0">
                <a:latin typeface="Garamond" panose="02020404030301010803" pitchFamily="18" charset="0"/>
              </a:rPr>
              <a:t>66° Considerandum ― </a:t>
            </a:r>
            <a:r>
              <a:rPr lang="it-IT" sz="1300" dirty="0">
                <a:latin typeface="Garamond" panose="02020404030301010803" pitchFamily="18" charset="0"/>
              </a:rPr>
              <a:t>Per rafforzare il «</a:t>
            </a:r>
            <a:r>
              <a:rPr lang="it-IT" sz="1300" b="1" i="1" dirty="0">
                <a:latin typeface="Garamond" panose="02020404030301010803" pitchFamily="18" charset="0"/>
              </a:rPr>
              <a:t>diritto all’oblio</a:t>
            </a:r>
            <a:r>
              <a:rPr lang="it-IT" sz="1300" dirty="0">
                <a:latin typeface="Garamond" panose="02020404030301010803" pitchFamily="18" charset="0"/>
              </a:rPr>
              <a:t>» </a:t>
            </a:r>
            <a:r>
              <a:rPr lang="it-IT" sz="1300" b="1" dirty="0">
                <a:solidFill>
                  <a:srgbClr val="C00000"/>
                </a:solidFill>
                <a:latin typeface="Garamond" panose="02020404030301010803" pitchFamily="18" charset="0"/>
              </a:rPr>
              <a:t>nell’ambiente online</a:t>
            </a:r>
            <a:r>
              <a:rPr lang="it-IT" sz="1300" dirty="0">
                <a:latin typeface="Garamond" panose="02020404030301010803" pitchFamily="18" charset="0"/>
              </a:rPr>
              <a:t>, </a:t>
            </a:r>
            <a:r>
              <a:rPr lang="it-IT" sz="1300" i="1" dirty="0">
                <a:latin typeface="Garamond" panose="02020404030301010803" pitchFamily="18" charset="0"/>
              </a:rPr>
              <a:t>è opportuno che il diritto di cancellazione sia esteso in modo tale da obbligare il titolare del trattamento che ha pubblicato dati personali a informare i titolari del trattamento che trattano tali dati personali di cancellare qualsiasi link verso tali dati personali o copia o riproduzione di detti dati personali</a:t>
            </a:r>
            <a:r>
              <a:rPr lang="it-IT" sz="1300" dirty="0">
                <a:latin typeface="Garamond" panose="02020404030301010803" pitchFamily="18" charset="0"/>
              </a:rPr>
              <a:t>. Nel fare ciò, è opportuno che il titolare del trattamento adotti </a:t>
            </a:r>
            <a:r>
              <a:rPr lang="it-IT" sz="1300" b="1" dirty="0">
                <a:latin typeface="Garamond" panose="02020404030301010803" pitchFamily="18" charset="0"/>
              </a:rPr>
              <a:t>misure ragionevoli tenendo conto della tecnologia disponibile e dei mezzi a disposizione</a:t>
            </a:r>
            <a:r>
              <a:rPr lang="it-IT" sz="1300" dirty="0">
                <a:latin typeface="Garamond" panose="02020404030301010803" pitchFamily="18" charset="0"/>
              </a:rPr>
              <a:t> del titolare del trattamento, </a:t>
            </a:r>
            <a:r>
              <a:rPr lang="it-IT" sz="1300" b="1" dirty="0">
                <a:latin typeface="Garamond" panose="02020404030301010803" pitchFamily="18" charset="0"/>
              </a:rPr>
              <a:t>comprese misure tecniche</a:t>
            </a:r>
            <a:r>
              <a:rPr lang="it-IT" sz="1300" dirty="0">
                <a:latin typeface="Garamond" panose="02020404030301010803" pitchFamily="18" charset="0"/>
              </a:rPr>
              <a:t>, per informare della richiesta dell’interessato i titolari del trattamento che trattano i dati personali.</a:t>
            </a:r>
          </a:p>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7227C518-9821-4F7A-80D1-E9D06E19C8F2}"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92</a:t>
            </a:fld>
            <a:endParaRPr lang="it-IT" dirty="0"/>
          </a:p>
        </p:txBody>
      </p:sp>
    </p:spTree>
    <p:extLst>
      <p:ext uri="{BB962C8B-B14F-4D97-AF65-F5344CB8AC3E}">
        <p14:creationId xmlns:p14="http://schemas.microsoft.com/office/powerpoint/2010/main" val="17650937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DF099CA0-273C-470D-9EBA-DA6103AAB877}"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93</a:t>
            </a:fld>
            <a:endParaRPr lang="it-IT" dirty="0"/>
          </a:p>
        </p:txBody>
      </p:sp>
    </p:spTree>
    <p:extLst>
      <p:ext uri="{BB962C8B-B14F-4D97-AF65-F5344CB8AC3E}">
        <p14:creationId xmlns:p14="http://schemas.microsoft.com/office/powerpoint/2010/main" val="41260624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47F989E2-F61E-49D8-9107-8D0A3AF96E2E}"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94</a:t>
            </a:fld>
            <a:endParaRPr lang="it-IT" dirty="0"/>
          </a:p>
        </p:txBody>
      </p:sp>
    </p:spTree>
    <p:extLst>
      <p:ext uri="{BB962C8B-B14F-4D97-AF65-F5344CB8AC3E}">
        <p14:creationId xmlns:p14="http://schemas.microsoft.com/office/powerpoint/2010/main" val="20182892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2459B496-1F28-43B1-B99D-4CDA64B6CCFE}"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95</a:t>
            </a:fld>
            <a:endParaRPr lang="it-IT" dirty="0"/>
          </a:p>
        </p:txBody>
      </p:sp>
    </p:spTree>
    <p:extLst>
      <p:ext uri="{BB962C8B-B14F-4D97-AF65-F5344CB8AC3E}">
        <p14:creationId xmlns:p14="http://schemas.microsoft.com/office/powerpoint/2010/main" val="11661449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cap="small" dirty="0">
                <a:latin typeface="Garamond" panose="02020404030301010803" pitchFamily="18" charset="0"/>
              </a:rPr>
              <a:t>CGUE, C‑131/12, Grande Sezione, sentenza del 13 maggio 2014</a:t>
            </a:r>
            <a:r>
              <a:rPr lang="it-IT" sz="1300" dirty="0">
                <a:latin typeface="Garamond" panose="02020404030301010803" pitchFamily="18" charset="0"/>
              </a:rPr>
              <a:t>, </a:t>
            </a:r>
            <a:r>
              <a:rPr lang="it-IT" sz="1300" i="1" dirty="0">
                <a:latin typeface="Garamond" panose="02020404030301010803" pitchFamily="18" charset="0"/>
              </a:rPr>
              <a:t>Google </a:t>
            </a:r>
            <a:r>
              <a:rPr lang="it-IT" sz="1300" i="1" dirty="0" err="1">
                <a:latin typeface="Garamond" panose="02020404030301010803" pitchFamily="18" charset="0"/>
              </a:rPr>
              <a:t>Spain</a:t>
            </a:r>
            <a:r>
              <a:rPr lang="it-IT" sz="1300" i="1" dirty="0">
                <a:latin typeface="Garamond" panose="02020404030301010803" pitchFamily="18" charset="0"/>
              </a:rPr>
              <a:t> SL e Google </a:t>
            </a:r>
            <a:r>
              <a:rPr lang="it-IT" sz="1300" i="1" dirty="0" err="1">
                <a:latin typeface="Garamond" panose="02020404030301010803" pitchFamily="18" charset="0"/>
              </a:rPr>
              <a:t>Inc</a:t>
            </a:r>
            <a:r>
              <a:rPr lang="it-IT" sz="1300" i="1" dirty="0">
                <a:latin typeface="Garamond" panose="02020404030301010803" pitchFamily="18" charset="0"/>
              </a:rPr>
              <a:t>. contro </a:t>
            </a:r>
            <a:r>
              <a:rPr lang="it-IT" sz="1300" i="1" dirty="0" err="1">
                <a:latin typeface="Garamond" panose="02020404030301010803" pitchFamily="18" charset="0"/>
              </a:rPr>
              <a:t>Agencia</a:t>
            </a:r>
            <a:r>
              <a:rPr lang="it-IT" sz="1300" i="1" dirty="0">
                <a:latin typeface="Garamond" panose="02020404030301010803" pitchFamily="18" charset="0"/>
              </a:rPr>
              <a:t> </a:t>
            </a:r>
            <a:r>
              <a:rPr lang="it-IT" sz="1300" i="1" dirty="0" err="1">
                <a:latin typeface="Garamond" panose="02020404030301010803" pitchFamily="18" charset="0"/>
              </a:rPr>
              <a:t>Española</a:t>
            </a:r>
            <a:r>
              <a:rPr lang="it-IT" sz="1300" i="1" dirty="0">
                <a:latin typeface="Garamond" panose="02020404030301010803" pitchFamily="18" charset="0"/>
              </a:rPr>
              <a:t> de </a:t>
            </a:r>
            <a:r>
              <a:rPr lang="it-IT" sz="1300" i="1" dirty="0" err="1">
                <a:latin typeface="Garamond" panose="02020404030301010803" pitchFamily="18" charset="0"/>
              </a:rPr>
              <a:t>Protección</a:t>
            </a:r>
            <a:r>
              <a:rPr lang="it-IT" sz="1300" i="1" dirty="0">
                <a:latin typeface="Garamond" panose="02020404030301010803" pitchFamily="18" charset="0"/>
              </a:rPr>
              <a:t> de </a:t>
            </a:r>
            <a:r>
              <a:rPr lang="it-IT" sz="1300" i="1" dirty="0" err="1">
                <a:latin typeface="Garamond" panose="02020404030301010803" pitchFamily="18" charset="0"/>
              </a:rPr>
              <a:t>Datos</a:t>
            </a:r>
            <a:r>
              <a:rPr lang="it-IT" sz="1300" i="1" dirty="0">
                <a:latin typeface="Garamond" panose="02020404030301010803" pitchFamily="18" charset="0"/>
              </a:rPr>
              <a:t> (AEPD) e Mario </a:t>
            </a:r>
            <a:r>
              <a:rPr lang="it-IT" sz="1300" i="1" dirty="0" err="1">
                <a:latin typeface="Garamond" panose="02020404030301010803" pitchFamily="18" charset="0"/>
              </a:rPr>
              <a:t>Costeja</a:t>
            </a:r>
            <a:r>
              <a:rPr lang="it-IT" sz="1300" i="1" dirty="0">
                <a:latin typeface="Garamond" panose="02020404030301010803" pitchFamily="18" charset="0"/>
              </a:rPr>
              <a:t> </a:t>
            </a:r>
            <a:r>
              <a:rPr lang="it-IT" sz="1300" i="1" dirty="0" err="1">
                <a:latin typeface="Garamond" panose="02020404030301010803" pitchFamily="18" charset="0"/>
              </a:rPr>
              <a:t>González</a:t>
            </a:r>
            <a:r>
              <a:rPr lang="it-IT" sz="1300" dirty="0">
                <a:latin typeface="Garamond" panose="02020404030301010803" pitchFamily="18" charset="0"/>
              </a:rPr>
              <a:t>, domanda di pronuncia pregiudiziale;.</a:t>
            </a:r>
          </a:p>
          <a:p>
            <a:r>
              <a:rPr lang="it-IT" sz="1300" b="1" cap="small" dirty="0">
                <a:latin typeface="Garamond" panose="02020404030301010803" pitchFamily="18" charset="0"/>
              </a:rPr>
              <a:t>dispositivo</a:t>
            </a:r>
            <a:r>
              <a:rPr lang="it-IT" sz="1300" dirty="0">
                <a:latin typeface="Garamond" panose="02020404030301010803" pitchFamily="18" charset="0"/>
              </a:rPr>
              <a:t>:</a:t>
            </a:r>
          </a:p>
          <a:p>
            <a:r>
              <a:rPr lang="it-IT" sz="1300" dirty="0">
                <a:latin typeface="Garamond" panose="02020404030301010803" pitchFamily="18" charset="0"/>
              </a:rPr>
              <a:t>“1) L’articolo 2, lettere b) e d), della direttiva 95/46/CE del Parlamento europeo e del Consiglio, del 24 ottobre 1995, relativa alla tutela delle persone fisiche con riguardo al trattamento dei dati personali, nonché alla libera circolazione di tali dati, deve essere interpretato nel senso che, da un lato, l’attività di un motore di ricerca consistente nel trovare informazioni pubblicate o inserite da terzi su Internet, nell’indicizzarle in modo automatico, nel memorizzarle temporaneamente e, infine, nel metterle a disposizione degli utenti di Internet secondo un determinato ordine di preferenza, deve essere qualificata come «trattamento di dati personali», ai sensi del citato articolo 2, lettera b), qualora tali informazioni contengano dati personali, e che, dall’altro lato, il gestore di detto motore di ricerca deve essere considerato come il «responsabile» del trattamento summenzionato, ai sensi dell’articolo 2, lettera d), di cui sopra. </a:t>
            </a:r>
          </a:p>
          <a:p>
            <a:r>
              <a:rPr lang="it-IT" sz="1300" dirty="0">
                <a:latin typeface="Garamond" panose="02020404030301010803" pitchFamily="18" charset="0"/>
              </a:rPr>
              <a:t>2) L’articolo 4, paragrafo 1, lettera a), della direttiva 95/46 deve essere interpretato nel senso che un trattamento di dati personali viene effettuato nel contesto delle attività di uno stabilimento del responsabile di tale trattamento nel territorio di uno Stato membro, ai sensi della disposizione suddetta, qualora il gestore di un motore di ricerca apra in uno Stato membro una succursale o una filiale destinata alla promozione e alla vendita degli spazi pubblicitari proposti da tale motore di ricerca e l’attività della quale si dirige agli abitanti di detto Stato membro. </a:t>
            </a:r>
          </a:p>
          <a:p>
            <a:r>
              <a:rPr lang="it-IT" sz="1300" dirty="0">
                <a:latin typeface="Garamond" panose="02020404030301010803" pitchFamily="18" charset="0"/>
              </a:rPr>
              <a:t>3) Gli articoli 12, lettera b), e 14, primo comma, lettera a), della direttiva 95/46 devono essere interpretati nel senso che, al fine di rispettare i diritti previsti da tali disposizioni, e sempre che le condizioni da queste fissate siano effettivamente soddisfatte, </a:t>
            </a:r>
            <a:r>
              <a:rPr lang="it-IT" sz="1300" b="1" dirty="0">
                <a:latin typeface="Garamond" panose="02020404030301010803" pitchFamily="18" charset="0"/>
              </a:rPr>
              <a:t>il gestore di un motore di ricerca è obbligato a sopprimere, dall’elenco di risultati che appare a seguito di una ricerca effettuata a partire dal nome di una persona, dei link verso pagine web pubblicate da terzi e contenenti informazioni relative a questa persona, anche nel caso in cui tale nome o tali informazioni non vengano previamente o simultaneamente cancellati dalle pagine web di cui trattasi, e ciò eventualmente anche quando la loro pubblicazione su tali pagine web sia di per sé lecita</a:t>
            </a:r>
            <a:r>
              <a:rPr lang="it-IT" sz="1300" dirty="0">
                <a:latin typeface="Garamond" panose="02020404030301010803" pitchFamily="18" charset="0"/>
              </a:rPr>
              <a:t>. —</a:t>
            </a:r>
          </a:p>
          <a:p>
            <a:r>
              <a:rPr lang="it-IT" sz="1300" dirty="0">
                <a:latin typeface="Garamond" panose="02020404030301010803" pitchFamily="18" charset="0"/>
              </a:rPr>
              <a:t>4) Gli articoli 12, lettera b), e 14, primo comma, lettera a), della direttiva 95/46 devono essere interpretati nel senso che, nel valutare i presupposti di applicazione di tali disposizioni</a:t>
            </a:r>
            <a:r>
              <a:rPr lang="it-IT" sz="1300" b="1" dirty="0">
                <a:latin typeface="Garamond" panose="02020404030301010803" pitchFamily="18" charset="0"/>
              </a:rPr>
              <a:t>, si deve verificare in particolare se l’interessato abbia diritto a che l’informazione in questione riguardante la sua persona non venga più, allo stato attuale, collegata al suo nome da un elenco di risultati che appare a seguito di una ricerca effettuata a partire dal suo nome, senza per questo che la constatazione di un diritto siffatto presupponga che l’inclusione dell’informazione in questione in tale elenco arrechi un pregiudizio a detto interessato</a:t>
            </a:r>
            <a:r>
              <a:rPr lang="it-IT" sz="1300" dirty="0">
                <a:latin typeface="Garamond" panose="02020404030301010803" pitchFamily="18" charset="0"/>
              </a:rPr>
              <a:t>. Dato che l’interessato può, sulla scorta dei suoi diritti fondamentali derivanti dagli articoli 7 e 8 della Carta, chiedere che l’informazione in questione non venga più messa a disposizione del grande pubblico in virtù della sua inclusione in un siffatto elenco di risultati, </a:t>
            </a:r>
            <a:r>
              <a:rPr lang="it-IT" sz="1300" b="1" dirty="0">
                <a:latin typeface="Garamond" panose="02020404030301010803" pitchFamily="18" charset="0"/>
              </a:rPr>
              <a:t>i diritti fondamentali di cui sopra prevalgono, in linea di principio, non soltanto sull’interesse economico del gestore del motore di ricerca, ma anche sull’interesse di tale pubblico ad accedere all’informazione suddetta in occasione di una ricerca concernente il nome di questa persona</a:t>
            </a:r>
            <a:r>
              <a:rPr lang="it-IT" sz="1300" dirty="0">
                <a:latin typeface="Garamond" panose="02020404030301010803" pitchFamily="18" charset="0"/>
              </a:rPr>
              <a:t>. Tuttavia, così non sarebbe qualora risultasse, per ragioni particolari, come il ruolo ricoperto da tale persona nella vita pubblica, che l’ingerenza nei suoi diritti fondamentali è giustificata dall’interesse preponderante del pubblico suddetto ad avere accesso, in virtù dell’inclusione summenzionata, all’informazione di cui trattasi.”.</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BD91A38A-AEF2-43B9-AD49-79DA24268D4D}"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96</a:t>
            </a:fld>
            <a:endParaRPr lang="it-IT" dirty="0"/>
          </a:p>
        </p:txBody>
      </p:sp>
    </p:spTree>
    <p:extLst>
      <p:ext uri="{BB962C8B-B14F-4D97-AF65-F5344CB8AC3E}">
        <p14:creationId xmlns:p14="http://schemas.microsoft.com/office/powerpoint/2010/main" val="5089773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r>
              <a:rPr lang="it-IT" sz="1300" b="1" dirty="0">
                <a:latin typeface="Garamond" panose="02020404030301010803" pitchFamily="18" charset="0"/>
              </a:rPr>
              <a:t>Articolo 17</a:t>
            </a:r>
          </a:p>
          <a:p>
            <a:r>
              <a:rPr lang="it-IT" sz="1300" dirty="0">
                <a:latin typeface="Garamond" panose="02020404030301010803" pitchFamily="18" charset="0"/>
              </a:rPr>
              <a:t>3. I paragrafi 1 e 2 non si applicano nella misura in cui il trattamento sia necessario:</a:t>
            </a:r>
          </a:p>
          <a:p>
            <a:r>
              <a:rPr lang="it-IT" sz="1300" dirty="0">
                <a:latin typeface="Garamond" panose="02020404030301010803" pitchFamily="18" charset="0"/>
              </a:rPr>
              <a:t>a) per l’esercizio del diritto alla libertà di espressione e di informazione;</a:t>
            </a:r>
          </a:p>
          <a:p>
            <a:r>
              <a:rPr lang="it-IT" sz="1300" dirty="0">
                <a:latin typeface="Garamond" panose="02020404030301010803" pitchFamily="18" charset="0"/>
              </a:rPr>
              <a:t>b) per l’adempimento di un obbligo legale che richieda il trattamento previsto dal diritto dell’Unione o dello Stato membro cui è soggetto il titolare del trattamento o per l’esecuzione di un compito svolto nel pubblico interesse oppure nell’esercizio di pubblici poteri di cui è investito il titolare del trattamento;</a:t>
            </a:r>
          </a:p>
          <a:p>
            <a:r>
              <a:rPr lang="it-IT" sz="1300" dirty="0">
                <a:latin typeface="Garamond" panose="02020404030301010803" pitchFamily="18" charset="0"/>
              </a:rPr>
              <a:t>c) per motivi di interesse pubblico nel settore della sanità pubblica in conformità dell’articolo </a:t>
            </a:r>
            <a:r>
              <a:rPr lang="it-IT" sz="1300" u="sng" dirty="0">
                <a:latin typeface="Garamond" panose="02020404030301010803" pitchFamily="18" charset="0"/>
                <a:hlinkClick r:id="rId3" action="ppaction://hlinkfile"/>
              </a:rPr>
              <a:t>9</a:t>
            </a:r>
            <a:r>
              <a:rPr lang="it-IT" sz="1300" dirty="0">
                <a:latin typeface="Garamond" panose="02020404030301010803" pitchFamily="18" charset="0"/>
              </a:rPr>
              <a:t>, paragrafo 2, lettere h) e i), e dell’articolo 9, paragrafo 3;</a:t>
            </a:r>
          </a:p>
          <a:p>
            <a:r>
              <a:rPr lang="it-IT" sz="1300" dirty="0">
                <a:latin typeface="Garamond" panose="02020404030301010803" pitchFamily="18" charset="0"/>
              </a:rPr>
              <a:t>d) a fini di archiviazione nel pubblico interesse, di ricerca scientifica o storica o a fini statistici conformemente all’articolo </a:t>
            </a:r>
            <a:r>
              <a:rPr lang="it-IT" sz="1300" u="sng" dirty="0">
                <a:latin typeface="Garamond" panose="02020404030301010803" pitchFamily="18" charset="0"/>
                <a:hlinkClick r:id="rId4" action="ppaction://hlinkfile"/>
              </a:rPr>
              <a:t>89</a:t>
            </a:r>
            <a:r>
              <a:rPr lang="it-IT" sz="1300" dirty="0">
                <a:latin typeface="Garamond" panose="02020404030301010803" pitchFamily="18" charset="0"/>
              </a:rPr>
              <a:t>, paragrafo 1, nella misura in cui il diritto di cui al paragrafo 1 rischi di rendere impossibile o di pregiudicare gravemente il conseguimento degli obiettivi di tale trattamento; o</a:t>
            </a:r>
          </a:p>
          <a:p>
            <a:r>
              <a:rPr lang="it-IT" sz="1300" dirty="0">
                <a:latin typeface="Garamond" panose="02020404030301010803" pitchFamily="18" charset="0"/>
              </a:rPr>
              <a:t>e) per l’accertamento, l’esercizio o la difesa di un diritto in sede giudiziaria.</a:t>
            </a: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1C6A8950-46A4-40F6-B63F-CADAA7F03836}"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97</a:t>
            </a:fld>
            <a:endParaRPr lang="it-IT" dirty="0"/>
          </a:p>
        </p:txBody>
      </p:sp>
    </p:spTree>
    <p:extLst>
      <p:ext uri="{BB962C8B-B14F-4D97-AF65-F5344CB8AC3E}">
        <p14:creationId xmlns:p14="http://schemas.microsoft.com/office/powerpoint/2010/main" val="3561698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F2C22A1F-356F-4520-9B0B-58C8B809B573}"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98</a:t>
            </a:fld>
            <a:endParaRPr lang="it-IT" dirty="0"/>
          </a:p>
        </p:txBody>
      </p:sp>
    </p:spTree>
    <p:extLst>
      <p:ext uri="{BB962C8B-B14F-4D97-AF65-F5344CB8AC3E}">
        <p14:creationId xmlns:p14="http://schemas.microsoft.com/office/powerpoint/2010/main" val="17760383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79425" y="993775"/>
            <a:ext cx="6140450" cy="3454400"/>
          </a:xfrm>
        </p:spPr>
      </p:sp>
      <p:sp>
        <p:nvSpPr>
          <p:cNvPr id="3" name="Segnaposto note 2"/>
          <p:cNvSpPr>
            <a:spLocks noGrp="1"/>
          </p:cNvSpPr>
          <p:nvPr>
            <p:ph type="body" idx="1"/>
          </p:nvPr>
        </p:nvSpPr>
        <p:spPr/>
        <p:txBody>
          <a:bodyPr/>
          <a:lstStyle/>
          <a:p>
            <a:endParaRPr lang="it-IT" sz="1300" dirty="0">
              <a:latin typeface="Garamond" panose="02020404030301010803" pitchFamily="18" charset="0"/>
            </a:endParaRPr>
          </a:p>
        </p:txBody>
      </p:sp>
      <p:sp>
        <p:nvSpPr>
          <p:cNvPr id="4" name="Segnaposto intestazione 3"/>
          <p:cNvSpPr>
            <a:spLocks noGrp="1"/>
          </p:cNvSpPr>
          <p:nvPr>
            <p:ph type="hdr" sz="quarter" idx="10"/>
          </p:nvPr>
        </p:nvSpPr>
        <p:spPr/>
        <p:txBody>
          <a:bodyPr/>
          <a:lstStyle/>
          <a:p>
            <a:r>
              <a:rPr lang="it-IT"/>
              <a:t>Programma di formazione avanzata in materia di protezione dei dati personali e privacy</a:t>
            </a:r>
            <a:endParaRPr lang="it-IT" dirty="0"/>
          </a:p>
        </p:txBody>
      </p:sp>
      <p:sp>
        <p:nvSpPr>
          <p:cNvPr id="5" name="Segnaposto data 4"/>
          <p:cNvSpPr>
            <a:spLocks noGrp="1"/>
          </p:cNvSpPr>
          <p:nvPr>
            <p:ph type="dt" idx="11"/>
          </p:nvPr>
        </p:nvSpPr>
        <p:spPr/>
        <p:txBody>
          <a:bodyPr/>
          <a:lstStyle/>
          <a:p>
            <a:r>
              <a:rPr lang="it-IT" b="0" i="1">
                <a:solidFill>
                  <a:srgbClr val="C00000"/>
                </a:solidFill>
              </a:rPr>
              <a:t>Print date: </a:t>
            </a:r>
            <a:fld id="{E258F465-FED8-4B93-852C-144B67BFE379}" type="datetime1">
              <a:rPr lang="it-IT" smtClean="0"/>
              <a:t>07/06/2018</a:t>
            </a:fld>
            <a:endParaRPr lang="it-IT" dirty="0"/>
          </a:p>
        </p:txBody>
      </p:sp>
      <p:sp>
        <p:nvSpPr>
          <p:cNvPr id="6" name="Segnaposto piè di pagina 5"/>
          <p:cNvSpPr>
            <a:spLocks noGrp="1"/>
          </p:cNvSpPr>
          <p:nvPr>
            <p:ph type="ftr" sz="quarter" idx="12"/>
          </p:nvPr>
        </p:nvSpPr>
        <p:spPr/>
        <p:txBody>
          <a:bodyPr/>
          <a:lstStyle/>
          <a:p>
            <a:r>
              <a:rPr lang="it-IT"/>
              <a:t>Copyright © 2017 — Marzio Vaglio</a:t>
            </a:r>
            <a:endParaRPr lang="it-IT" dirty="0"/>
          </a:p>
        </p:txBody>
      </p:sp>
      <p:sp>
        <p:nvSpPr>
          <p:cNvPr id="7" name="Segnaposto numero diapositiva 6"/>
          <p:cNvSpPr>
            <a:spLocks noGrp="1"/>
          </p:cNvSpPr>
          <p:nvPr>
            <p:ph type="sldNum" sz="quarter" idx="13"/>
          </p:nvPr>
        </p:nvSpPr>
        <p:spPr/>
        <p:txBody>
          <a:bodyPr/>
          <a:lstStyle/>
          <a:p>
            <a:fld id="{3FD4FF88-A343-4F58-BC81-57F3D2A38ABF}" type="slidenum">
              <a:rPr lang="it-IT" smtClean="0"/>
              <a:pPr/>
              <a:t>99</a:t>
            </a:fld>
            <a:endParaRPr lang="it-IT" dirty="0"/>
          </a:p>
        </p:txBody>
      </p:sp>
    </p:spTree>
    <p:extLst>
      <p:ext uri="{BB962C8B-B14F-4D97-AF65-F5344CB8AC3E}">
        <p14:creationId xmlns:p14="http://schemas.microsoft.com/office/powerpoint/2010/main" val="2109089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ivacycodex.eu/"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725283"/>
            <a:ext cx="10058400" cy="2599828"/>
          </a:xfrm>
        </p:spPr>
        <p:txBody>
          <a:bodyPr anchor="b">
            <a:normAutofit/>
          </a:bodyPr>
          <a:lstStyle>
            <a:lvl1pPr algn="l">
              <a:lnSpc>
                <a:spcPct val="80000"/>
              </a:lnSpc>
              <a:defRPr sz="8000" spc="-50" baseline="0">
                <a:solidFill>
                  <a:srgbClr val="002060"/>
                </a:solidFill>
                <a:effectLst>
                  <a:outerShdw blurRad="38100" dist="38100" dir="2700000" algn="tl">
                    <a:srgbClr val="000000">
                      <a:alpha val="43137"/>
                    </a:srgbClr>
                  </a:outerShdw>
                </a:effectLst>
                <a:latin typeface="Arial Nova Cond Light" panose="020B0306020202020204" pitchFamily="34" charset="0"/>
              </a:defRPr>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1100051" y="4455620"/>
            <a:ext cx="10058400" cy="369588"/>
          </a:xfrm>
        </p:spPr>
        <p:txBody>
          <a:bodyPr lIns="91440" rIns="91440">
            <a:spAutoFit/>
          </a:bodyPr>
          <a:lstStyle>
            <a:lvl1pPr marL="0" indent="0" algn="l">
              <a:buNone/>
              <a:defRPr sz="2400" cap="all" spc="200" baseline="0">
                <a:solidFill>
                  <a:srgbClr val="C00000"/>
                </a:solidFill>
                <a:latin typeface="Arial Nova Cond Light" panose="020B0306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E34F3D4-92E8-46DF-9D33-6F5D53DB0E13}" type="datetime1">
              <a:rPr lang="it-IT" smtClean="0"/>
              <a:t>07/06/2018</a:t>
            </a:fld>
            <a:endParaRPr lang="en-US" dirty="0"/>
          </a:p>
        </p:txBody>
      </p:sp>
      <p:sp>
        <p:nvSpPr>
          <p:cNvPr id="5" name="Footer Placeholder 4"/>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magine 10">
            <a:hlinkClick r:id="rId2"/>
            <a:extLst>
              <a:ext uri="{FF2B5EF4-FFF2-40B4-BE49-F238E27FC236}">
                <a16:creationId xmlns:a16="http://schemas.microsoft.com/office/drawing/2014/main" id="{0516EA1E-C584-4EE6-B4E6-05BFDDB7743B}"/>
              </a:ext>
            </a:extLst>
          </p:cNvPr>
          <p:cNvPicPr>
            <a:picLocks noChangeAspect="1"/>
          </p:cNvPicPr>
          <p:nvPr userDrawn="1"/>
        </p:nvPicPr>
        <p:blipFill>
          <a:blip r:embed="rId3"/>
          <a:stretch>
            <a:fillRect/>
          </a:stretch>
        </p:blipFill>
        <p:spPr>
          <a:xfrm>
            <a:off x="1097280" y="57153"/>
            <a:ext cx="3022544" cy="16350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it-IT" dirty="0"/>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latin typeface="Arial Nova Cond Light" panose="020B0306020202020204" pitchFamily="34" charset="0"/>
              </a:defRPr>
            </a:lvl1pPr>
            <a:lvl2pPr>
              <a:buClr>
                <a:srgbClr val="C00000"/>
              </a:buClr>
              <a:defRPr>
                <a:latin typeface="Arial Nova Cond Light" panose="020B0306020202020204" pitchFamily="34" charset="0"/>
              </a:defRPr>
            </a:lvl2pPr>
            <a:lvl3pPr>
              <a:buClr>
                <a:srgbClr val="C00000"/>
              </a:buClr>
              <a:defRPr>
                <a:latin typeface="Arial Nova Cond Light" panose="020B0306020202020204" pitchFamily="34" charset="0"/>
              </a:defRPr>
            </a:lvl3pPr>
            <a:lvl4pPr>
              <a:buClr>
                <a:srgbClr val="C00000"/>
              </a:buClr>
              <a:defRPr>
                <a:latin typeface="Arial Nova Cond Light" panose="020B0306020202020204" pitchFamily="34" charset="0"/>
              </a:defRPr>
            </a:lvl4pPr>
            <a:lvl5pPr>
              <a:buClr>
                <a:srgbClr val="C00000"/>
              </a:buClr>
              <a:defRPr>
                <a:latin typeface="Arial Nova Cond Light" panose="020B030602020202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D78B76D-376B-497D-97DE-B70CDD01AA91}" type="datetime1">
              <a:rPr lang="it-IT" smtClean="0"/>
              <a:t>07/06/2018</a:t>
            </a:fld>
            <a:endParaRPr lang="en-US" dirty="0"/>
          </a:p>
        </p:txBody>
      </p:sp>
      <p:sp>
        <p:nvSpPr>
          <p:cNvPr id="5" name="Footer Placeholder 4"/>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pic>
        <p:nvPicPr>
          <p:cNvPr id="8" name="Immagine 7">
            <a:hlinkClick r:id="rId2"/>
            <a:extLst>
              <a:ext uri="{FF2B5EF4-FFF2-40B4-BE49-F238E27FC236}">
                <a16:creationId xmlns:a16="http://schemas.microsoft.com/office/drawing/2014/main" id="{CB54DD41-20E8-48E0-A664-3DA7FB2625BB}"/>
              </a:ext>
            </a:extLst>
          </p:cNvPr>
          <p:cNvPicPr>
            <a:picLocks noChangeAspect="1"/>
          </p:cNvPicPr>
          <p:nvPr userDrawn="1"/>
        </p:nvPicPr>
        <p:blipFill>
          <a:blip r:embed="rId3"/>
          <a:stretch>
            <a:fillRect/>
          </a:stretch>
        </p:blipFill>
        <p:spPr>
          <a:xfrm rot="16200000">
            <a:off x="-268773" y="678986"/>
            <a:ext cx="1727470" cy="9344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chor="t" anchorCtr="0"/>
          <a:lstStyle>
            <a:lvl1pPr marL="0">
              <a:lnSpc>
                <a:spcPct val="85000"/>
              </a:lnSpc>
              <a:defRPr>
                <a:solidFill>
                  <a:srgbClr val="002060"/>
                </a:solidFill>
                <a:effectLst>
                  <a:outerShdw blurRad="38100" dist="38100" dir="2700000" algn="tl">
                    <a:srgbClr val="000000">
                      <a:alpha val="43137"/>
                    </a:srgbClr>
                  </a:outerShdw>
                </a:effectLst>
              </a:defRPr>
            </a:lvl1pPr>
          </a:lstStyle>
          <a:p>
            <a:r>
              <a:rPr lang="it-IT" dirty="0"/>
              <a:t>Fare clic per modificare lo stile del titolo dello schema</a:t>
            </a:r>
            <a:endParaRPr lang="en-US" dirty="0"/>
          </a:p>
        </p:txBody>
      </p:sp>
      <p:sp>
        <p:nvSpPr>
          <p:cNvPr id="3" name="Content Placeholder 2"/>
          <p:cNvSpPr>
            <a:spLocks noGrp="1"/>
          </p:cNvSpPr>
          <p:nvPr>
            <p:ph idx="1"/>
          </p:nvPr>
        </p:nvSpPr>
        <p:spPr>
          <a:xfrm>
            <a:off x="1097280" y="1845734"/>
            <a:ext cx="10058400" cy="1679434"/>
          </a:xfrm>
        </p:spPr>
        <p:txBody>
          <a:bodyPr>
            <a:spAutoFit/>
          </a:bodyPr>
          <a:lstStyle>
            <a:lvl1pPr>
              <a:lnSpc>
                <a:spcPct val="80000"/>
              </a:lnSpc>
              <a:defRPr sz="2800">
                <a:latin typeface="Arial Nova Cond Light" panose="020B0306020202020204" pitchFamily="34" charset="0"/>
              </a:defRPr>
            </a:lvl1pPr>
            <a:lvl2pPr>
              <a:lnSpc>
                <a:spcPct val="80000"/>
              </a:lnSpc>
              <a:buClr>
                <a:srgbClr val="C00000"/>
              </a:buClr>
              <a:defRPr sz="2400">
                <a:latin typeface="Arial Nova Cond Light" panose="020B0306020202020204" pitchFamily="34" charset="0"/>
              </a:defRPr>
            </a:lvl2pPr>
            <a:lvl3pPr>
              <a:lnSpc>
                <a:spcPct val="80000"/>
              </a:lnSpc>
              <a:buClr>
                <a:srgbClr val="C00000"/>
              </a:buClr>
              <a:defRPr sz="1800">
                <a:latin typeface="Arial Nova Cond Light" panose="020B0306020202020204" pitchFamily="34" charset="0"/>
              </a:defRPr>
            </a:lvl3pPr>
            <a:lvl4pPr>
              <a:lnSpc>
                <a:spcPct val="80000"/>
              </a:lnSpc>
              <a:buClr>
                <a:srgbClr val="C00000"/>
              </a:buClr>
              <a:defRPr sz="1800">
                <a:latin typeface="Arial Nova Cond Light" panose="020B0306020202020204" pitchFamily="34" charset="0"/>
              </a:defRPr>
            </a:lvl4pPr>
            <a:lvl5pPr>
              <a:lnSpc>
                <a:spcPct val="80000"/>
              </a:lnSpc>
              <a:buClr>
                <a:srgbClr val="C00000"/>
              </a:buClr>
              <a:defRPr sz="1800">
                <a:latin typeface="Arial Nova Cond Light" panose="020B0306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Footer Placeholder 4"/>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a:t>
            </a:fld>
            <a:endParaRPr lang="en-US" dirty="0"/>
          </a:p>
        </p:txBody>
      </p:sp>
      <p:pic>
        <p:nvPicPr>
          <p:cNvPr id="7" name="Immagine 6">
            <a:hlinkClick r:id="rId2"/>
            <a:extLst>
              <a:ext uri="{FF2B5EF4-FFF2-40B4-BE49-F238E27FC236}">
                <a16:creationId xmlns:a16="http://schemas.microsoft.com/office/drawing/2014/main" id="{5D97C718-DE14-4429-AA19-4009A110037D}"/>
              </a:ext>
            </a:extLst>
          </p:cNvPr>
          <p:cNvPicPr>
            <a:picLocks noChangeAspect="1"/>
          </p:cNvPicPr>
          <p:nvPr userDrawn="1"/>
        </p:nvPicPr>
        <p:blipFill>
          <a:blip r:embed="rId3"/>
          <a:stretch>
            <a:fillRect/>
          </a:stretch>
        </p:blipFill>
        <p:spPr>
          <a:xfrm rot="16200000">
            <a:off x="-268773" y="678986"/>
            <a:ext cx="1727470" cy="9344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1725284"/>
            <a:ext cx="10058400" cy="2599828"/>
          </a:xfrm>
        </p:spPr>
        <p:txBody>
          <a:bodyPr anchor="b" anchorCtr="0">
            <a:normAutofit/>
          </a:bodyPr>
          <a:lstStyle>
            <a:lvl1pPr>
              <a:lnSpc>
                <a:spcPct val="80000"/>
              </a:lnSpc>
              <a:defRPr sz="8000" b="0">
                <a:solidFill>
                  <a:srgbClr val="002060"/>
                </a:solidFill>
                <a:effectLst>
                  <a:outerShdw blurRad="38100" dist="38100" dir="2700000" algn="tl">
                    <a:srgbClr val="000000">
                      <a:alpha val="43137"/>
                    </a:srgbClr>
                  </a:outerShdw>
                </a:effectLst>
              </a:defRPr>
            </a:lvl1p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369588"/>
          </a:xfrm>
        </p:spPr>
        <p:txBody>
          <a:bodyPr lIns="91440" rIns="91440" anchor="t" anchorCtr="0">
            <a:spAutoFit/>
          </a:bodyPr>
          <a:lstStyle>
            <a:lvl1pPr marL="0" indent="0">
              <a:buNone/>
              <a:defRPr sz="2400" cap="all" spc="200" baseline="0">
                <a:solidFill>
                  <a:srgbClr val="C00000"/>
                </a:solidFill>
                <a:latin typeface="Arial Nova Cond Light" panose="020B0306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4" name="Date Placeholder 3"/>
          <p:cNvSpPr>
            <a:spLocks noGrp="1"/>
          </p:cNvSpPr>
          <p:nvPr>
            <p:ph type="dt" sz="half" idx="10"/>
          </p:nvPr>
        </p:nvSpPr>
        <p:spPr/>
        <p:txBody>
          <a:bodyPr/>
          <a:lstStyle/>
          <a:p>
            <a:fld id="{344C363A-9B36-4C42-A4F7-AE109F190D4E}" type="datetime1">
              <a:rPr lang="it-IT" smtClean="0"/>
              <a:t>07/06/2018</a:t>
            </a:fld>
            <a:endParaRPr lang="en-US" dirty="0"/>
          </a:p>
        </p:txBody>
      </p:sp>
      <p:sp>
        <p:nvSpPr>
          <p:cNvPr id="5" name="Footer Placeholder 4"/>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Immagine 16">
            <a:hlinkClick r:id="rId2"/>
            <a:extLst>
              <a:ext uri="{FF2B5EF4-FFF2-40B4-BE49-F238E27FC236}">
                <a16:creationId xmlns:a16="http://schemas.microsoft.com/office/drawing/2014/main" id="{AAF2D5DE-E85E-41FA-B0F8-31FBF9F0A53C}"/>
              </a:ext>
            </a:extLst>
          </p:cNvPr>
          <p:cNvPicPr>
            <a:picLocks noChangeAspect="1"/>
          </p:cNvPicPr>
          <p:nvPr userDrawn="1"/>
        </p:nvPicPr>
        <p:blipFill>
          <a:blip r:embed="rId3"/>
          <a:stretch>
            <a:fillRect/>
          </a:stretch>
        </p:blipFill>
        <p:spPr>
          <a:xfrm>
            <a:off x="1097280" y="57153"/>
            <a:ext cx="2932109" cy="158611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chorCtr="0"/>
          <a:lstStyle>
            <a:lvl1pPr>
              <a:defRPr>
                <a:solidFill>
                  <a:srgbClr val="002060"/>
                </a:solidFill>
                <a:effectLst>
                  <a:outerShdw blurRad="38100" dist="38100" dir="2700000" algn="tl">
                    <a:srgbClr val="000000">
                      <a:alpha val="43137"/>
                    </a:srgbClr>
                  </a:outerShdw>
                </a:effectLst>
              </a:defRPr>
            </a:lvl1pPr>
          </a:lstStyle>
          <a:p>
            <a:r>
              <a:rPr lang="it-IT" dirty="0"/>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normAutofit/>
          </a:bodyPr>
          <a:lstStyle>
            <a:lvl1pPr>
              <a:lnSpc>
                <a:spcPct val="75000"/>
              </a:lnSpc>
              <a:defRPr sz="2400">
                <a:latin typeface="Arial Nova Cond Light" panose="020B0306020202020204" pitchFamily="34" charset="0"/>
              </a:defRPr>
            </a:lvl1pPr>
            <a:lvl2pPr>
              <a:lnSpc>
                <a:spcPct val="75000"/>
              </a:lnSpc>
              <a:defRPr sz="2000">
                <a:latin typeface="Arial Nova Cond Light" panose="020B0306020202020204" pitchFamily="34" charset="0"/>
              </a:defRPr>
            </a:lvl2pPr>
            <a:lvl3pPr>
              <a:lnSpc>
                <a:spcPct val="75000"/>
              </a:lnSpc>
              <a:defRPr sz="1600">
                <a:latin typeface="Arial Nova Cond Light" panose="020B0306020202020204" pitchFamily="34" charset="0"/>
              </a:defRPr>
            </a:lvl3pPr>
            <a:lvl4pPr>
              <a:lnSpc>
                <a:spcPct val="75000"/>
              </a:lnSpc>
              <a:defRPr sz="1600"/>
            </a:lvl4pPr>
            <a:lvl5pPr>
              <a:lnSpc>
                <a:spcPct val="75000"/>
              </a:lnSpc>
              <a:defRPr sz="16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hasCustomPrompt="1"/>
          </p:nvPr>
        </p:nvSpPr>
        <p:spPr>
          <a:xfrm>
            <a:off x="6217920" y="1845735"/>
            <a:ext cx="4937760" cy="4023360"/>
          </a:xfrm>
        </p:spPr>
        <p:txBody>
          <a:bodyPr>
            <a:normAutofit/>
          </a:bodyPr>
          <a:lstStyle>
            <a:lvl1pPr marL="457200" indent="-457200">
              <a:lnSpc>
                <a:spcPct val="75000"/>
              </a:lnSpc>
              <a:buFont typeface="+mj-lt"/>
              <a:buAutoNum type="arabicPeriod"/>
              <a:defRPr sz="2400">
                <a:latin typeface="Arial Nova Cond Light" panose="020B0306020202020204" pitchFamily="34" charset="0"/>
              </a:defRPr>
            </a:lvl1pPr>
            <a:lvl2pPr marL="200025" indent="0">
              <a:buFontTx/>
              <a:buNone/>
              <a:defRPr sz="2000">
                <a:latin typeface="Arial Nova Cond Light" panose="020B0306020202020204" pitchFamily="34" charset="0"/>
              </a:defRPr>
            </a:lvl2pPr>
            <a:lvl3pPr marL="382587" indent="0">
              <a:buFontTx/>
              <a:buNone/>
              <a:defRPr sz="1600">
                <a:latin typeface="Arial Nova Cond Light" panose="020B0306020202020204" pitchFamily="34" charset="0"/>
              </a:defRPr>
            </a:lvl3pPr>
            <a:lvl4pPr marL="566738" indent="0">
              <a:buFontTx/>
              <a:buNone/>
              <a:defRPr sz="1600">
                <a:latin typeface="Arial Nova Cond Light" panose="020B0306020202020204" pitchFamily="34" charset="0"/>
              </a:defRPr>
            </a:lvl4pPr>
            <a:lvl5pPr marL="749300" indent="0">
              <a:buFontTx/>
              <a:buNone/>
              <a:defRPr sz="1600">
                <a:latin typeface="Arial Nova Cond Light" panose="020B0306020202020204" pitchFamily="34" charset="0"/>
              </a:defRPr>
            </a:lvl5pPr>
          </a:lstStyle>
          <a:p>
            <a:pPr lvl="0"/>
            <a:r>
              <a:rPr lang="it-IT" dirty="0"/>
              <a:t>Elenco numerato</a:t>
            </a:r>
          </a:p>
          <a:p>
            <a:pPr lvl="0"/>
            <a:r>
              <a:rPr lang="it-IT" dirty="0"/>
              <a:t>Secondo livello</a:t>
            </a:r>
          </a:p>
          <a:p>
            <a:pPr lvl="0"/>
            <a:r>
              <a:rPr lang="it-IT" dirty="0"/>
              <a:t>Terzo livello</a:t>
            </a:r>
          </a:p>
          <a:p>
            <a:pPr lvl="0"/>
            <a:r>
              <a:rPr lang="it-IT" dirty="0"/>
              <a:t>Quarto livello</a:t>
            </a:r>
          </a:p>
          <a:p>
            <a:pPr lvl="0"/>
            <a:r>
              <a:rPr lang="it-IT" dirty="0"/>
              <a:t>Quinto livello</a:t>
            </a:r>
            <a:endParaRPr lang="en-US" dirty="0"/>
          </a:p>
        </p:txBody>
      </p:sp>
      <p:sp>
        <p:nvSpPr>
          <p:cNvPr id="5" name="Date Placeholder 4"/>
          <p:cNvSpPr>
            <a:spLocks noGrp="1"/>
          </p:cNvSpPr>
          <p:nvPr>
            <p:ph type="dt" sz="half" idx="10"/>
          </p:nvPr>
        </p:nvSpPr>
        <p:spPr/>
        <p:txBody>
          <a:bodyPr/>
          <a:lstStyle/>
          <a:p>
            <a:fld id="{B8AABC4F-2E18-47B8-A666-A4957658A2B0}" type="datetime1">
              <a:rPr lang="it-IT" smtClean="0"/>
              <a:t>07/06/2018</a:t>
            </a:fld>
            <a:endParaRPr lang="en-US" dirty="0"/>
          </a:p>
        </p:txBody>
      </p:sp>
      <p:sp>
        <p:nvSpPr>
          <p:cNvPr id="6" name="Footer Placeholder 5"/>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pic>
        <p:nvPicPr>
          <p:cNvPr id="10" name="Immagine 9">
            <a:hlinkClick r:id="rId2"/>
            <a:extLst>
              <a:ext uri="{FF2B5EF4-FFF2-40B4-BE49-F238E27FC236}">
                <a16:creationId xmlns:a16="http://schemas.microsoft.com/office/drawing/2014/main" id="{032F5B3C-9DCC-4C19-A931-DF8D94703863}"/>
              </a:ext>
            </a:extLst>
          </p:cNvPr>
          <p:cNvPicPr>
            <a:picLocks noChangeAspect="1"/>
          </p:cNvPicPr>
          <p:nvPr userDrawn="1"/>
        </p:nvPicPr>
        <p:blipFill>
          <a:blip r:embed="rId3"/>
          <a:stretch>
            <a:fillRect/>
          </a:stretch>
        </p:blipFill>
        <p:spPr>
          <a:xfrm rot="16200000">
            <a:off x="-268773" y="678986"/>
            <a:ext cx="1727470" cy="93447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chorCtr="0"/>
          <a:lstStyle>
            <a:lvl1pPr>
              <a:defRPr>
                <a:solidFill>
                  <a:srgbClr val="002060"/>
                </a:solidFill>
                <a:effectLst>
                  <a:outerShdw blurRad="38100" dist="38100" dir="2700000" algn="tl">
                    <a:srgbClr val="000000">
                      <a:alpha val="43137"/>
                    </a:srgbClr>
                  </a:outerShdw>
                </a:effectLst>
              </a:defRPr>
            </a:lvl1p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C00000"/>
                </a:solidFill>
                <a:latin typeface="Arial Nova Cond Light" panose="020B03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lvl1pPr>
              <a:defRPr>
                <a:latin typeface="Arial Nova Cond Light" panose="020B0306020202020204" pitchFamily="34" charset="0"/>
              </a:defRPr>
            </a:lvl1pPr>
            <a:lvl2pPr>
              <a:buClr>
                <a:srgbClr val="C00000"/>
              </a:buClr>
              <a:defRPr>
                <a:latin typeface="Arial Nova Cond Light" panose="020B0306020202020204" pitchFamily="34" charset="0"/>
              </a:defRPr>
            </a:lvl2pPr>
            <a:lvl3pPr>
              <a:buClr>
                <a:srgbClr val="C00000"/>
              </a:buClr>
              <a:defRPr>
                <a:latin typeface="Arial Nova Cond Light" panose="020B0306020202020204" pitchFamily="34" charset="0"/>
              </a:defRPr>
            </a:lvl3pPr>
            <a:lvl4pPr>
              <a:buClr>
                <a:srgbClr val="C00000"/>
              </a:buClr>
              <a:defRPr>
                <a:latin typeface="Arial Nova Cond Light" panose="020B0306020202020204" pitchFamily="34" charset="0"/>
              </a:defRPr>
            </a:lvl4pPr>
            <a:lvl5pPr>
              <a:buClr>
                <a:srgbClr val="C00000"/>
              </a:buClr>
              <a:defRPr>
                <a:latin typeface="Arial Nova Cond Light" panose="020B0306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C00000"/>
                </a:solidFill>
                <a:latin typeface="Arial Nova Cond Light" panose="020B03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lvl1pPr>
              <a:defRPr>
                <a:latin typeface="Arial Nova Cond Light" panose="020B0306020202020204" pitchFamily="34" charset="0"/>
              </a:defRPr>
            </a:lvl1pPr>
            <a:lvl2pPr>
              <a:buClr>
                <a:srgbClr val="C00000"/>
              </a:buClr>
              <a:defRPr>
                <a:latin typeface="Arial Nova Cond Light" panose="020B0306020202020204" pitchFamily="34" charset="0"/>
              </a:defRPr>
            </a:lvl2pPr>
            <a:lvl3pPr>
              <a:buClr>
                <a:srgbClr val="C00000"/>
              </a:buClr>
              <a:defRPr>
                <a:latin typeface="Arial Nova Cond Light" panose="020B0306020202020204" pitchFamily="34" charset="0"/>
              </a:defRPr>
            </a:lvl3pPr>
            <a:lvl4pPr>
              <a:buClr>
                <a:srgbClr val="C00000"/>
              </a:buClr>
              <a:defRPr>
                <a:latin typeface="Arial Nova Cond Light" panose="020B0306020202020204" pitchFamily="34" charset="0"/>
              </a:defRPr>
            </a:lvl4pPr>
            <a:lvl5pPr>
              <a:buClr>
                <a:srgbClr val="C00000"/>
              </a:buClr>
              <a:defRPr>
                <a:latin typeface="Arial Nova Cond Light" panose="020B030602020202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64D55E-7E0E-40AC-9ADF-146E68E7504A}" type="datetime1">
              <a:rPr lang="it-IT" smtClean="0"/>
              <a:t>07/06/2018</a:t>
            </a:fld>
            <a:endParaRPr lang="en-US" dirty="0"/>
          </a:p>
        </p:txBody>
      </p:sp>
      <p:sp>
        <p:nvSpPr>
          <p:cNvPr id="8" name="Footer Placeholder 7"/>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pic>
        <p:nvPicPr>
          <p:cNvPr id="12" name="Immagine 11">
            <a:hlinkClick r:id="rId2"/>
            <a:extLst>
              <a:ext uri="{FF2B5EF4-FFF2-40B4-BE49-F238E27FC236}">
                <a16:creationId xmlns:a16="http://schemas.microsoft.com/office/drawing/2014/main" id="{D3448F09-AA1A-4AE6-9041-E052984E7C1C}"/>
              </a:ext>
            </a:extLst>
          </p:cNvPr>
          <p:cNvPicPr>
            <a:picLocks noChangeAspect="1"/>
          </p:cNvPicPr>
          <p:nvPr userDrawn="1"/>
        </p:nvPicPr>
        <p:blipFill>
          <a:blip r:embed="rId3"/>
          <a:stretch>
            <a:fillRect/>
          </a:stretch>
        </p:blipFill>
        <p:spPr>
          <a:xfrm rot="16200000">
            <a:off x="-268773" y="678986"/>
            <a:ext cx="1727470" cy="9344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effectLst>
                  <a:outerShdw blurRad="38100" dist="38100" dir="2700000" algn="tl">
                    <a:srgbClr val="000000">
                      <a:alpha val="43137"/>
                    </a:srgbClr>
                  </a:outerShdw>
                </a:effectLst>
              </a:defRPr>
            </a:lvl1p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21172752-CC33-4568-9BCC-BA1894FC4E50}" type="datetime1">
              <a:rPr lang="it-IT" smtClean="0"/>
              <a:t>07/06/2018</a:t>
            </a:fld>
            <a:endParaRPr lang="en-US" dirty="0"/>
          </a:p>
        </p:txBody>
      </p:sp>
      <p:sp>
        <p:nvSpPr>
          <p:cNvPr id="4" name="Footer Placeholder 3"/>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pic>
        <p:nvPicPr>
          <p:cNvPr id="7" name="Immagine 6">
            <a:hlinkClick r:id="rId2"/>
            <a:extLst>
              <a:ext uri="{FF2B5EF4-FFF2-40B4-BE49-F238E27FC236}">
                <a16:creationId xmlns:a16="http://schemas.microsoft.com/office/drawing/2014/main" id="{A06E8DCC-3567-41FA-8BBD-FE1AD72A7C36}"/>
              </a:ext>
            </a:extLst>
          </p:cNvPr>
          <p:cNvPicPr>
            <a:picLocks noChangeAspect="1"/>
          </p:cNvPicPr>
          <p:nvPr userDrawn="1"/>
        </p:nvPicPr>
        <p:blipFill>
          <a:blip r:embed="rId3"/>
          <a:stretch>
            <a:fillRect/>
          </a:stretch>
        </p:blipFill>
        <p:spPr>
          <a:xfrm rot="16200000">
            <a:off x="-268773" y="678986"/>
            <a:ext cx="1727470" cy="9344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D1DAA4-17C0-4197-9FE2-2B7E3EDB4FEE}" type="datetime1">
              <a:rPr lang="it-IT" smtClean="0"/>
              <a:t>07/06/2018</a:t>
            </a:fld>
            <a:endParaRPr lang="en-US" dirty="0"/>
          </a:p>
        </p:txBody>
      </p:sp>
      <p:sp>
        <p:nvSpPr>
          <p:cNvPr id="8" name="Footer Placeholder 7"/>
          <p:cNvSpPr>
            <a:spLocks noGrp="1"/>
          </p:cNvSpPr>
          <p:nvPr>
            <p:ph type="ftr" sz="quarter" idx="11"/>
          </p:nvPr>
        </p:nvSpPr>
        <p:spPr/>
        <p:txBody>
          <a:bodyPr/>
          <a:lstStyle>
            <a:lvl1pPr>
              <a:defRPr b="1">
                <a:solidFill>
                  <a:srgbClr val="FFFFFF"/>
                </a:solidFill>
              </a:defRPr>
            </a:lvl1pPr>
          </a:lstStyle>
          <a:p>
            <a:r>
              <a:rPr lang="it-IT" dirty="0"/>
              <a:t>© ~ 2018. Marzio V. Vaglio ~ www.privacycodex.eu</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pic>
        <p:nvPicPr>
          <p:cNvPr id="11" name="Immagine 10">
            <a:hlinkClick r:id="rId2"/>
            <a:extLst>
              <a:ext uri="{FF2B5EF4-FFF2-40B4-BE49-F238E27FC236}">
                <a16:creationId xmlns:a16="http://schemas.microsoft.com/office/drawing/2014/main" id="{70D5BF1D-EDC3-47CE-90C6-1D923C209B0D}"/>
              </a:ext>
            </a:extLst>
          </p:cNvPr>
          <p:cNvPicPr>
            <a:picLocks noChangeAspect="1"/>
          </p:cNvPicPr>
          <p:nvPr userDrawn="1"/>
        </p:nvPicPr>
        <p:blipFill>
          <a:blip r:embed="rId3"/>
          <a:stretch>
            <a:fillRect/>
          </a:stretch>
        </p:blipFill>
        <p:spPr>
          <a:xfrm rot="16200000">
            <a:off x="-268773" y="678986"/>
            <a:ext cx="1727470" cy="93447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4000" b="1">
                <a:solidFill>
                  <a:srgbClr val="FFFFFF"/>
                </a:solidFill>
                <a:effectLst>
                  <a:outerShdw blurRad="38100" dist="38100" dir="2700000" algn="tl">
                    <a:srgbClr val="000000">
                      <a:alpha val="43137"/>
                    </a:srgbClr>
                  </a:outerShdw>
                </a:effectLst>
              </a:defRPr>
            </a:lvl1pPr>
          </a:lstStyle>
          <a:p>
            <a:r>
              <a:rPr lang="it-IT" dirty="0"/>
              <a:t>Fare clic per modificare lo stile del titolo dello schema</a:t>
            </a:r>
            <a:endParaRPr lang="en-US" dirty="0"/>
          </a:p>
        </p:txBody>
      </p:sp>
      <p:sp>
        <p:nvSpPr>
          <p:cNvPr id="3" name="Content Placeholder 2"/>
          <p:cNvSpPr>
            <a:spLocks noGrp="1"/>
          </p:cNvSpPr>
          <p:nvPr>
            <p:ph idx="1"/>
          </p:nvPr>
        </p:nvSpPr>
        <p:spPr>
          <a:xfrm>
            <a:off x="4666971" y="594359"/>
            <a:ext cx="6492240" cy="5394961"/>
          </a:xfrm>
        </p:spPr>
        <p:txBody>
          <a:bodyPr>
            <a:normAutofit/>
          </a:bodyPr>
          <a:lstStyle>
            <a:lvl1pPr>
              <a:defRPr sz="2800">
                <a:latin typeface="Arial Nova Cond Light" panose="020B0306020202020204" pitchFamily="34" charset="0"/>
              </a:defRPr>
            </a:lvl1pPr>
            <a:lvl2pPr>
              <a:buClr>
                <a:srgbClr val="C00000"/>
              </a:buClr>
              <a:defRPr sz="2400">
                <a:latin typeface="Arial Nova Cond Light" panose="020B0306020202020204" pitchFamily="34" charset="0"/>
              </a:defRPr>
            </a:lvl2pPr>
            <a:lvl3pPr>
              <a:buClr>
                <a:srgbClr val="C00000"/>
              </a:buClr>
              <a:defRPr sz="1800">
                <a:latin typeface="Arial Nova Cond Light" panose="020B0306020202020204" pitchFamily="34" charset="0"/>
              </a:defRPr>
            </a:lvl3pPr>
            <a:lvl4pPr>
              <a:buClr>
                <a:srgbClr val="C00000"/>
              </a:buClr>
              <a:defRPr sz="1800">
                <a:latin typeface="Arial Nova Cond Light" panose="020B0306020202020204" pitchFamily="34" charset="0"/>
              </a:defRPr>
            </a:lvl4pPr>
            <a:lvl5pPr>
              <a:buClr>
                <a:srgbClr val="C00000"/>
              </a:buClr>
              <a:defRPr sz="1800">
                <a:latin typeface="Arial Nova Cond Light" panose="020B030602020202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Arial Nova Cond Light" panose="020B0306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87BBC4-44D7-4AC7-BB7D-9565C05B1ECF}" type="datetime1">
              <a:rPr lang="it-IT" smtClean="0"/>
              <a:t>07/06/2018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b="1">
                <a:solidFill>
                  <a:schemeClr val="tx2"/>
                </a:solidFill>
              </a:defRPr>
            </a:lvl1pPr>
          </a:lstStyle>
          <a:p>
            <a:r>
              <a:rPr lang="it-IT" dirty="0"/>
              <a:t>© ~ 2018. Marzio V. Vaglio ~ www.privacycodex.eu</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pic>
        <p:nvPicPr>
          <p:cNvPr id="11" name="Immagine 10">
            <a:hlinkClick r:id="rId2"/>
            <a:extLst>
              <a:ext uri="{FF2B5EF4-FFF2-40B4-BE49-F238E27FC236}">
                <a16:creationId xmlns:a16="http://schemas.microsoft.com/office/drawing/2014/main" id="{A7814DCF-E1E6-44D8-A6FF-95934D48D107}"/>
              </a:ext>
            </a:extLst>
          </p:cNvPr>
          <p:cNvPicPr>
            <a:picLocks noChangeAspect="1"/>
          </p:cNvPicPr>
          <p:nvPr userDrawn="1"/>
        </p:nvPicPr>
        <p:blipFill>
          <a:blip r:embed="rId3"/>
          <a:stretch>
            <a:fillRect/>
          </a:stretch>
        </p:blipFill>
        <p:spPr>
          <a:xfrm rot="16200000">
            <a:off x="10762712" y="515086"/>
            <a:ext cx="1727470" cy="93447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effectLst>
                  <a:outerShdw blurRad="38100" dist="38100" dir="2700000" algn="tl">
                    <a:srgbClr val="000000">
                      <a:alpha val="43137"/>
                    </a:srgbClr>
                  </a:outerShdw>
                </a:effectLst>
              </a:defRPr>
            </a:lvl1pPr>
          </a:lstStyle>
          <a:p>
            <a:r>
              <a:rPr lang="it-IT" dirty="0"/>
              <a:t>Fare clic per modificare lo stile del titolo dello schema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latin typeface="Arial Nova Cond Light" panose="020B0306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Modifica gli stili del testo dello schema</a:t>
            </a:r>
          </a:p>
        </p:txBody>
      </p:sp>
      <p:sp>
        <p:nvSpPr>
          <p:cNvPr id="5" name="Date Placeholder 4"/>
          <p:cNvSpPr>
            <a:spLocks noGrp="1"/>
          </p:cNvSpPr>
          <p:nvPr>
            <p:ph type="dt" sz="half" idx="10"/>
          </p:nvPr>
        </p:nvSpPr>
        <p:spPr/>
        <p:txBody>
          <a:bodyPr/>
          <a:lstStyle/>
          <a:p>
            <a:fld id="{2C350D68-3616-4741-A52E-48CE48F3B7B7}" type="datetime1">
              <a:rPr lang="it-IT" smtClean="0"/>
              <a:t>07/06/2018</a:t>
            </a:fld>
            <a:endParaRPr lang="en-US" dirty="0"/>
          </a:p>
        </p:txBody>
      </p:sp>
      <p:sp>
        <p:nvSpPr>
          <p:cNvPr id="6" name="Footer Placeholder 5"/>
          <p:cNvSpPr>
            <a:spLocks noGrp="1"/>
          </p:cNvSpPr>
          <p:nvPr>
            <p:ph type="ftr" sz="quarter" idx="11"/>
          </p:nvPr>
        </p:nvSpPr>
        <p:spPr/>
        <p:txBody>
          <a:bodyPr/>
          <a:lstStyle>
            <a:lvl1pPr>
              <a:defRPr b="1"/>
            </a:lvl1pPr>
          </a:lstStyle>
          <a:p>
            <a:r>
              <a:rPr lang="it-IT" dirty="0"/>
              <a:t>© ~ 2018. Marzio V. Vaglio ~ www.privacycodex.eu</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pic>
        <p:nvPicPr>
          <p:cNvPr id="16" name="Immagine 15" descr="Immagine che contiene testo&#10;&#10;Descrizione generata con affidabilità elevata">
            <a:extLst>
              <a:ext uri="{FF2B5EF4-FFF2-40B4-BE49-F238E27FC236}">
                <a16:creationId xmlns:a16="http://schemas.microsoft.com/office/drawing/2014/main" id="{27C152BF-3836-459E-A0CF-2D48D461518A}"/>
              </a:ext>
            </a:extLst>
          </p:cNvPr>
          <p:cNvPicPr>
            <a:picLocks noChangeAspect="1"/>
          </p:cNvPicPr>
          <p:nvPr userDrawn="1"/>
        </p:nvPicPr>
        <p:blipFill>
          <a:blip r:embed="rId2"/>
          <a:stretch>
            <a:fillRect/>
          </a:stretch>
        </p:blipFill>
        <p:spPr>
          <a:xfrm>
            <a:off x="1809152" y="86260"/>
            <a:ext cx="8573696" cy="46393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4700B3D-82DF-405D-AA99-9251EB1C9FE9}" type="datetime1">
              <a:rPr lang="it-IT" smtClean="0"/>
              <a:t>07/06/2018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b="1" cap="all" baseline="0">
                <a:solidFill>
                  <a:srgbClr val="FFFFFF"/>
                </a:solidFill>
              </a:defRPr>
            </a:lvl1pPr>
          </a:lstStyle>
          <a:p>
            <a:r>
              <a:rPr lang="it-IT" dirty="0"/>
              <a:t>© ~ 2018. Marzio V. Vaglio ~ www.privacycodex.eu</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l" defTabSz="914400" rtl="0" eaLnBrk="1" latinLnBrk="0" hangingPunct="1">
        <a:lnSpc>
          <a:spcPct val="85000"/>
        </a:lnSpc>
        <a:spcBef>
          <a:spcPct val="0"/>
        </a:spcBef>
        <a:buNone/>
        <a:defRPr sz="4800" kern="1200" spc="-50" baseline="0">
          <a:solidFill>
            <a:srgbClr val="002060"/>
          </a:solidFill>
          <a:latin typeface="Arial Nova Cond Light" panose="020B0306020202020204" pitchFamily="34" charset="0"/>
          <a:ea typeface="+mj-ea"/>
          <a:cs typeface="+mj-cs"/>
        </a:defRPr>
      </a:lvl1pPr>
    </p:titleStyle>
    <p:bodyStyle>
      <a:lvl1pPr marL="180975" indent="-180975" algn="l" defTabSz="914400" rtl="0" eaLnBrk="1" latinLnBrk="0" hangingPunct="1">
        <a:lnSpc>
          <a:spcPct val="80000"/>
        </a:lnSpc>
        <a:spcBef>
          <a:spcPts val="1200"/>
        </a:spcBef>
        <a:spcAft>
          <a:spcPts val="200"/>
        </a:spcAft>
        <a:buClr>
          <a:srgbClr val="C00000"/>
        </a:buClr>
        <a:buSzPct val="100000"/>
        <a:buFont typeface="Arial" panose="020B0604020202020204" pitchFamily="34" charset="0"/>
        <a:buChar char="•"/>
        <a:defRPr lang="it-IT" sz="2000" kern="1200" dirty="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800" kern="1200" dirty="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400" kern="1200" dirty="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400" kern="1200" dirty="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400" kern="1200" dirty="0" smtClean="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9.xml"/></Relationships>
</file>

<file path=ppt/slides/_rels/slide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7.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8.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992C9-EE12-4384-803C-562683A886F5}"/>
              </a:ext>
            </a:extLst>
          </p:cNvPr>
          <p:cNvSpPr>
            <a:spLocks noGrp="1"/>
          </p:cNvSpPr>
          <p:nvPr>
            <p:ph type="ctrTitle"/>
          </p:nvPr>
        </p:nvSpPr>
        <p:spPr/>
        <p:txBody>
          <a:bodyPr>
            <a:normAutofit/>
          </a:bodyPr>
          <a:lstStyle/>
          <a:p>
            <a:r>
              <a:rPr lang="it-IT" dirty="0"/>
              <a:t>L’</a:t>
            </a:r>
            <a:r>
              <a:rPr lang="it-IT" cap="small" dirty="0">
                <a:solidFill>
                  <a:srgbClr val="C00000"/>
                </a:solidFill>
                <a:uFill>
                  <a:solidFill>
                    <a:srgbClr val="C00000"/>
                  </a:solidFill>
                </a:uFill>
              </a:rPr>
              <a:t>interessato</a:t>
            </a:r>
            <a:r>
              <a:rPr lang="it-IT" dirty="0"/>
              <a:t> e i suoi </a:t>
            </a:r>
            <a:r>
              <a:rPr lang="it-IT" cap="small" dirty="0">
                <a:solidFill>
                  <a:srgbClr val="C00000"/>
                </a:solidFill>
                <a:uFill>
                  <a:solidFill>
                    <a:srgbClr val="C00000"/>
                  </a:solidFill>
                </a:uFill>
              </a:rPr>
              <a:t>diritti</a:t>
            </a:r>
            <a:endParaRPr lang="it-IT" dirty="0"/>
          </a:p>
        </p:txBody>
      </p:sp>
      <p:sp>
        <p:nvSpPr>
          <p:cNvPr id="3" name="Sottotitolo 2">
            <a:extLst>
              <a:ext uri="{FF2B5EF4-FFF2-40B4-BE49-F238E27FC236}">
                <a16:creationId xmlns:a16="http://schemas.microsoft.com/office/drawing/2014/main" id="{B199616C-6E85-4C85-8A72-898EFD0E3331}"/>
              </a:ext>
            </a:extLst>
          </p:cNvPr>
          <p:cNvSpPr>
            <a:spLocks noGrp="1"/>
          </p:cNvSpPr>
          <p:nvPr>
            <p:ph type="subTitle" idx="1"/>
          </p:nvPr>
        </p:nvSpPr>
        <p:spPr>
          <a:xfrm>
            <a:off x="1100051" y="4455620"/>
            <a:ext cx="10058400" cy="1274195"/>
          </a:xfrm>
        </p:spPr>
        <p:txBody>
          <a:bodyPr>
            <a:spAutoFit/>
          </a:bodyPr>
          <a:lstStyle/>
          <a:p>
            <a:pPr algn="ctr"/>
            <a:r>
              <a:rPr lang="it-IT" dirty="0">
                <a:effectLst>
                  <a:outerShdw blurRad="38100" dist="38100" dir="2700000" algn="tl">
                    <a:srgbClr val="000000">
                      <a:alpha val="43137"/>
                    </a:srgbClr>
                  </a:outerShdw>
                </a:effectLst>
              </a:rPr>
              <a:t>Roma, 15 giugno 2018 </a:t>
            </a:r>
            <a:r>
              <a:rPr lang="it-IT" dirty="0"/>
              <a:t>— Corso di Alta formazione sulla protezione dei dati personali per la formazione professionale del Responsabile della Protezione dei Dati</a:t>
            </a:r>
            <a:br>
              <a:rPr lang="it-IT" dirty="0"/>
            </a:br>
            <a:r>
              <a:rPr lang="it-IT" dirty="0"/>
              <a:t>(</a:t>
            </a:r>
            <a:r>
              <a:rPr lang="it-IT" i="1" dirty="0"/>
              <a:t>Data Protection </a:t>
            </a:r>
            <a:r>
              <a:rPr lang="it-IT" i="1" dirty="0" err="1"/>
              <a:t>Officer</a:t>
            </a:r>
            <a:r>
              <a:rPr lang="it-IT" i="1" dirty="0"/>
              <a:t> </a:t>
            </a:r>
            <a:r>
              <a:rPr lang="it-IT" dirty="0"/>
              <a:t>– DPO) — II edizione</a:t>
            </a:r>
          </a:p>
        </p:txBody>
      </p:sp>
      <p:sp>
        <p:nvSpPr>
          <p:cNvPr id="4" name="Segnaposto data 3">
            <a:extLst>
              <a:ext uri="{FF2B5EF4-FFF2-40B4-BE49-F238E27FC236}">
                <a16:creationId xmlns:a16="http://schemas.microsoft.com/office/drawing/2014/main" id="{DCC285F3-5466-4611-B666-C2B827498631}"/>
              </a:ext>
            </a:extLst>
          </p:cNvPr>
          <p:cNvSpPr>
            <a:spLocks noGrp="1"/>
          </p:cNvSpPr>
          <p:nvPr>
            <p:ph type="dt" sz="half" idx="10"/>
          </p:nvPr>
        </p:nvSpPr>
        <p:spPr/>
        <p:txBody>
          <a:bodyPr/>
          <a:lstStyle/>
          <a:p>
            <a:fld id="{D422BE06-84F4-437D-8C34-5F44EC1624BE}" type="datetime1">
              <a:rPr lang="it-IT" smtClean="0"/>
              <a:t>07/06/2018</a:t>
            </a:fld>
            <a:endParaRPr lang="en-US" dirty="0"/>
          </a:p>
        </p:txBody>
      </p:sp>
      <p:sp>
        <p:nvSpPr>
          <p:cNvPr id="5" name="Segnaposto piè di pagina 4">
            <a:extLst>
              <a:ext uri="{FF2B5EF4-FFF2-40B4-BE49-F238E27FC236}">
                <a16:creationId xmlns:a16="http://schemas.microsoft.com/office/drawing/2014/main" id="{1391C6FA-2D3E-4F0B-BE9C-393477447FA8}"/>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7B0C242E-4FF8-40A0-B175-8A792851C2FB}"/>
              </a:ext>
            </a:extLst>
          </p:cNvPr>
          <p:cNvSpPr>
            <a:spLocks noGrp="1"/>
          </p:cNvSpPr>
          <p:nvPr>
            <p:ph type="sldNum" sz="quarter" idx="12"/>
          </p:nvPr>
        </p:nvSpPr>
        <p:spPr/>
        <p:txBody>
          <a:bodyPr/>
          <a:lstStyle/>
          <a:p>
            <a:fld id="{4FAB73BC-B049-4115-A692-8D63A059BFB8}" type="slidenum">
              <a:rPr lang="en-US" smtClean="0"/>
              <a:t>1</a:t>
            </a:fld>
            <a:endParaRPr lang="en-US" dirty="0"/>
          </a:p>
        </p:txBody>
      </p:sp>
      <p:pic>
        <p:nvPicPr>
          <p:cNvPr id="8" name="Immagine 7">
            <a:extLst>
              <a:ext uri="{FF2B5EF4-FFF2-40B4-BE49-F238E27FC236}">
                <a16:creationId xmlns:a16="http://schemas.microsoft.com/office/drawing/2014/main" id="{A973B8C4-3B41-4D87-81BE-6F3550D49AB0}"/>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358705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7A343BE-1BAC-40FC-8566-D7B54B51C19E}"/>
              </a:ext>
            </a:extLst>
          </p:cNvPr>
          <p:cNvSpPr>
            <a:spLocks noGrp="1"/>
          </p:cNvSpPr>
          <p:nvPr>
            <p:ph type="title"/>
          </p:nvPr>
        </p:nvSpPr>
        <p:spPr/>
        <p:txBody>
          <a:bodyPr/>
          <a:lstStyle/>
          <a:p>
            <a:r>
              <a:rPr lang="it-IT" dirty="0"/>
              <a:t>I «</a:t>
            </a:r>
            <a:r>
              <a:rPr lang="it-IT" dirty="0">
                <a:solidFill>
                  <a:srgbClr val="C00000"/>
                </a:solidFill>
              </a:rPr>
              <a:t>dati personali</a:t>
            </a:r>
            <a:r>
              <a:rPr lang="it-IT" dirty="0"/>
              <a:t>»</a:t>
            </a:r>
          </a:p>
        </p:txBody>
      </p:sp>
      <p:sp>
        <p:nvSpPr>
          <p:cNvPr id="11" name="Segnaposto contenuto 10">
            <a:extLst>
              <a:ext uri="{FF2B5EF4-FFF2-40B4-BE49-F238E27FC236}">
                <a16:creationId xmlns:a16="http://schemas.microsoft.com/office/drawing/2014/main" id="{12848CAB-763D-4DBC-B34A-A57C9DA079FA}"/>
              </a:ext>
            </a:extLst>
          </p:cNvPr>
          <p:cNvSpPr>
            <a:spLocks noGrp="1"/>
          </p:cNvSpPr>
          <p:nvPr>
            <p:ph idx="1"/>
          </p:nvPr>
        </p:nvSpPr>
        <p:spPr>
          <a:xfrm>
            <a:off x="1097280" y="1562335"/>
            <a:ext cx="10058400" cy="3733330"/>
          </a:xfrm>
        </p:spPr>
        <p:txBody>
          <a:bodyPr/>
          <a:lstStyle/>
          <a:p>
            <a:pPr marL="91440" lvl="0" indent="-91440">
              <a:lnSpc>
                <a:spcPct val="90000"/>
              </a:lnSpc>
              <a:buClr>
                <a:srgbClr val="FFCA08"/>
              </a:buClr>
              <a:buFont typeface="Calibri" panose="020F0502020204030204" pitchFamily="34" charset="0"/>
              <a:buChar char=" "/>
            </a:pPr>
            <a:r>
              <a:rPr lang="it-IT" sz="3200" u="sng" dirty="0">
                <a:solidFill>
                  <a:prstClr val="black">
                    <a:lumMod val="75000"/>
                    <a:lumOff val="25000"/>
                  </a:prstClr>
                </a:solidFill>
                <a:uFill>
                  <a:solidFill>
                    <a:srgbClr val="C00000"/>
                  </a:solidFill>
                </a:uFill>
              </a:rPr>
              <a:t>Qualsiasi informazione</a:t>
            </a:r>
            <a:r>
              <a:rPr lang="it-IT" sz="3200" dirty="0">
                <a:solidFill>
                  <a:prstClr val="black">
                    <a:lumMod val="75000"/>
                    <a:lumOff val="25000"/>
                  </a:prstClr>
                </a:solidFill>
                <a:uFill>
                  <a:solidFill>
                    <a:srgbClr val="C00000"/>
                  </a:solidFill>
                </a:uFill>
              </a:rPr>
              <a:t> può essere ritenuta un dato personale, </a:t>
            </a:r>
            <a:r>
              <a:rPr lang="it-IT" sz="3200" i="1" dirty="0">
                <a:solidFill>
                  <a:prstClr val="black">
                    <a:lumMod val="75000"/>
                    <a:lumOff val="25000"/>
                  </a:prstClr>
                </a:solidFill>
                <a:uFill>
                  <a:solidFill>
                    <a:srgbClr val="C00000"/>
                  </a:solidFill>
                </a:uFill>
              </a:rPr>
              <a:t>a condizione che si riferisca a una persona fisica</a:t>
            </a:r>
            <a:r>
              <a:rPr lang="it-IT" sz="3200" baseline="30000" dirty="0">
                <a:solidFill>
                  <a:prstClr val="black">
                    <a:lumMod val="75000"/>
                    <a:lumOff val="25000"/>
                  </a:prstClr>
                </a:solidFill>
                <a:uFill>
                  <a:solidFill>
                    <a:srgbClr val="C00000"/>
                  </a:solidFill>
                </a:uFill>
              </a:rPr>
              <a:t> (non deceduta, identificabile)</a:t>
            </a:r>
            <a:r>
              <a:rPr lang="it-IT" dirty="0">
                <a:solidFill>
                  <a:prstClr val="black">
                    <a:lumMod val="75000"/>
                    <a:lumOff val="25000"/>
                  </a:prstClr>
                </a:solidFill>
              </a:rPr>
              <a:t>.</a:t>
            </a:r>
            <a:endParaRPr lang="it-IT" sz="3200" dirty="0">
              <a:solidFill>
                <a:prstClr val="black">
                  <a:lumMod val="75000"/>
                  <a:lumOff val="25000"/>
                </a:prstClr>
              </a:solidFill>
              <a:uFill>
                <a:solidFill>
                  <a:srgbClr val="C00000"/>
                </a:solidFill>
              </a:uFill>
            </a:endParaRPr>
          </a:p>
          <a:p>
            <a:pPr marL="361950" lvl="0" indent="-271463">
              <a:lnSpc>
                <a:spcPct val="90000"/>
              </a:lnSpc>
              <a:buFont typeface="Wingdings" panose="05000000000000000000" pitchFamily="2" charset="2"/>
              <a:buChar char="q"/>
            </a:pPr>
            <a:r>
              <a:rPr lang="it-IT" sz="3200" dirty="0">
                <a:solidFill>
                  <a:prstClr val="black">
                    <a:lumMod val="75000"/>
                    <a:lumOff val="25000"/>
                  </a:prstClr>
                </a:solidFill>
                <a:uFill>
                  <a:solidFill>
                    <a:srgbClr val="C00000"/>
                  </a:solidFill>
                </a:uFill>
              </a:rPr>
              <a:t>I dati personali riguardano le </a:t>
            </a:r>
            <a:r>
              <a:rPr lang="it-IT" sz="3200" u="sng" dirty="0">
                <a:solidFill>
                  <a:prstClr val="black">
                    <a:lumMod val="75000"/>
                    <a:lumOff val="25000"/>
                  </a:prstClr>
                </a:solidFill>
                <a:uFill>
                  <a:solidFill>
                    <a:srgbClr val="C00000"/>
                  </a:solidFill>
                </a:uFill>
              </a:rPr>
              <a:t>informazioni sulla vita privata</a:t>
            </a:r>
            <a:r>
              <a:rPr lang="it-IT" sz="3200" dirty="0">
                <a:solidFill>
                  <a:prstClr val="black">
                    <a:lumMod val="75000"/>
                    <a:lumOff val="25000"/>
                  </a:prstClr>
                </a:solidFill>
                <a:uFill>
                  <a:solidFill>
                    <a:srgbClr val="C00000"/>
                  </a:solidFill>
                </a:uFill>
              </a:rPr>
              <a:t> di una persona</a:t>
            </a:r>
          </a:p>
          <a:p>
            <a:pPr marL="361950" lvl="0" indent="-271463">
              <a:lnSpc>
                <a:spcPct val="90000"/>
              </a:lnSpc>
              <a:buFont typeface="Wingdings" panose="05000000000000000000" pitchFamily="2" charset="2"/>
              <a:buChar char="q"/>
            </a:pPr>
            <a:r>
              <a:rPr lang="it-IT" sz="3200" dirty="0">
                <a:solidFill>
                  <a:prstClr val="black">
                    <a:lumMod val="75000"/>
                    <a:lumOff val="25000"/>
                  </a:prstClr>
                </a:solidFill>
                <a:uFill>
                  <a:solidFill>
                    <a:srgbClr val="C00000"/>
                  </a:solidFill>
                </a:uFill>
              </a:rPr>
              <a:t>nonché quelle sulla sua </a:t>
            </a:r>
            <a:r>
              <a:rPr lang="it-IT" sz="3200" u="sng" dirty="0">
                <a:solidFill>
                  <a:prstClr val="black">
                    <a:lumMod val="75000"/>
                    <a:lumOff val="25000"/>
                  </a:prstClr>
                </a:solidFill>
                <a:uFill>
                  <a:solidFill>
                    <a:srgbClr val="C00000"/>
                  </a:solidFill>
                </a:uFill>
              </a:rPr>
              <a:t>vita professionale</a:t>
            </a:r>
            <a:r>
              <a:rPr lang="it-IT" sz="3200" dirty="0">
                <a:solidFill>
                  <a:prstClr val="black">
                    <a:lumMod val="75000"/>
                    <a:lumOff val="25000"/>
                  </a:prstClr>
                </a:solidFill>
                <a:uFill>
                  <a:solidFill>
                    <a:srgbClr val="C00000"/>
                  </a:solidFill>
                </a:uFill>
              </a:rPr>
              <a:t> o </a:t>
            </a:r>
            <a:r>
              <a:rPr lang="it-IT" sz="3200" u="sng" dirty="0">
                <a:solidFill>
                  <a:prstClr val="black">
                    <a:lumMod val="75000"/>
                    <a:lumOff val="25000"/>
                  </a:prstClr>
                </a:solidFill>
                <a:uFill>
                  <a:solidFill>
                    <a:srgbClr val="C00000"/>
                  </a:solidFill>
                </a:uFill>
              </a:rPr>
              <a:t>pubblica</a:t>
            </a:r>
            <a:r>
              <a:rPr lang="it-IT" sz="3200" dirty="0">
                <a:solidFill>
                  <a:prstClr val="black">
                    <a:lumMod val="75000"/>
                    <a:lumOff val="25000"/>
                  </a:prstClr>
                </a:solidFill>
                <a:uFill>
                  <a:solidFill>
                    <a:srgbClr val="C00000"/>
                  </a:solidFill>
                </a:uFill>
              </a:rPr>
              <a:t>.</a:t>
            </a:r>
          </a:p>
          <a:p>
            <a:pPr marL="91440" lvl="0" indent="-91440">
              <a:lnSpc>
                <a:spcPct val="90000"/>
              </a:lnSpc>
              <a:buClr>
                <a:srgbClr val="FFCA08"/>
              </a:buClr>
              <a:buFont typeface="Calibri" panose="020F0502020204030204" pitchFamily="34" charset="0"/>
              <a:buChar char=" "/>
            </a:pPr>
            <a:r>
              <a:rPr lang="it-IT" sz="3200" dirty="0">
                <a:solidFill>
                  <a:prstClr val="black"/>
                </a:solidFill>
                <a:uFill>
                  <a:solidFill>
                    <a:srgbClr val="C00000"/>
                  </a:solidFill>
                </a:uFill>
              </a:rPr>
              <a:t>I dati riguardano le persone </a:t>
            </a:r>
            <a:r>
              <a:rPr lang="it-IT" sz="3200" u="sng" dirty="0">
                <a:solidFill>
                  <a:prstClr val="black"/>
                </a:solidFill>
                <a:uFill>
                  <a:solidFill>
                    <a:srgbClr val="C00000"/>
                  </a:solidFill>
                </a:uFill>
              </a:rPr>
              <a:t>anche quando sono rivelati indirettamente</a:t>
            </a:r>
            <a:r>
              <a:rPr lang="it-IT" sz="3200" dirty="0">
                <a:solidFill>
                  <a:prstClr val="black"/>
                </a:solidFill>
                <a:uFill>
                  <a:solidFill>
                    <a:srgbClr val="C00000"/>
                  </a:solidFill>
                </a:uFill>
              </a:rPr>
              <a:t> dal contenuto delle informazioni su tale persona. </a:t>
            </a:r>
            <a:endParaRPr lang="it-IT" sz="3200" dirty="0">
              <a:solidFill>
                <a:prstClr val="black">
                  <a:lumMod val="75000"/>
                  <a:lumOff val="25000"/>
                </a:prstClr>
              </a:solidFill>
              <a:uFill>
                <a:solidFill>
                  <a:srgbClr val="C00000"/>
                </a:solidFill>
              </a:uFill>
            </a:endParaRPr>
          </a:p>
        </p:txBody>
      </p:sp>
      <p:sp>
        <p:nvSpPr>
          <p:cNvPr id="7" name="Segnaposto data 6">
            <a:extLst>
              <a:ext uri="{FF2B5EF4-FFF2-40B4-BE49-F238E27FC236}">
                <a16:creationId xmlns:a16="http://schemas.microsoft.com/office/drawing/2014/main" id="{9A6926E6-CF7B-40C2-9899-F3EC69610610}"/>
              </a:ext>
            </a:extLst>
          </p:cNvPr>
          <p:cNvSpPr>
            <a:spLocks noGrp="1"/>
          </p:cNvSpPr>
          <p:nvPr>
            <p:ph type="dt" sz="half" idx="10"/>
          </p:nvPr>
        </p:nvSpPr>
        <p:spPr/>
        <p:txBody>
          <a:bodyPr/>
          <a:lstStyle/>
          <a:p>
            <a:fld id="{50D79A48-823A-4B12-A9CF-801F82260D7D}" type="datetime1">
              <a:rPr lang="it-IT" smtClean="0"/>
              <a:t>07/06/2018</a:t>
            </a:fld>
            <a:endParaRPr lang="en-US" dirty="0"/>
          </a:p>
        </p:txBody>
      </p:sp>
      <p:sp>
        <p:nvSpPr>
          <p:cNvPr id="8" name="Segnaposto piè di pagina 7">
            <a:extLst>
              <a:ext uri="{FF2B5EF4-FFF2-40B4-BE49-F238E27FC236}">
                <a16:creationId xmlns:a16="http://schemas.microsoft.com/office/drawing/2014/main" id="{12800A62-0F97-4386-9538-D4F3B158A2BC}"/>
              </a:ext>
            </a:extLst>
          </p:cNvPr>
          <p:cNvSpPr>
            <a:spLocks noGrp="1"/>
          </p:cNvSpPr>
          <p:nvPr>
            <p:ph type="ftr" sz="quarter" idx="11"/>
          </p:nvPr>
        </p:nvSpPr>
        <p:spPr/>
        <p:txBody>
          <a:bodyPr/>
          <a:lstStyle/>
          <a:p>
            <a:r>
              <a:rPr lang="it-IT"/>
              <a:t>© ~ 2018. Marzio V. Vaglio ~ www.privacycodex.eu</a:t>
            </a:r>
            <a:endParaRPr lang="en-US" dirty="0"/>
          </a:p>
        </p:txBody>
      </p:sp>
      <p:sp>
        <p:nvSpPr>
          <p:cNvPr id="9" name="Segnaposto numero diapositiva 8">
            <a:extLst>
              <a:ext uri="{FF2B5EF4-FFF2-40B4-BE49-F238E27FC236}">
                <a16:creationId xmlns:a16="http://schemas.microsoft.com/office/drawing/2014/main" id="{41A735AD-5D04-443D-B0F9-C6DAEDF40F5D}"/>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4173974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9BE3F8-7410-4081-8BD6-3BC006E1ED83}"/>
              </a:ext>
            </a:extLst>
          </p:cNvPr>
          <p:cNvSpPr>
            <a:spLocks noGrp="1"/>
          </p:cNvSpPr>
          <p:nvPr>
            <p:ph type="title"/>
          </p:nvPr>
        </p:nvSpPr>
        <p:spPr/>
        <p:txBody>
          <a:bodyPr/>
          <a:lstStyle/>
          <a:p>
            <a:r>
              <a:rPr lang="it-IT" dirty="0"/>
              <a:t>Diritto all’oblio e </a:t>
            </a:r>
            <a:r>
              <a:rPr lang="it-IT" dirty="0">
                <a:solidFill>
                  <a:srgbClr val="C00000"/>
                </a:solidFill>
              </a:rPr>
              <a:t>motori di ricerca </a:t>
            </a:r>
            <a:r>
              <a:rPr lang="it-IT" baseline="30000" dirty="0"/>
              <a:t>(approfondimento)</a:t>
            </a:r>
            <a:endParaRPr lang="it-IT" baseline="30000" dirty="0">
              <a:solidFill>
                <a:srgbClr val="C00000"/>
              </a:solidFill>
            </a:endParaRPr>
          </a:p>
        </p:txBody>
      </p:sp>
      <p:sp>
        <p:nvSpPr>
          <p:cNvPr id="3" name="Segnaposto contenuto 2">
            <a:extLst>
              <a:ext uri="{FF2B5EF4-FFF2-40B4-BE49-F238E27FC236}">
                <a16:creationId xmlns:a16="http://schemas.microsoft.com/office/drawing/2014/main" id="{EFCA28DD-D294-404F-94BC-AD7835151C19}"/>
              </a:ext>
            </a:extLst>
          </p:cNvPr>
          <p:cNvSpPr>
            <a:spLocks noGrp="1"/>
          </p:cNvSpPr>
          <p:nvPr>
            <p:ph idx="1"/>
          </p:nvPr>
        </p:nvSpPr>
        <p:spPr>
          <a:xfrm>
            <a:off x="1259983" y="1293020"/>
            <a:ext cx="10058400" cy="4932632"/>
          </a:xfrm>
        </p:spPr>
        <p:txBody>
          <a:bodyPr/>
          <a:lstStyle/>
          <a:p>
            <a:r>
              <a:rPr lang="it-IT" sz="2400" dirty="0"/>
              <a:t>«… </a:t>
            </a:r>
            <a:r>
              <a:rPr lang="it-IT" sz="2400" i="1" dirty="0">
                <a:solidFill>
                  <a:srgbClr val="C00000"/>
                </a:solidFill>
              </a:rPr>
              <a:t>l’attività di un motore di ricerca</a:t>
            </a:r>
            <a:r>
              <a:rPr lang="it-IT" sz="2400" i="1" dirty="0"/>
              <a:t> consistente nel trovare informazioni pubblicate o inserite da terzi su Internet, nell’indicizzarle in modo automatico, nel memorizzarle temporaneamente e, infine, nel metterle a disposizione degli utenti di Internet secondo un determinato ordine di preferenza, </a:t>
            </a:r>
            <a:r>
              <a:rPr lang="it-IT" sz="2400" i="1" dirty="0">
                <a:solidFill>
                  <a:srgbClr val="C00000"/>
                </a:solidFill>
              </a:rPr>
              <a:t>deve essere qualificata come «trattamento di dati personali</a:t>
            </a:r>
            <a:r>
              <a:rPr lang="it-IT" sz="2400" dirty="0">
                <a:solidFill>
                  <a:srgbClr val="C00000"/>
                </a:solidFill>
              </a:rPr>
              <a:t>»</a:t>
            </a:r>
            <a:r>
              <a:rPr lang="it-IT" sz="2400" dirty="0"/>
              <a:t>;</a:t>
            </a:r>
          </a:p>
          <a:p>
            <a:r>
              <a:rPr lang="it-IT" sz="2400" dirty="0"/>
              <a:t>… </a:t>
            </a:r>
            <a:r>
              <a:rPr lang="it-IT" sz="2400" i="1" dirty="0"/>
              <a:t>il gestore di detto motore di ricerca deve essere considerato come il «responsabile» </a:t>
            </a:r>
            <a:r>
              <a:rPr lang="it-IT" sz="2400" baseline="30000" dirty="0">
                <a:solidFill>
                  <a:srgbClr val="002060"/>
                </a:solidFill>
              </a:rPr>
              <a:t>[titolare] </a:t>
            </a:r>
            <a:r>
              <a:rPr lang="it-IT" sz="2400" i="1" dirty="0"/>
              <a:t>del trattamento summenzionato; </a:t>
            </a:r>
          </a:p>
          <a:p>
            <a:r>
              <a:rPr lang="it-IT" i="1" dirty="0"/>
              <a:t>… </a:t>
            </a:r>
            <a:r>
              <a:rPr lang="it-IT" i="1" dirty="0">
                <a:solidFill>
                  <a:srgbClr val="C00000"/>
                </a:solidFill>
              </a:rPr>
              <a:t>il gestore di un motore di ricerca è obbligato a sopprimere</a:t>
            </a:r>
            <a:r>
              <a:rPr lang="it-IT" i="1" dirty="0"/>
              <a:t>, dall’elenco di risultati che appare a seguito di una ricerca effettuata a partire dal nome di una persona, </a:t>
            </a:r>
            <a:r>
              <a:rPr lang="it-IT" i="1" dirty="0">
                <a:solidFill>
                  <a:srgbClr val="C00000"/>
                </a:solidFill>
              </a:rPr>
              <a:t>dei link verso pagine web pubblicate da terzi e contenenti informazioni relative a questa persona</a:t>
            </a:r>
            <a:r>
              <a:rPr lang="it-IT" i="1" dirty="0"/>
              <a:t>, </a:t>
            </a:r>
            <a:r>
              <a:rPr lang="it-IT" i="1" u="sng" dirty="0">
                <a:uFill>
                  <a:solidFill>
                    <a:srgbClr val="C00000"/>
                  </a:solidFill>
                </a:uFill>
              </a:rPr>
              <a:t>anche nel caso in cui tale nome o tali informazioni non vengano previamente o simultaneamente cancellati dalle pagine web</a:t>
            </a:r>
            <a:r>
              <a:rPr lang="it-IT" i="1" dirty="0"/>
              <a:t> di cui trattasi, e ciò eventualmente </a:t>
            </a:r>
            <a:r>
              <a:rPr lang="it-IT" i="1" u="sng" dirty="0">
                <a:uFill>
                  <a:solidFill>
                    <a:srgbClr val="C00000"/>
                  </a:solidFill>
                </a:uFill>
              </a:rPr>
              <a:t>anche quando la loro pubblicazione su tali pagine web sia di per sé lecita</a:t>
            </a:r>
            <a:r>
              <a:rPr lang="it-IT" i="1" dirty="0"/>
              <a:t>…»</a:t>
            </a:r>
          </a:p>
        </p:txBody>
      </p:sp>
      <p:sp>
        <p:nvSpPr>
          <p:cNvPr id="4" name="Segnaposto data 3">
            <a:extLst>
              <a:ext uri="{FF2B5EF4-FFF2-40B4-BE49-F238E27FC236}">
                <a16:creationId xmlns:a16="http://schemas.microsoft.com/office/drawing/2014/main" id="{1173AB7E-855C-44AC-8C22-5B37AFA4D8FE}"/>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92D120ED-E9DC-423A-A080-E87EAB0694CA}"/>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E7927428-28DD-482E-8BB0-2CB45A52FFCB}"/>
              </a:ext>
            </a:extLst>
          </p:cNvPr>
          <p:cNvSpPr>
            <a:spLocks noGrp="1"/>
          </p:cNvSpPr>
          <p:nvPr>
            <p:ph type="sldNum" sz="quarter" idx="12"/>
          </p:nvPr>
        </p:nvSpPr>
        <p:spPr/>
        <p:txBody>
          <a:bodyPr/>
          <a:lstStyle/>
          <a:p>
            <a:fld id="{6113E31D-E2AB-40D1-8B51-AFA5AFEF393A}" type="slidenum">
              <a:rPr lang="en-US" smtClean="0"/>
              <a:t>100</a:t>
            </a:fld>
            <a:endParaRPr lang="en-US" dirty="0"/>
          </a:p>
        </p:txBody>
      </p:sp>
    </p:spTree>
    <p:extLst>
      <p:ext uri="{BB962C8B-B14F-4D97-AF65-F5344CB8AC3E}">
        <p14:creationId xmlns:p14="http://schemas.microsoft.com/office/powerpoint/2010/main" val="25715168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9BE3F8-7410-4081-8BD6-3BC006E1ED83}"/>
              </a:ext>
            </a:extLst>
          </p:cNvPr>
          <p:cNvSpPr>
            <a:spLocks noGrp="1"/>
          </p:cNvSpPr>
          <p:nvPr>
            <p:ph type="title"/>
          </p:nvPr>
        </p:nvSpPr>
        <p:spPr/>
        <p:txBody>
          <a:bodyPr/>
          <a:lstStyle/>
          <a:p>
            <a:r>
              <a:rPr lang="it-IT" dirty="0"/>
              <a:t>Diritto all’oblio e </a:t>
            </a:r>
            <a:r>
              <a:rPr lang="it-IT" dirty="0">
                <a:solidFill>
                  <a:srgbClr val="C00000"/>
                </a:solidFill>
              </a:rPr>
              <a:t>motori di ricerca</a:t>
            </a:r>
            <a:r>
              <a:rPr lang="it-IT" dirty="0">
                <a:solidFill>
                  <a:schemeClr val="tx2">
                    <a:lumMod val="60000"/>
                    <a:lumOff val="40000"/>
                  </a:schemeClr>
                </a:solidFill>
              </a:rPr>
              <a:t> /2</a:t>
            </a:r>
          </a:p>
        </p:txBody>
      </p:sp>
      <p:sp>
        <p:nvSpPr>
          <p:cNvPr id="3" name="Segnaposto contenuto 2">
            <a:extLst>
              <a:ext uri="{FF2B5EF4-FFF2-40B4-BE49-F238E27FC236}">
                <a16:creationId xmlns:a16="http://schemas.microsoft.com/office/drawing/2014/main" id="{EFCA28DD-D294-404F-94BC-AD7835151C19}"/>
              </a:ext>
            </a:extLst>
          </p:cNvPr>
          <p:cNvSpPr>
            <a:spLocks noGrp="1"/>
          </p:cNvSpPr>
          <p:nvPr>
            <p:ph idx="1"/>
          </p:nvPr>
        </p:nvSpPr>
        <p:spPr>
          <a:xfrm>
            <a:off x="1097280" y="1011981"/>
            <a:ext cx="10058400" cy="5533823"/>
          </a:xfrm>
        </p:spPr>
        <p:txBody>
          <a:bodyPr/>
          <a:lstStyle/>
          <a:p>
            <a:r>
              <a:rPr lang="it-IT" sz="2600" dirty="0"/>
              <a:t>«… </a:t>
            </a:r>
            <a:r>
              <a:rPr lang="it-IT" sz="2600" i="1" dirty="0"/>
              <a:t>si deve </a:t>
            </a:r>
            <a:r>
              <a:rPr lang="it-IT" sz="2600" i="1" dirty="0">
                <a:effectLst>
                  <a:outerShdw blurRad="38100" dist="38100" dir="2700000" algn="tl">
                    <a:srgbClr val="000000">
                      <a:alpha val="43137"/>
                    </a:srgbClr>
                  </a:outerShdw>
                </a:effectLst>
              </a:rPr>
              <a:t>verificare</a:t>
            </a:r>
            <a:r>
              <a:rPr lang="it-IT" sz="2600" i="1" dirty="0"/>
              <a:t> in particolare </a:t>
            </a:r>
            <a:r>
              <a:rPr lang="it-IT" sz="2600" i="1" dirty="0">
                <a:effectLst>
                  <a:outerShdw blurRad="38100" dist="38100" dir="2700000" algn="tl">
                    <a:srgbClr val="000000">
                      <a:alpha val="43137"/>
                    </a:srgbClr>
                  </a:outerShdw>
                </a:effectLst>
              </a:rPr>
              <a:t>se l’interessato abbia diritto a che l’informazione in questione</a:t>
            </a:r>
            <a:r>
              <a:rPr lang="it-IT" sz="2600" i="1" dirty="0"/>
              <a:t> riguardante la sua persona </a:t>
            </a:r>
            <a:r>
              <a:rPr lang="it-IT" sz="2600" i="1" dirty="0">
                <a:effectLst>
                  <a:outerShdw blurRad="38100" dist="38100" dir="2700000" algn="tl">
                    <a:srgbClr val="000000">
                      <a:alpha val="43137"/>
                    </a:srgbClr>
                  </a:outerShdw>
                </a:effectLst>
              </a:rPr>
              <a:t>non venga più</a:t>
            </a:r>
            <a:r>
              <a:rPr lang="it-IT" sz="2600" i="1" dirty="0"/>
              <a:t>, allo stato attuale, </a:t>
            </a:r>
            <a:r>
              <a:rPr lang="it-IT" sz="2600" i="1" dirty="0">
                <a:effectLst>
                  <a:outerShdw blurRad="38100" dist="38100" dir="2700000" algn="tl">
                    <a:srgbClr val="000000">
                      <a:alpha val="43137"/>
                    </a:srgbClr>
                  </a:outerShdw>
                </a:effectLst>
              </a:rPr>
              <a:t>collegata al suo nome</a:t>
            </a:r>
            <a:r>
              <a:rPr lang="it-IT" sz="2600" i="1" dirty="0"/>
              <a:t> da un elenco di risultati che appare a seguito di una ricerca effettuata a partire dal suo nome, </a:t>
            </a:r>
            <a:r>
              <a:rPr lang="it-IT" sz="2600" i="1" dirty="0">
                <a:solidFill>
                  <a:srgbClr val="C00000"/>
                </a:solidFill>
              </a:rPr>
              <a:t>senza per questo che la constatazione di un diritto siffatto presupponga che l’inclusione dell’informazione in questione in tale elenco arrechi un pregiudizio a detto interessato</a:t>
            </a:r>
            <a:r>
              <a:rPr lang="it-IT" sz="2600" i="1" dirty="0"/>
              <a:t>. Dato che l’interessato può, sulla scorta dei suoi diritti fondamentali derivanti dagli articoli 7 e 8 della Carta, chiedere che l’informazione in questione non venga più messa a disposizione del grande pubblico in virtù della sua inclusione in un siffatto elenco di risultati, </a:t>
            </a:r>
            <a:r>
              <a:rPr lang="it-IT" sz="2600" i="1" dirty="0">
                <a:effectLst>
                  <a:outerShdw blurRad="38100" dist="38100" dir="2700000" algn="tl">
                    <a:srgbClr val="000000">
                      <a:alpha val="43137"/>
                    </a:srgbClr>
                  </a:outerShdw>
                </a:effectLst>
              </a:rPr>
              <a:t>i diritti fondamentali di cui sopra prevalgono, in linea di principio, non soltanto sull’interesse economico del gestore del motore di ricerca, ma anche sull’interesse di tale pubblico ad accedere all’informazione</a:t>
            </a:r>
            <a:r>
              <a:rPr lang="it-IT" sz="2600" i="1" dirty="0"/>
              <a:t> suddetta in occasione di una ricerca concernente il nome di questa persona. </a:t>
            </a:r>
            <a:r>
              <a:rPr lang="it-IT" sz="2600" i="1" dirty="0">
                <a:solidFill>
                  <a:srgbClr val="C00000"/>
                </a:solidFill>
                <a:effectLst>
                  <a:outerShdw blurRad="38100" dist="38100" dir="2700000" algn="tl">
                    <a:srgbClr val="000000">
                      <a:alpha val="43137"/>
                    </a:srgbClr>
                  </a:outerShdw>
                </a:effectLst>
              </a:rPr>
              <a:t>Tuttavia</a:t>
            </a:r>
            <a:r>
              <a:rPr lang="it-IT" sz="2600" i="1" dirty="0"/>
              <a:t>, </a:t>
            </a:r>
            <a:r>
              <a:rPr lang="it-IT" sz="2600" i="1" u="sng" dirty="0">
                <a:uFill>
                  <a:solidFill>
                    <a:srgbClr val="C00000"/>
                  </a:solidFill>
                </a:uFill>
              </a:rPr>
              <a:t>così non sarebbe qualora risultasse, per ragioni particolari</a:t>
            </a:r>
            <a:r>
              <a:rPr lang="it-IT" sz="2600" i="1" dirty="0"/>
              <a:t>, come il ruolo ricoperto da tale persona nella vita pubblica, </a:t>
            </a:r>
            <a:r>
              <a:rPr lang="it-IT" sz="2600" i="1" u="sng" dirty="0">
                <a:uFill>
                  <a:solidFill>
                    <a:srgbClr val="C00000"/>
                  </a:solidFill>
                </a:uFill>
              </a:rPr>
              <a:t>che l’ingerenza nei suoi diritti fondamentali è giustificata dall’interesse preponderante del pubblico</a:t>
            </a:r>
            <a:r>
              <a:rPr lang="it-IT" sz="2600" i="1" dirty="0"/>
              <a:t> suddetto ad avere accesso, in virtù dell’inclusione summenzionata, all’informazione di cui trattasi</a:t>
            </a:r>
            <a:r>
              <a:rPr lang="it-IT" sz="2600" dirty="0"/>
              <a:t>.».</a:t>
            </a:r>
          </a:p>
        </p:txBody>
      </p:sp>
      <p:sp>
        <p:nvSpPr>
          <p:cNvPr id="4" name="Segnaposto data 3">
            <a:extLst>
              <a:ext uri="{FF2B5EF4-FFF2-40B4-BE49-F238E27FC236}">
                <a16:creationId xmlns:a16="http://schemas.microsoft.com/office/drawing/2014/main" id="{1173AB7E-855C-44AC-8C22-5B37AFA4D8FE}"/>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92D120ED-E9DC-423A-A080-E87EAB0694CA}"/>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E7927428-28DD-482E-8BB0-2CB45A52FFCB}"/>
              </a:ext>
            </a:extLst>
          </p:cNvPr>
          <p:cNvSpPr>
            <a:spLocks noGrp="1"/>
          </p:cNvSpPr>
          <p:nvPr>
            <p:ph type="sldNum" sz="quarter" idx="12"/>
          </p:nvPr>
        </p:nvSpPr>
        <p:spPr/>
        <p:txBody>
          <a:bodyPr/>
          <a:lstStyle/>
          <a:p>
            <a:fld id="{6113E31D-E2AB-40D1-8B51-AFA5AFEF393A}" type="slidenum">
              <a:rPr lang="en-US" smtClean="0"/>
              <a:t>101</a:t>
            </a:fld>
            <a:endParaRPr lang="en-US" dirty="0"/>
          </a:p>
        </p:txBody>
      </p:sp>
    </p:spTree>
    <p:extLst>
      <p:ext uri="{BB962C8B-B14F-4D97-AF65-F5344CB8AC3E}">
        <p14:creationId xmlns:p14="http://schemas.microsoft.com/office/powerpoint/2010/main" val="23042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515B50-4CEB-4DB8-BD14-CD904A76592D}"/>
              </a:ext>
            </a:extLst>
          </p:cNvPr>
          <p:cNvSpPr>
            <a:spLocks noGrp="1"/>
          </p:cNvSpPr>
          <p:nvPr>
            <p:ph type="title"/>
          </p:nvPr>
        </p:nvSpPr>
        <p:spPr/>
        <p:txBody>
          <a:bodyPr/>
          <a:lstStyle/>
          <a:p>
            <a:r>
              <a:rPr lang="it-IT" dirty="0"/>
              <a:t>Diritto all’oblio: </a:t>
            </a:r>
            <a:r>
              <a:rPr lang="it-IT" dirty="0">
                <a:solidFill>
                  <a:srgbClr val="C00000"/>
                </a:solidFill>
              </a:rPr>
              <a:t>un caso italiano</a:t>
            </a:r>
            <a:r>
              <a:rPr lang="it-IT" dirty="0"/>
              <a:t> </a:t>
            </a:r>
            <a:r>
              <a:rPr lang="it-IT" baseline="30000" dirty="0"/>
              <a:t>(registro imprese)</a:t>
            </a:r>
          </a:p>
        </p:txBody>
      </p:sp>
      <p:sp>
        <p:nvSpPr>
          <p:cNvPr id="3" name="Segnaposto contenuto 2">
            <a:extLst>
              <a:ext uri="{FF2B5EF4-FFF2-40B4-BE49-F238E27FC236}">
                <a16:creationId xmlns:a16="http://schemas.microsoft.com/office/drawing/2014/main" id="{E218ACBF-D6FC-4D90-A6E4-B88BE15E25C6}"/>
              </a:ext>
            </a:extLst>
          </p:cNvPr>
          <p:cNvSpPr>
            <a:spLocks noGrp="1"/>
          </p:cNvSpPr>
          <p:nvPr>
            <p:ph idx="1"/>
          </p:nvPr>
        </p:nvSpPr>
        <p:spPr>
          <a:xfrm>
            <a:off x="1066800" y="1301395"/>
            <a:ext cx="10058400" cy="4753096"/>
          </a:xfrm>
        </p:spPr>
        <p:txBody>
          <a:bodyPr/>
          <a:lstStyle/>
          <a:p>
            <a:r>
              <a:rPr lang="it-IT" dirty="0"/>
              <a:t>«… </a:t>
            </a:r>
            <a:r>
              <a:rPr lang="it-IT" i="1" dirty="0"/>
              <a:t>gli Stati membri, in virtù dell’articolo 6, paragrafo 1, lettera e), e dell’articolo 12, lettera b), della direttiva 95/46, </a:t>
            </a:r>
            <a:r>
              <a:rPr lang="it-IT" i="1" dirty="0">
                <a:solidFill>
                  <a:srgbClr val="C00000"/>
                </a:solidFill>
              </a:rPr>
              <a:t>non sono tenuti a garantire </a:t>
            </a:r>
            <a:r>
              <a:rPr lang="it-IT" i="1" dirty="0"/>
              <a:t>alle persone fisiche … </a:t>
            </a:r>
            <a:r>
              <a:rPr lang="it-IT" i="1" dirty="0">
                <a:solidFill>
                  <a:srgbClr val="C00000"/>
                </a:solidFill>
              </a:rPr>
              <a:t>il diritto di ottenere, in ogni caso, </a:t>
            </a:r>
            <a:r>
              <a:rPr lang="it-IT" i="1" dirty="0"/>
              <a:t>decorso un certo periodo di tempo dallo scioglimento della società </a:t>
            </a:r>
            <a:r>
              <a:rPr lang="it-IT" dirty="0"/>
              <a:t>[di capitali]</a:t>
            </a:r>
            <a:r>
              <a:rPr lang="it-IT" i="1" dirty="0"/>
              <a:t>, </a:t>
            </a:r>
            <a:r>
              <a:rPr lang="it-IT" i="1" dirty="0">
                <a:solidFill>
                  <a:srgbClr val="C00000"/>
                </a:solidFill>
              </a:rPr>
              <a:t>la cancellazione dei dati </a:t>
            </a:r>
            <a:r>
              <a:rPr lang="it-IT" i="1" dirty="0"/>
              <a:t>personali che le riguardano, iscritti nel registro </a:t>
            </a:r>
            <a:r>
              <a:rPr lang="it-IT" dirty="0"/>
              <a:t>[delle imprese], </a:t>
            </a:r>
            <a:r>
              <a:rPr lang="it-IT" i="1" dirty="0">
                <a:solidFill>
                  <a:srgbClr val="C00000"/>
                </a:solidFill>
              </a:rPr>
              <a:t>o il congelamento degli stessi</a:t>
            </a:r>
            <a:r>
              <a:rPr lang="it-IT" i="1" dirty="0"/>
              <a:t> nei confronti del pubblico</a:t>
            </a:r>
            <a:r>
              <a:rPr lang="it-IT" dirty="0"/>
              <a:t>…</a:t>
            </a:r>
          </a:p>
          <a:p>
            <a:r>
              <a:rPr lang="it-IT" dirty="0"/>
              <a:t>… [ciò] </a:t>
            </a:r>
            <a:r>
              <a:rPr lang="it-IT" i="1" dirty="0">
                <a:solidFill>
                  <a:srgbClr val="C00000"/>
                </a:solidFill>
                <a:effectLst>
                  <a:outerShdw blurRad="38100" dist="38100" dir="2700000" algn="tl">
                    <a:srgbClr val="000000">
                      <a:alpha val="43137"/>
                    </a:srgbClr>
                  </a:outerShdw>
                </a:effectLst>
              </a:rPr>
              <a:t>non sfocia</a:t>
            </a:r>
            <a:r>
              <a:rPr lang="it-IT" i="1" dirty="0"/>
              <a:t>, peraltro, </a:t>
            </a:r>
            <a:r>
              <a:rPr lang="it-IT" i="1" dirty="0">
                <a:solidFill>
                  <a:srgbClr val="C00000"/>
                </a:solidFill>
                <a:effectLst>
                  <a:outerShdw blurRad="38100" dist="38100" dir="2700000" algn="tl">
                    <a:srgbClr val="000000">
                      <a:alpha val="43137"/>
                    </a:srgbClr>
                  </a:outerShdw>
                </a:effectLst>
              </a:rPr>
              <a:t>in un’ingerenza sproporzionata nei diritti fondamentali</a:t>
            </a:r>
            <a:r>
              <a:rPr lang="it-IT" i="1" dirty="0"/>
              <a:t> delle persone interessate, … garantiti dagli articoli 7 e 8 della Carta… </a:t>
            </a:r>
            <a:r>
              <a:rPr lang="it-IT" i="1" u="sng" dirty="0">
                <a:uFill>
                  <a:solidFill>
                    <a:srgbClr val="C00000"/>
                  </a:solidFill>
                </a:uFill>
              </a:rPr>
              <a:t>appare giustificato che</a:t>
            </a:r>
            <a:r>
              <a:rPr lang="it-IT" i="1" dirty="0"/>
              <a:t> le persone fisiche che scelgono di prender parte agli scambi economici attraverso una simile società </a:t>
            </a:r>
            <a:r>
              <a:rPr lang="it-IT" i="1" u="sng" dirty="0">
                <a:uFill>
                  <a:solidFill>
                    <a:srgbClr val="C00000"/>
                  </a:solidFill>
                </a:uFill>
              </a:rPr>
              <a:t>siano obbligate a rendere pubblici i dati relativi alle loro generalità e alle loro funzioni in seno alle stesse</a:t>
            </a:r>
            <a:r>
              <a:rPr lang="it-IT" i="1" dirty="0"/>
              <a:t>, tanto più che tali persone sono consapevoli di detto obbligo nel momento in cui decidono di impegnarsi in un’attività del genere…».</a:t>
            </a:r>
          </a:p>
        </p:txBody>
      </p:sp>
      <p:sp>
        <p:nvSpPr>
          <p:cNvPr id="4" name="Segnaposto data 3">
            <a:extLst>
              <a:ext uri="{FF2B5EF4-FFF2-40B4-BE49-F238E27FC236}">
                <a16:creationId xmlns:a16="http://schemas.microsoft.com/office/drawing/2014/main" id="{3781E07A-C0FC-418A-AD78-14D2AA43F0BF}"/>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3CED764A-217A-4241-9942-DDD1978B344A}"/>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966AED38-7C1F-4AC7-A9D5-A76E62CFC989}"/>
              </a:ext>
            </a:extLst>
          </p:cNvPr>
          <p:cNvSpPr>
            <a:spLocks noGrp="1"/>
          </p:cNvSpPr>
          <p:nvPr>
            <p:ph type="sldNum" sz="quarter" idx="12"/>
          </p:nvPr>
        </p:nvSpPr>
        <p:spPr/>
        <p:txBody>
          <a:bodyPr/>
          <a:lstStyle/>
          <a:p>
            <a:fld id="{6113E31D-E2AB-40D1-8B51-AFA5AFEF393A}" type="slidenum">
              <a:rPr lang="en-US" smtClean="0"/>
              <a:t>102</a:t>
            </a:fld>
            <a:endParaRPr lang="en-US" dirty="0"/>
          </a:p>
        </p:txBody>
      </p:sp>
    </p:spTree>
    <p:extLst>
      <p:ext uri="{BB962C8B-B14F-4D97-AF65-F5344CB8AC3E}">
        <p14:creationId xmlns:p14="http://schemas.microsoft.com/office/powerpoint/2010/main" val="680960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515B50-4CEB-4DB8-BD14-CD904A76592D}"/>
              </a:ext>
            </a:extLst>
          </p:cNvPr>
          <p:cNvSpPr>
            <a:spLocks noGrp="1"/>
          </p:cNvSpPr>
          <p:nvPr>
            <p:ph type="title"/>
          </p:nvPr>
        </p:nvSpPr>
        <p:spPr/>
        <p:txBody>
          <a:bodyPr/>
          <a:lstStyle/>
          <a:p>
            <a:r>
              <a:rPr lang="it-IT" dirty="0"/>
              <a:t>Diritto all’oblio: </a:t>
            </a:r>
            <a:r>
              <a:rPr lang="it-IT" dirty="0">
                <a:solidFill>
                  <a:srgbClr val="C00000"/>
                </a:solidFill>
              </a:rPr>
              <a:t>un caso italiano</a:t>
            </a:r>
            <a:r>
              <a:rPr lang="it-IT" dirty="0"/>
              <a:t> </a:t>
            </a:r>
            <a:r>
              <a:rPr lang="it-IT" baseline="30000" dirty="0"/>
              <a:t>(registro imprese) </a:t>
            </a:r>
            <a:r>
              <a:rPr lang="it-IT" dirty="0">
                <a:solidFill>
                  <a:schemeClr val="tx2">
                    <a:lumMod val="60000"/>
                    <a:lumOff val="40000"/>
                  </a:schemeClr>
                </a:solidFill>
              </a:rPr>
              <a:t>/2</a:t>
            </a:r>
          </a:p>
        </p:txBody>
      </p:sp>
      <p:sp>
        <p:nvSpPr>
          <p:cNvPr id="3" name="Segnaposto contenuto 2">
            <a:extLst>
              <a:ext uri="{FF2B5EF4-FFF2-40B4-BE49-F238E27FC236}">
                <a16:creationId xmlns:a16="http://schemas.microsoft.com/office/drawing/2014/main" id="{E218ACBF-D6FC-4D90-A6E4-B88BE15E25C6}"/>
              </a:ext>
            </a:extLst>
          </p:cNvPr>
          <p:cNvSpPr>
            <a:spLocks noGrp="1"/>
          </p:cNvSpPr>
          <p:nvPr>
            <p:ph idx="1"/>
          </p:nvPr>
        </p:nvSpPr>
        <p:spPr>
          <a:xfrm>
            <a:off x="1066800" y="1301395"/>
            <a:ext cx="10058400" cy="4408386"/>
          </a:xfrm>
        </p:spPr>
        <p:txBody>
          <a:bodyPr/>
          <a:lstStyle/>
          <a:p>
            <a:r>
              <a:rPr lang="it-IT" dirty="0"/>
              <a:t>«… [occorre] </a:t>
            </a:r>
            <a:r>
              <a:rPr lang="it-IT" i="1" dirty="0">
                <a:solidFill>
                  <a:srgbClr val="C00000"/>
                </a:solidFill>
              </a:rPr>
              <a:t>valutare</a:t>
            </a:r>
            <a:r>
              <a:rPr lang="it-IT" i="1" dirty="0"/>
              <a:t>, alla luce dell’insieme delle circostanze rilevanti e tenuto conto del termine decorso dopo lo scioglimento della società interessata, </a:t>
            </a:r>
            <a:r>
              <a:rPr lang="it-IT" i="1" dirty="0">
                <a:solidFill>
                  <a:srgbClr val="C00000"/>
                </a:solidFill>
              </a:rPr>
              <a:t>l’eventuale esistenza di ragioni preminenti e legittime </a:t>
            </a:r>
            <a:r>
              <a:rPr lang="it-IT" i="1" dirty="0"/>
              <a:t>che sarebbero, se del caso, </a:t>
            </a:r>
            <a:r>
              <a:rPr lang="it-IT" i="1" dirty="0">
                <a:solidFill>
                  <a:srgbClr val="C00000"/>
                </a:solidFill>
              </a:rPr>
              <a:t>tali da giustificare, in via eccezionale, una limitazione all’accesso di terzi ai dati </a:t>
            </a:r>
            <a:r>
              <a:rPr lang="it-IT" i="1" dirty="0"/>
              <a:t>relativi al sig. Manni nel registro delle imprese</a:t>
            </a:r>
            <a:r>
              <a:rPr lang="it-IT" dirty="0"/>
              <a:t>…</a:t>
            </a:r>
          </a:p>
          <a:p>
            <a:r>
              <a:rPr lang="it-IT" dirty="0"/>
              <a:t>… </a:t>
            </a:r>
            <a:r>
              <a:rPr lang="it-IT" i="1" dirty="0"/>
              <a:t>A tale proposito, si deve rilevare che </a:t>
            </a:r>
            <a:r>
              <a:rPr lang="it-IT" i="1" dirty="0">
                <a:solidFill>
                  <a:srgbClr val="C00000"/>
                </a:solidFill>
              </a:rPr>
              <a:t>il solo presumere che gli immobili di un complesso turistico costruito dalla Italiana Costruzioni</a:t>
            </a:r>
            <a:r>
              <a:rPr lang="it-IT" i="1" dirty="0"/>
              <a:t>, di cui il sig. Manni è attualmente amministratore unico, </a:t>
            </a:r>
            <a:r>
              <a:rPr lang="it-IT" i="1" dirty="0">
                <a:solidFill>
                  <a:srgbClr val="C00000"/>
                </a:solidFill>
              </a:rPr>
              <a:t>non si vendano perché i potenziali acquirenti di tali immobili hanno accesso ai dati in questione nel registro delle imprese, non può essere sufficiente </a:t>
            </a:r>
            <a:r>
              <a:rPr lang="it-IT" i="1" dirty="0"/>
              <a:t>a costituire una simile ragione, </a:t>
            </a:r>
            <a:r>
              <a:rPr lang="it-IT" i="1" dirty="0">
                <a:effectLst>
                  <a:outerShdw blurRad="38100" dist="38100" dir="2700000" algn="tl">
                    <a:srgbClr val="000000">
                      <a:alpha val="43137"/>
                    </a:srgbClr>
                  </a:outerShdw>
                </a:effectLst>
              </a:rPr>
              <a:t>tenuto conto, in particolare, del legittimo interesse</a:t>
            </a:r>
            <a:r>
              <a:rPr lang="it-IT" i="1" dirty="0"/>
              <a:t> di questi ultimi a disporre di tali informazioni.»</a:t>
            </a:r>
          </a:p>
        </p:txBody>
      </p:sp>
      <p:sp>
        <p:nvSpPr>
          <p:cNvPr id="4" name="Segnaposto data 3">
            <a:extLst>
              <a:ext uri="{FF2B5EF4-FFF2-40B4-BE49-F238E27FC236}">
                <a16:creationId xmlns:a16="http://schemas.microsoft.com/office/drawing/2014/main" id="{3781E07A-C0FC-418A-AD78-14D2AA43F0BF}"/>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3CED764A-217A-4241-9942-DDD1978B344A}"/>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966AED38-7C1F-4AC7-A9D5-A76E62CFC989}"/>
              </a:ext>
            </a:extLst>
          </p:cNvPr>
          <p:cNvSpPr>
            <a:spLocks noGrp="1"/>
          </p:cNvSpPr>
          <p:nvPr>
            <p:ph type="sldNum" sz="quarter" idx="12"/>
          </p:nvPr>
        </p:nvSpPr>
        <p:spPr/>
        <p:txBody>
          <a:bodyPr/>
          <a:lstStyle/>
          <a:p>
            <a:fld id="{6113E31D-E2AB-40D1-8B51-AFA5AFEF393A}" type="slidenum">
              <a:rPr lang="en-US" smtClean="0"/>
              <a:t>103</a:t>
            </a:fld>
            <a:endParaRPr lang="en-US" dirty="0"/>
          </a:p>
        </p:txBody>
      </p:sp>
    </p:spTree>
    <p:extLst>
      <p:ext uri="{BB962C8B-B14F-4D97-AF65-F5344CB8AC3E}">
        <p14:creationId xmlns:p14="http://schemas.microsoft.com/office/powerpoint/2010/main" val="42251510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Il diritto </a:t>
            </a:r>
            <a:r>
              <a:rPr lang="it-IT" dirty="0">
                <a:solidFill>
                  <a:srgbClr val="C00000"/>
                </a:solidFill>
              </a:rPr>
              <a:t>alla limitazione del trattamento </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104</a:t>
            </a:fld>
            <a:endParaRPr lang="en-US" dirty="0"/>
          </a:p>
        </p:txBody>
      </p:sp>
    </p:spTree>
    <p:extLst>
      <p:ext uri="{BB962C8B-B14F-4D97-AF65-F5344CB8AC3E}">
        <p14:creationId xmlns:p14="http://schemas.microsoft.com/office/powerpoint/2010/main" val="26372640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Diritto alla </a:t>
            </a:r>
            <a:r>
              <a:rPr lang="it-IT" dirty="0">
                <a:solidFill>
                  <a:srgbClr val="C00000"/>
                </a:solidFill>
              </a:rPr>
              <a:t>limitazione del trattamento</a:t>
            </a:r>
          </a:p>
        </p:txBody>
      </p:sp>
      <p:sp>
        <p:nvSpPr>
          <p:cNvPr id="4" name="Text Placeholder 3"/>
          <p:cNvSpPr>
            <a:spLocks noGrp="1"/>
          </p:cNvSpPr>
          <p:nvPr>
            <p:ph idx="1"/>
          </p:nvPr>
        </p:nvSpPr>
        <p:spPr>
          <a:xfrm>
            <a:off x="1225483" y="1477697"/>
            <a:ext cx="9741035" cy="4816703"/>
          </a:xfrm>
        </p:spPr>
        <p:txBody>
          <a:bodyPr wrap="square">
            <a:spAutoFit/>
          </a:bodyPr>
          <a:lstStyle/>
          <a:p>
            <a:pPr marL="0" indent="0">
              <a:buNone/>
            </a:pPr>
            <a:r>
              <a:rPr lang="it-IT" sz="3600" dirty="0">
                <a:uFill>
                  <a:solidFill>
                    <a:srgbClr val="C00000"/>
                  </a:solidFill>
                </a:uFill>
              </a:rPr>
              <a:t>L’interessato ha il </a:t>
            </a:r>
            <a:r>
              <a:rPr lang="it-IT" sz="3600" dirty="0">
                <a:solidFill>
                  <a:srgbClr val="C00000"/>
                </a:solidFill>
                <a:uFill>
                  <a:solidFill>
                    <a:srgbClr val="C00000"/>
                  </a:solidFill>
                </a:uFill>
              </a:rPr>
              <a:t>diritto di ottenere</a:t>
            </a:r>
            <a:r>
              <a:rPr lang="it-IT" sz="3600" dirty="0">
                <a:uFill>
                  <a:solidFill>
                    <a:srgbClr val="C00000"/>
                  </a:solidFill>
                </a:uFill>
              </a:rPr>
              <a:t> dal </a:t>
            </a:r>
            <a:r>
              <a:rPr lang="it-IT" sz="3600" cap="small" dirty="0">
                <a:uFill>
                  <a:solidFill>
                    <a:srgbClr val="C00000"/>
                  </a:solidFill>
                </a:uFill>
              </a:rPr>
              <a:t>tdtr</a:t>
            </a:r>
            <a:r>
              <a:rPr lang="it-IT" sz="3600" dirty="0">
                <a:uFill>
                  <a:solidFill>
                    <a:srgbClr val="C00000"/>
                  </a:solidFill>
                </a:uFill>
              </a:rPr>
              <a:t> </a:t>
            </a:r>
            <a:r>
              <a:rPr lang="it-IT" sz="3600" b="1" dirty="0">
                <a:uFill>
                  <a:solidFill>
                    <a:srgbClr val="C00000"/>
                  </a:solidFill>
                </a:uFill>
              </a:rPr>
              <a:t>la </a:t>
            </a:r>
            <a:r>
              <a:rPr lang="it-IT" sz="3600" b="1" u="sng" dirty="0">
                <a:uFill>
                  <a:solidFill>
                    <a:srgbClr val="C00000"/>
                  </a:solidFill>
                </a:uFill>
              </a:rPr>
              <a:t>limitazione</a:t>
            </a:r>
            <a:r>
              <a:rPr lang="it-IT" sz="3600" b="1" dirty="0">
                <a:uFill>
                  <a:solidFill>
                    <a:srgbClr val="C00000"/>
                  </a:solidFill>
                </a:uFill>
              </a:rPr>
              <a:t> del trattamento </a:t>
            </a:r>
            <a:r>
              <a:rPr lang="it-IT" sz="3600" dirty="0">
                <a:uFill>
                  <a:solidFill>
                    <a:srgbClr val="C00000"/>
                  </a:solidFill>
                </a:uFill>
              </a:rPr>
              <a:t>nelle seguenti ipotesi:</a:t>
            </a:r>
          </a:p>
          <a:p>
            <a:pPr marL="0" indent="0">
              <a:buNone/>
            </a:pPr>
            <a:endParaRPr lang="it-IT" sz="3600" dirty="0">
              <a:uFill>
                <a:solidFill>
                  <a:srgbClr val="C00000"/>
                </a:solidFill>
              </a:uFill>
            </a:endParaRPr>
          </a:p>
          <a:p>
            <a:pPr marL="457200" lvl="1" indent="0">
              <a:buNone/>
            </a:pPr>
            <a:r>
              <a:rPr lang="it-IT" sz="3600" dirty="0">
                <a:uFill>
                  <a:solidFill>
                    <a:srgbClr val="C00000"/>
                  </a:solidFill>
                </a:uFill>
              </a:rPr>
              <a:t>a) l’interessato </a:t>
            </a:r>
            <a:r>
              <a:rPr lang="it-IT" sz="3600" dirty="0">
                <a:solidFill>
                  <a:srgbClr val="C00000"/>
                </a:solidFill>
                <a:uFill>
                  <a:solidFill>
                    <a:srgbClr val="C00000"/>
                  </a:solidFill>
                </a:uFill>
              </a:rPr>
              <a:t>contesta l’esattezza </a:t>
            </a:r>
            <a:r>
              <a:rPr lang="it-IT" sz="3600" dirty="0">
                <a:uFill>
                  <a:solidFill>
                    <a:srgbClr val="C00000"/>
                  </a:solidFill>
                </a:uFill>
              </a:rPr>
              <a:t>dei d.p.,</a:t>
            </a:r>
          </a:p>
          <a:p>
            <a:pPr marL="382587" lvl="2" indent="0">
              <a:buNone/>
            </a:pPr>
            <a:r>
              <a:rPr lang="it-IT" sz="3200" dirty="0">
                <a:uFill>
                  <a:solidFill>
                    <a:srgbClr val="C00000"/>
                  </a:solidFill>
                </a:uFill>
              </a:rPr>
              <a:t>la limitazione dovrà valere per il periodo necessario al </a:t>
            </a:r>
            <a:r>
              <a:rPr lang="it-IT" sz="3200" cap="small" dirty="0">
                <a:uFill>
                  <a:solidFill>
                    <a:srgbClr val="C00000"/>
                  </a:solidFill>
                </a:uFill>
              </a:rPr>
              <a:t>tdtr</a:t>
            </a:r>
            <a:r>
              <a:rPr lang="it-IT" sz="3200" dirty="0">
                <a:uFill>
                  <a:solidFill>
                    <a:srgbClr val="C00000"/>
                  </a:solidFill>
                </a:uFill>
              </a:rPr>
              <a:t> per verificare l’esattezza di tali dati personali;</a:t>
            </a:r>
          </a:p>
          <a:p>
            <a:pPr lvl="2"/>
            <a:endParaRPr lang="it-IT" sz="3200" dirty="0">
              <a:uFill>
                <a:solidFill>
                  <a:srgbClr val="C00000"/>
                </a:solidFill>
              </a:uFill>
            </a:endParaRPr>
          </a:p>
          <a:p>
            <a:pPr marL="457200" lvl="1" indent="0">
              <a:buNone/>
            </a:pPr>
            <a:r>
              <a:rPr lang="it-IT" sz="3600" dirty="0">
                <a:uFill>
                  <a:solidFill>
                    <a:srgbClr val="C00000"/>
                  </a:solidFill>
                </a:uFill>
              </a:rPr>
              <a:t>b)	il </a:t>
            </a:r>
            <a:r>
              <a:rPr lang="it-IT" sz="3600" dirty="0">
                <a:solidFill>
                  <a:srgbClr val="C00000"/>
                </a:solidFill>
                <a:uFill>
                  <a:solidFill>
                    <a:srgbClr val="C00000"/>
                  </a:solidFill>
                </a:uFill>
              </a:rPr>
              <a:t>trattamento</a:t>
            </a:r>
            <a:r>
              <a:rPr lang="it-IT" sz="3600" dirty="0">
                <a:uFill>
                  <a:solidFill>
                    <a:srgbClr val="C00000"/>
                  </a:solidFill>
                </a:uFill>
              </a:rPr>
              <a:t> è </a:t>
            </a:r>
            <a:r>
              <a:rPr lang="it-IT" sz="3600" dirty="0">
                <a:solidFill>
                  <a:srgbClr val="C00000"/>
                </a:solidFill>
                <a:uFill>
                  <a:solidFill>
                    <a:srgbClr val="C00000"/>
                  </a:solidFill>
                </a:uFill>
              </a:rPr>
              <a:t>illecito</a:t>
            </a:r>
          </a:p>
          <a:p>
            <a:pPr marL="382587" lvl="2" indent="0">
              <a:buNone/>
            </a:pPr>
            <a:r>
              <a:rPr lang="it-IT" sz="3200" u="sng" dirty="0">
                <a:uFill>
                  <a:solidFill>
                    <a:srgbClr val="C00000"/>
                  </a:solidFill>
                </a:uFill>
              </a:rPr>
              <a:t>e l’interessato si oppone alla cancellazione</a:t>
            </a:r>
            <a:r>
              <a:rPr lang="it-IT" sz="3200" dirty="0">
                <a:uFill>
                  <a:solidFill>
                    <a:srgbClr val="C00000"/>
                  </a:solidFill>
                </a:uFill>
              </a:rPr>
              <a:t> dei dati personali e chiede invece che ne sia limitato l’utilizzo;</a:t>
            </a:r>
          </a:p>
        </p:txBody>
      </p:sp>
      <p:sp>
        <p:nvSpPr>
          <p:cNvPr id="2" name="Segnaposto data 1">
            <a:extLst>
              <a:ext uri="{FF2B5EF4-FFF2-40B4-BE49-F238E27FC236}">
                <a16:creationId xmlns:a16="http://schemas.microsoft.com/office/drawing/2014/main" id="{46889674-3A28-4DBF-9430-4CFF33AA3D45}"/>
              </a:ext>
            </a:extLst>
          </p:cNvPr>
          <p:cNvSpPr>
            <a:spLocks noGrp="1"/>
          </p:cNvSpPr>
          <p:nvPr>
            <p:ph type="dt" sz="half" idx="10"/>
          </p:nvPr>
        </p:nvSpPr>
        <p:spPr/>
        <p:txBody>
          <a:bodyPr/>
          <a:lstStyle/>
          <a:p>
            <a:fld id="{E7FAC38A-1E43-4D28-B11B-090D6DF5EF03}" type="datetime1">
              <a:rPr lang="it-IT" smtClean="0"/>
              <a:t>07/06/2018</a:t>
            </a:fld>
            <a:endParaRPr lang="it-IT" dirty="0"/>
          </a:p>
        </p:txBody>
      </p:sp>
      <p:sp>
        <p:nvSpPr>
          <p:cNvPr id="6" name="Segnaposto piè di pagina 5">
            <a:extLst>
              <a:ext uri="{FF2B5EF4-FFF2-40B4-BE49-F238E27FC236}">
                <a16:creationId xmlns:a16="http://schemas.microsoft.com/office/drawing/2014/main" id="{7259D581-4D22-4E70-BC46-1126B97A2A26}"/>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65DCFC39-B02A-4B2A-BBC0-0880E6510850}"/>
              </a:ext>
            </a:extLst>
          </p:cNvPr>
          <p:cNvSpPr>
            <a:spLocks noGrp="1"/>
          </p:cNvSpPr>
          <p:nvPr>
            <p:ph type="sldNum" sz="quarter" idx="12"/>
          </p:nvPr>
        </p:nvSpPr>
        <p:spPr/>
        <p:txBody>
          <a:bodyPr/>
          <a:lstStyle/>
          <a:p>
            <a:fld id="{F74602B5-7832-47F6-8BF6-4ACCF92184F1}" type="slidenum">
              <a:rPr lang="it-IT" smtClean="0"/>
              <a:pPr/>
              <a:t>105</a:t>
            </a:fld>
            <a:endParaRPr lang="it-IT" dirty="0"/>
          </a:p>
        </p:txBody>
      </p:sp>
    </p:spTree>
    <p:extLst>
      <p:ext uri="{BB962C8B-B14F-4D97-AF65-F5344CB8AC3E}">
        <p14:creationId xmlns:p14="http://schemas.microsoft.com/office/powerpoint/2010/main" val="3399394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Diritto alla </a:t>
            </a:r>
            <a:r>
              <a:rPr lang="it-IT" dirty="0">
                <a:solidFill>
                  <a:srgbClr val="C00000"/>
                </a:solidFill>
              </a:rPr>
              <a:t>limitazione del trattamento </a:t>
            </a:r>
            <a:r>
              <a:rPr lang="it-IT" dirty="0">
                <a:solidFill>
                  <a:schemeClr val="tx2">
                    <a:lumMod val="60000"/>
                    <a:lumOff val="40000"/>
                  </a:schemeClr>
                </a:solidFill>
              </a:rPr>
              <a:t>/2</a:t>
            </a:r>
            <a:endParaRPr lang="it-IT" dirty="0">
              <a:solidFill>
                <a:schemeClr val="bg2">
                  <a:lumMod val="75000"/>
                </a:schemeClr>
              </a:solidFill>
            </a:endParaRPr>
          </a:p>
        </p:txBody>
      </p:sp>
      <p:sp>
        <p:nvSpPr>
          <p:cNvPr id="4" name="Text Placeholder 3"/>
          <p:cNvSpPr>
            <a:spLocks noGrp="1"/>
          </p:cNvSpPr>
          <p:nvPr>
            <p:ph idx="1"/>
          </p:nvPr>
        </p:nvSpPr>
        <p:spPr>
          <a:xfrm>
            <a:off x="1286615" y="1406908"/>
            <a:ext cx="9618771" cy="4521238"/>
          </a:xfrm>
        </p:spPr>
        <p:txBody>
          <a:bodyPr wrap="square">
            <a:spAutoFit/>
          </a:bodyPr>
          <a:lstStyle/>
          <a:p>
            <a:pPr marL="0" indent="0">
              <a:buNone/>
            </a:pPr>
            <a:r>
              <a:rPr lang="it-IT" sz="3200" dirty="0">
                <a:uFill>
                  <a:solidFill>
                    <a:srgbClr val="C00000"/>
                  </a:solidFill>
                </a:uFill>
              </a:rPr>
              <a:t>L’interessato ha il </a:t>
            </a:r>
            <a:r>
              <a:rPr lang="it-IT" sz="3200" dirty="0">
                <a:solidFill>
                  <a:srgbClr val="C00000"/>
                </a:solidFill>
                <a:uFill>
                  <a:solidFill>
                    <a:srgbClr val="C00000"/>
                  </a:solidFill>
                </a:uFill>
              </a:rPr>
              <a:t>diritto di ottenere</a:t>
            </a:r>
            <a:r>
              <a:rPr lang="it-IT" sz="3200" dirty="0">
                <a:uFill>
                  <a:solidFill>
                    <a:srgbClr val="C00000"/>
                  </a:solidFill>
                </a:uFill>
              </a:rPr>
              <a:t> dal </a:t>
            </a:r>
            <a:r>
              <a:rPr lang="it-IT" sz="3200" cap="small" dirty="0">
                <a:uFill>
                  <a:solidFill>
                    <a:srgbClr val="C00000"/>
                  </a:solidFill>
                </a:uFill>
              </a:rPr>
              <a:t>tdtr</a:t>
            </a:r>
            <a:r>
              <a:rPr lang="it-IT" sz="3200" dirty="0">
                <a:uFill>
                  <a:solidFill>
                    <a:srgbClr val="C00000"/>
                  </a:solidFill>
                </a:uFill>
              </a:rPr>
              <a:t> </a:t>
            </a:r>
            <a:r>
              <a:rPr lang="it-IT" sz="3200" b="1" dirty="0">
                <a:uFill>
                  <a:solidFill>
                    <a:srgbClr val="C00000"/>
                  </a:solidFill>
                </a:uFill>
              </a:rPr>
              <a:t>la limitazione</a:t>
            </a:r>
            <a:r>
              <a:rPr lang="it-IT" sz="3200" dirty="0">
                <a:uFill>
                  <a:solidFill>
                    <a:srgbClr val="C00000"/>
                  </a:solidFill>
                </a:uFill>
              </a:rPr>
              <a:t> del trattamento nelle seguenti ipotesi </a:t>
            </a:r>
            <a:r>
              <a:rPr lang="it-IT" sz="3200" baseline="30000" dirty="0">
                <a:uFill>
                  <a:solidFill>
                    <a:srgbClr val="C00000"/>
                  </a:solidFill>
                </a:uFill>
              </a:rPr>
              <a:t>(segue)</a:t>
            </a:r>
            <a:r>
              <a:rPr lang="it-IT" sz="3200" dirty="0">
                <a:uFill>
                  <a:solidFill>
                    <a:srgbClr val="C00000"/>
                  </a:solidFill>
                </a:uFill>
              </a:rPr>
              <a:t>:</a:t>
            </a:r>
          </a:p>
          <a:p>
            <a:pPr marL="0" indent="0">
              <a:buNone/>
            </a:pPr>
            <a:endParaRPr lang="it-IT" sz="3200" dirty="0">
              <a:uFill>
                <a:solidFill>
                  <a:srgbClr val="C00000"/>
                </a:solidFill>
              </a:uFill>
            </a:endParaRPr>
          </a:p>
          <a:p>
            <a:pPr marL="457200" lvl="1" indent="0">
              <a:buNone/>
            </a:pPr>
            <a:r>
              <a:rPr lang="it-IT" sz="3200" dirty="0">
                <a:solidFill>
                  <a:prstClr val="black"/>
                </a:solidFill>
                <a:uFill>
                  <a:solidFill>
                    <a:srgbClr val="C00000"/>
                  </a:solidFill>
                </a:uFill>
              </a:rPr>
              <a:t>c)	i d.p. sono </a:t>
            </a:r>
            <a:r>
              <a:rPr lang="it-IT" sz="3200" dirty="0">
                <a:solidFill>
                  <a:srgbClr val="C00000"/>
                </a:solidFill>
                <a:uFill>
                  <a:solidFill>
                    <a:srgbClr val="C00000"/>
                  </a:solidFill>
                </a:uFill>
              </a:rPr>
              <a:t>necessari all’interessato </a:t>
            </a:r>
            <a:r>
              <a:rPr lang="it-IT" sz="3200" dirty="0">
                <a:solidFill>
                  <a:prstClr val="black"/>
                </a:solidFill>
                <a:uFill>
                  <a:solidFill>
                    <a:srgbClr val="C00000"/>
                  </a:solidFill>
                </a:uFill>
              </a:rPr>
              <a:t>per </a:t>
            </a:r>
            <a:r>
              <a:rPr lang="it-IT" sz="3200" u="sng" dirty="0">
                <a:solidFill>
                  <a:prstClr val="black"/>
                </a:solidFill>
                <a:uFill>
                  <a:solidFill>
                    <a:srgbClr val="C00000"/>
                  </a:solidFill>
                </a:uFill>
              </a:rPr>
              <a:t>l’accertamento</a:t>
            </a:r>
            <a:r>
              <a:rPr lang="it-IT" sz="3200" dirty="0">
                <a:solidFill>
                  <a:prstClr val="black"/>
                </a:solidFill>
                <a:uFill>
                  <a:solidFill>
                    <a:srgbClr val="C00000"/>
                  </a:solidFill>
                </a:uFill>
              </a:rPr>
              <a:t>, </a:t>
            </a:r>
            <a:r>
              <a:rPr lang="it-IT" sz="3200" u="sng" dirty="0">
                <a:solidFill>
                  <a:prstClr val="black"/>
                </a:solidFill>
                <a:uFill>
                  <a:solidFill>
                    <a:srgbClr val="C00000"/>
                  </a:solidFill>
                </a:uFill>
              </a:rPr>
              <a:t>l’esercizio</a:t>
            </a:r>
            <a:r>
              <a:rPr lang="it-IT" sz="3200" dirty="0">
                <a:solidFill>
                  <a:prstClr val="black"/>
                </a:solidFill>
                <a:uFill>
                  <a:solidFill>
                    <a:srgbClr val="C00000"/>
                  </a:solidFill>
                </a:uFill>
              </a:rPr>
              <a:t> o la </a:t>
            </a:r>
            <a:r>
              <a:rPr lang="it-IT" sz="3200" u="sng" dirty="0">
                <a:solidFill>
                  <a:prstClr val="black"/>
                </a:solidFill>
                <a:uFill>
                  <a:solidFill>
                    <a:srgbClr val="C00000"/>
                  </a:solidFill>
                </a:uFill>
              </a:rPr>
              <a:t>difesa di un diritto in sede giudiziaria</a:t>
            </a:r>
            <a:r>
              <a:rPr lang="it-IT" sz="3200" dirty="0">
                <a:solidFill>
                  <a:prstClr val="black"/>
                </a:solidFill>
                <a:uFill>
                  <a:solidFill>
                    <a:srgbClr val="C00000"/>
                  </a:solidFill>
                </a:uFill>
              </a:rPr>
              <a:t>,</a:t>
            </a:r>
          </a:p>
          <a:p>
            <a:pPr marL="382587" lvl="2" indent="0">
              <a:buNone/>
            </a:pPr>
            <a:r>
              <a:rPr lang="it-IT" sz="2800" dirty="0">
                <a:solidFill>
                  <a:prstClr val="black"/>
                </a:solidFill>
                <a:uFill>
                  <a:solidFill>
                    <a:srgbClr val="C00000"/>
                  </a:solidFill>
                </a:uFill>
              </a:rPr>
              <a:t>benché il </a:t>
            </a:r>
            <a:r>
              <a:rPr lang="it-IT" sz="2800" cap="small" dirty="0">
                <a:solidFill>
                  <a:prstClr val="black"/>
                </a:solidFill>
                <a:uFill>
                  <a:solidFill>
                    <a:srgbClr val="C00000"/>
                  </a:solidFill>
                </a:uFill>
              </a:rPr>
              <a:t>tdtr</a:t>
            </a:r>
            <a:r>
              <a:rPr lang="it-IT" sz="3200" cap="small" dirty="0">
                <a:solidFill>
                  <a:prstClr val="black"/>
                </a:solidFill>
                <a:uFill>
                  <a:solidFill>
                    <a:srgbClr val="C00000"/>
                  </a:solidFill>
                </a:uFill>
              </a:rPr>
              <a:t> </a:t>
            </a:r>
            <a:r>
              <a:rPr lang="it-IT" sz="2800" dirty="0">
                <a:solidFill>
                  <a:prstClr val="black"/>
                </a:solidFill>
                <a:uFill>
                  <a:solidFill>
                    <a:srgbClr val="C00000"/>
                  </a:solidFill>
                </a:uFill>
              </a:rPr>
              <a:t>non ne abbia più bisogno ai fini del trattamento;</a:t>
            </a:r>
          </a:p>
          <a:p>
            <a:pPr lvl="2"/>
            <a:endParaRPr lang="it-IT" sz="2800" dirty="0">
              <a:solidFill>
                <a:prstClr val="black"/>
              </a:solidFill>
              <a:uFill>
                <a:solidFill>
                  <a:srgbClr val="C00000"/>
                </a:solidFill>
              </a:uFill>
            </a:endParaRPr>
          </a:p>
          <a:p>
            <a:pPr marL="457200" lvl="1" indent="0">
              <a:buNone/>
            </a:pPr>
            <a:r>
              <a:rPr lang="it-IT" sz="3200" dirty="0">
                <a:solidFill>
                  <a:prstClr val="black"/>
                </a:solidFill>
                <a:uFill>
                  <a:solidFill>
                    <a:srgbClr val="C00000"/>
                  </a:solidFill>
                </a:uFill>
              </a:rPr>
              <a:t>d)	l’interessato </a:t>
            </a:r>
            <a:r>
              <a:rPr lang="it-IT" sz="3200" dirty="0">
                <a:solidFill>
                  <a:srgbClr val="C00000"/>
                </a:solidFill>
                <a:uFill>
                  <a:solidFill>
                    <a:srgbClr val="C00000"/>
                  </a:solidFill>
                </a:uFill>
              </a:rPr>
              <a:t>ha esercitato il diritto di opposizione</a:t>
            </a:r>
            <a:r>
              <a:rPr lang="it-IT" sz="3200" dirty="0">
                <a:solidFill>
                  <a:prstClr val="black"/>
                </a:solidFill>
                <a:uFill>
                  <a:solidFill>
                    <a:srgbClr val="C00000"/>
                  </a:solidFill>
                </a:uFill>
              </a:rPr>
              <a:t>,</a:t>
            </a:r>
          </a:p>
          <a:p>
            <a:pPr marL="382587" lvl="2" indent="0">
              <a:buNone/>
            </a:pPr>
            <a:r>
              <a:rPr lang="it-IT" sz="2800" u="sng" dirty="0">
                <a:solidFill>
                  <a:prstClr val="black"/>
                </a:solidFill>
                <a:uFill>
                  <a:solidFill>
                    <a:srgbClr val="C00000"/>
                  </a:solidFill>
                </a:uFill>
              </a:rPr>
              <a:t>in attesa della verifica</a:t>
            </a:r>
            <a:r>
              <a:rPr lang="it-IT" sz="2800" dirty="0">
                <a:solidFill>
                  <a:prstClr val="black"/>
                </a:solidFill>
                <a:uFill>
                  <a:solidFill>
                    <a:srgbClr val="C00000"/>
                  </a:solidFill>
                </a:uFill>
              </a:rPr>
              <a:t> in merito all’eventuale </a:t>
            </a:r>
            <a:r>
              <a:rPr lang="it-IT" sz="2800" i="1" dirty="0">
                <a:solidFill>
                  <a:prstClr val="black"/>
                </a:solidFill>
                <a:uFill>
                  <a:solidFill>
                    <a:srgbClr val="C00000"/>
                  </a:solidFill>
                </a:uFill>
              </a:rPr>
              <a:t>prevalenza di motivi legittimi cogenti del </a:t>
            </a:r>
            <a:r>
              <a:rPr lang="it-IT" sz="2800" i="1" cap="small" dirty="0">
                <a:solidFill>
                  <a:prstClr val="black"/>
                </a:solidFill>
                <a:uFill>
                  <a:solidFill>
                    <a:srgbClr val="C00000"/>
                  </a:solidFill>
                </a:uFill>
              </a:rPr>
              <a:t>tdtr</a:t>
            </a:r>
            <a:r>
              <a:rPr lang="it-IT" sz="3600" i="1" cap="small" dirty="0">
                <a:solidFill>
                  <a:prstClr val="black"/>
                </a:solidFill>
                <a:uFill>
                  <a:solidFill>
                    <a:srgbClr val="C00000"/>
                  </a:solidFill>
                </a:uFill>
              </a:rPr>
              <a:t> </a:t>
            </a:r>
            <a:r>
              <a:rPr lang="it-IT" sz="2800" dirty="0">
                <a:solidFill>
                  <a:prstClr val="black"/>
                </a:solidFill>
                <a:uFill>
                  <a:solidFill>
                    <a:srgbClr val="C00000"/>
                  </a:solidFill>
                </a:uFill>
              </a:rPr>
              <a:t>rispetto a quelli dell’interessato.</a:t>
            </a:r>
          </a:p>
        </p:txBody>
      </p:sp>
      <p:sp>
        <p:nvSpPr>
          <p:cNvPr id="2" name="Segnaposto data 1">
            <a:extLst>
              <a:ext uri="{FF2B5EF4-FFF2-40B4-BE49-F238E27FC236}">
                <a16:creationId xmlns:a16="http://schemas.microsoft.com/office/drawing/2014/main" id="{46889674-3A28-4DBF-9430-4CFF33AA3D45}"/>
              </a:ext>
            </a:extLst>
          </p:cNvPr>
          <p:cNvSpPr>
            <a:spLocks noGrp="1"/>
          </p:cNvSpPr>
          <p:nvPr>
            <p:ph type="dt" sz="half" idx="10"/>
          </p:nvPr>
        </p:nvSpPr>
        <p:spPr/>
        <p:txBody>
          <a:bodyPr/>
          <a:lstStyle/>
          <a:p>
            <a:fld id="{27F0968A-F3E8-4360-9C4F-EB08A6F7D3BA}" type="datetime1">
              <a:rPr lang="it-IT" smtClean="0"/>
              <a:t>07/06/2018</a:t>
            </a:fld>
            <a:endParaRPr lang="it-IT" dirty="0"/>
          </a:p>
        </p:txBody>
      </p:sp>
      <p:sp>
        <p:nvSpPr>
          <p:cNvPr id="6" name="Segnaposto piè di pagina 5">
            <a:extLst>
              <a:ext uri="{FF2B5EF4-FFF2-40B4-BE49-F238E27FC236}">
                <a16:creationId xmlns:a16="http://schemas.microsoft.com/office/drawing/2014/main" id="{7259D581-4D22-4E70-BC46-1126B97A2A26}"/>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65DCFC39-B02A-4B2A-BBC0-0880E6510850}"/>
              </a:ext>
            </a:extLst>
          </p:cNvPr>
          <p:cNvSpPr>
            <a:spLocks noGrp="1"/>
          </p:cNvSpPr>
          <p:nvPr>
            <p:ph type="sldNum" sz="quarter" idx="12"/>
          </p:nvPr>
        </p:nvSpPr>
        <p:spPr/>
        <p:txBody>
          <a:bodyPr/>
          <a:lstStyle/>
          <a:p>
            <a:fld id="{F74602B5-7832-47F6-8BF6-4ACCF92184F1}" type="slidenum">
              <a:rPr lang="it-IT" smtClean="0"/>
              <a:pPr/>
              <a:t>106</a:t>
            </a:fld>
            <a:endParaRPr lang="it-IT" dirty="0"/>
          </a:p>
        </p:txBody>
      </p:sp>
    </p:spTree>
    <p:extLst>
      <p:ext uri="{BB962C8B-B14F-4D97-AF65-F5344CB8AC3E}">
        <p14:creationId xmlns:p14="http://schemas.microsoft.com/office/powerpoint/2010/main" val="8932984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Diritto alla </a:t>
            </a:r>
            <a:r>
              <a:rPr lang="it-IT" dirty="0">
                <a:solidFill>
                  <a:srgbClr val="C00000"/>
                </a:solidFill>
              </a:rPr>
              <a:t>limitazione del trattamento </a:t>
            </a:r>
            <a:r>
              <a:rPr lang="it-IT" dirty="0">
                <a:solidFill>
                  <a:schemeClr val="bg2">
                    <a:lumMod val="75000"/>
                  </a:schemeClr>
                </a:solidFill>
              </a:rPr>
              <a:t>/3</a:t>
            </a:r>
          </a:p>
        </p:txBody>
      </p:sp>
      <p:sp>
        <p:nvSpPr>
          <p:cNvPr id="4" name="Text Placeholder 3"/>
          <p:cNvSpPr>
            <a:spLocks noGrp="1"/>
          </p:cNvSpPr>
          <p:nvPr>
            <p:ph idx="1"/>
          </p:nvPr>
        </p:nvSpPr>
        <p:spPr>
          <a:xfrm>
            <a:off x="1812453" y="1602105"/>
            <a:ext cx="8567093" cy="4503797"/>
          </a:xfrm>
        </p:spPr>
        <p:txBody>
          <a:bodyPr>
            <a:spAutoFit/>
          </a:bodyPr>
          <a:lstStyle/>
          <a:p>
            <a:pPr lvl="0"/>
            <a:r>
              <a:rPr lang="it-IT" sz="3200" dirty="0">
                <a:solidFill>
                  <a:prstClr val="black"/>
                </a:solidFill>
              </a:rPr>
              <a:t>L’interessato </a:t>
            </a:r>
            <a:r>
              <a:rPr lang="it-IT" sz="3200" dirty="0">
                <a:solidFill>
                  <a:srgbClr val="C00000"/>
                </a:solidFill>
              </a:rPr>
              <a:t>deve essere informato </a:t>
            </a:r>
            <a:r>
              <a:rPr lang="it-IT" sz="3200" dirty="0">
                <a:solidFill>
                  <a:prstClr val="black"/>
                </a:solidFill>
              </a:rPr>
              <a:t>dal </a:t>
            </a:r>
            <a:r>
              <a:rPr lang="it-IT" sz="3200" cap="small" dirty="0">
                <a:solidFill>
                  <a:prstClr val="black"/>
                </a:solidFill>
              </a:rPr>
              <a:t>tdtr</a:t>
            </a:r>
            <a:r>
              <a:rPr lang="it-IT" sz="3200" dirty="0">
                <a:solidFill>
                  <a:prstClr val="black"/>
                </a:solidFill>
              </a:rPr>
              <a:t> dell’esistenza del diritto alla limitazione.</a:t>
            </a:r>
          </a:p>
          <a:p>
            <a:pPr lvl="0"/>
            <a:endParaRPr lang="it-IT" sz="3200" dirty="0">
              <a:solidFill>
                <a:prstClr val="black"/>
              </a:solidFill>
            </a:endParaRPr>
          </a:p>
          <a:p>
            <a:pPr lvl="0"/>
            <a:r>
              <a:rPr lang="it-IT" sz="3200" dirty="0">
                <a:solidFill>
                  <a:prstClr val="black"/>
                </a:solidFill>
              </a:rPr>
              <a:t>L’interessato che ha ottenuto la limitazione del trattamento </a:t>
            </a:r>
            <a:r>
              <a:rPr lang="it-IT" sz="3200" dirty="0">
                <a:solidFill>
                  <a:srgbClr val="C00000"/>
                </a:solidFill>
              </a:rPr>
              <a:t>deve essere informato </a:t>
            </a:r>
            <a:r>
              <a:rPr lang="it-IT" sz="3200" dirty="0">
                <a:solidFill>
                  <a:prstClr val="black"/>
                </a:solidFill>
              </a:rPr>
              <a:t>dal </a:t>
            </a:r>
            <a:r>
              <a:rPr lang="it-IT" sz="3200" cap="small" dirty="0">
                <a:solidFill>
                  <a:prstClr val="black"/>
                </a:solidFill>
              </a:rPr>
              <a:t>tdtr</a:t>
            </a:r>
            <a:r>
              <a:rPr lang="it-IT" sz="3200" dirty="0">
                <a:solidFill>
                  <a:prstClr val="black"/>
                </a:solidFill>
              </a:rPr>
              <a:t> </a:t>
            </a:r>
            <a:r>
              <a:rPr lang="it-IT" sz="3200" b="1" i="1" u="sng" dirty="0">
                <a:solidFill>
                  <a:prstClr val="black"/>
                </a:solidFill>
                <a:uFill>
                  <a:solidFill>
                    <a:srgbClr val="C00000"/>
                  </a:solidFill>
                </a:uFill>
              </a:rPr>
              <a:t>prima</a:t>
            </a:r>
            <a:r>
              <a:rPr lang="it-IT" sz="3200" u="sng" dirty="0">
                <a:solidFill>
                  <a:prstClr val="black"/>
                </a:solidFill>
                <a:uFill>
                  <a:solidFill>
                    <a:srgbClr val="C00000"/>
                  </a:solidFill>
                </a:uFill>
              </a:rPr>
              <a:t> che detta limitazione sia revocata</a:t>
            </a:r>
            <a:r>
              <a:rPr lang="it-IT" sz="3200" dirty="0">
                <a:solidFill>
                  <a:prstClr val="black"/>
                </a:solidFill>
              </a:rPr>
              <a:t>.</a:t>
            </a:r>
          </a:p>
          <a:p>
            <a:pPr lvl="0"/>
            <a:endParaRPr lang="it-IT" sz="2400" b="1" i="1" dirty="0">
              <a:solidFill>
                <a:prstClr val="black"/>
              </a:solidFill>
            </a:endParaRPr>
          </a:p>
          <a:p>
            <a:pPr marL="0" lvl="0" indent="0">
              <a:buNone/>
            </a:pPr>
            <a:r>
              <a:rPr lang="it-IT" b="1" i="1" dirty="0">
                <a:solidFill>
                  <a:prstClr val="black"/>
                </a:solidFill>
                <a:highlight>
                  <a:srgbClr val="FFF8DD"/>
                </a:highlight>
              </a:rPr>
              <a:t>Non</a:t>
            </a:r>
            <a:r>
              <a:rPr lang="it-IT" dirty="0">
                <a:solidFill>
                  <a:prstClr val="black"/>
                </a:solidFill>
                <a:highlight>
                  <a:srgbClr val="FFF8DD"/>
                </a:highlight>
              </a:rPr>
              <a:t> si deve </a:t>
            </a:r>
            <a:r>
              <a:rPr lang="it-IT" b="1" i="1" dirty="0">
                <a:solidFill>
                  <a:prstClr val="black"/>
                </a:solidFill>
                <a:highlight>
                  <a:srgbClr val="FFF8DD"/>
                </a:highlight>
              </a:rPr>
              <a:t>confondere</a:t>
            </a:r>
            <a:r>
              <a:rPr lang="it-IT" dirty="0">
                <a:solidFill>
                  <a:prstClr val="black"/>
                </a:solidFill>
                <a:highlight>
                  <a:srgbClr val="FFF8DD"/>
                </a:highlight>
              </a:rPr>
              <a:t> con la «</a:t>
            </a:r>
            <a:r>
              <a:rPr lang="it-IT" dirty="0">
                <a:solidFill>
                  <a:srgbClr val="C00000"/>
                </a:solidFill>
                <a:highlight>
                  <a:srgbClr val="FFF8DD"/>
                </a:highlight>
              </a:rPr>
              <a:t>limitazione della conservazione</a:t>
            </a:r>
            <a:r>
              <a:rPr lang="it-IT" dirty="0">
                <a:solidFill>
                  <a:prstClr val="black"/>
                </a:solidFill>
                <a:highlight>
                  <a:srgbClr val="FFF8DD"/>
                </a:highlight>
              </a:rPr>
              <a:t>» dei d.p., che è uno dei principi generali che regolano il trattamento, imponendo specifici obblighi al </a:t>
            </a:r>
            <a:r>
              <a:rPr lang="it-IT" cap="small" dirty="0">
                <a:solidFill>
                  <a:prstClr val="black"/>
                </a:solidFill>
                <a:highlight>
                  <a:srgbClr val="FFF8DD"/>
                </a:highlight>
              </a:rPr>
              <a:t>tdtr</a:t>
            </a:r>
            <a:r>
              <a:rPr lang="it-IT" dirty="0">
                <a:solidFill>
                  <a:prstClr val="black"/>
                </a:solidFill>
                <a:highlight>
                  <a:srgbClr val="FFF8DD"/>
                </a:highlight>
              </a:rPr>
              <a:t>.</a:t>
            </a:r>
          </a:p>
        </p:txBody>
      </p:sp>
      <p:sp>
        <p:nvSpPr>
          <p:cNvPr id="2" name="Segnaposto data 1">
            <a:extLst>
              <a:ext uri="{FF2B5EF4-FFF2-40B4-BE49-F238E27FC236}">
                <a16:creationId xmlns:a16="http://schemas.microsoft.com/office/drawing/2014/main" id="{46889674-3A28-4DBF-9430-4CFF33AA3D45}"/>
              </a:ext>
            </a:extLst>
          </p:cNvPr>
          <p:cNvSpPr>
            <a:spLocks noGrp="1"/>
          </p:cNvSpPr>
          <p:nvPr>
            <p:ph type="dt" sz="half" idx="10"/>
          </p:nvPr>
        </p:nvSpPr>
        <p:spPr/>
        <p:txBody>
          <a:bodyPr/>
          <a:lstStyle/>
          <a:p>
            <a:fld id="{1F31172E-23EF-4857-9C5B-47D53DEF23AD}" type="datetime1">
              <a:rPr lang="it-IT" smtClean="0"/>
              <a:t>07/06/2018</a:t>
            </a:fld>
            <a:endParaRPr lang="it-IT" dirty="0"/>
          </a:p>
        </p:txBody>
      </p:sp>
      <p:sp>
        <p:nvSpPr>
          <p:cNvPr id="6" name="Segnaposto piè di pagina 5">
            <a:extLst>
              <a:ext uri="{FF2B5EF4-FFF2-40B4-BE49-F238E27FC236}">
                <a16:creationId xmlns:a16="http://schemas.microsoft.com/office/drawing/2014/main" id="{7259D581-4D22-4E70-BC46-1126B97A2A26}"/>
              </a:ext>
            </a:extLst>
          </p:cNvPr>
          <p:cNvSpPr>
            <a:spLocks noGrp="1"/>
          </p:cNvSpPr>
          <p:nvPr>
            <p:ph type="ftr" sz="quarter" idx="11"/>
          </p:nvPr>
        </p:nvSpPr>
        <p:spPr/>
        <p:txBody>
          <a:bodyPr/>
          <a:lstStyle/>
          <a:p>
            <a:r>
              <a:rPr lang="it-IT"/>
              <a:t>Copyright © 2018 — Marzio Vaglio</a:t>
            </a:r>
            <a:endParaRPr lang="it-IT" dirty="0"/>
          </a:p>
        </p:txBody>
      </p:sp>
      <p:sp>
        <p:nvSpPr>
          <p:cNvPr id="7" name="Segnaposto numero diapositiva 6">
            <a:extLst>
              <a:ext uri="{FF2B5EF4-FFF2-40B4-BE49-F238E27FC236}">
                <a16:creationId xmlns:a16="http://schemas.microsoft.com/office/drawing/2014/main" id="{65DCFC39-B02A-4B2A-BBC0-0880E6510850}"/>
              </a:ext>
            </a:extLst>
          </p:cNvPr>
          <p:cNvSpPr>
            <a:spLocks noGrp="1"/>
          </p:cNvSpPr>
          <p:nvPr>
            <p:ph type="sldNum" sz="quarter" idx="12"/>
          </p:nvPr>
        </p:nvSpPr>
        <p:spPr/>
        <p:txBody>
          <a:bodyPr/>
          <a:lstStyle/>
          <a:p>
            <a:fld id="{F74602B5-7832-47F6-8BF6-4ACCF92184F1}" type="slidenum">
              <a:rPr lang="it-IT" smtClean="0"/>
              <a:pPr/>
              <a:t>107</a:t>
            </a:fld>
            <a:endParaRPr lang="it-IT" dirty="0"/>
          </a:p>
        </p:txBody>
      </p:sp>
    </p:spTree>
    <p:extLst>
      <p:ext uri="{BB962C8B-B14F-4D97-AF65-F5344CB8AC3E}">
        <p14:creationId xmlns:p14="http://schemas.microsoft.com/office/powerpoint/2010/main" val="22143636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238299E-304C-48D3-912E-920D03D09371}"/>
              </a:ext>
            </a:extLst>
          </p:cNvPr>
          <p:cNvSpPr>
            <a:spLocks noGrp="1"/>
          </p:cNvSpPr>
          <p:nvPr>
            <p:ph type="title"/>
          </p:nvPr>
        </p:nvSpPr>
        <p:spPr/>
        <p:txBody>
          <a:bodyPr/>
          <a:lstStyle/>
          <a:p>
            <a:r>
              <a:rPr lang="it-IT" dirty="0"/>
              <a:t>Che cos’è la «</a:t>
            </a:r>
            <a:r>
              <a:rPr lang="it-IT" dirty="0">
                <a:solidFill>
                  <a:srgbClr val="C00000"/>
                </a:solidFill>
              </a:rPr>
              <a:t>limitazione di trattamento</a:t>
            </a:r>
            <a:r>
              <a:rPr lang="it-IT" dirty="0"/>
              <a:t>»?</a:t>
            </a:r>
            <a:endParaRPr lang="it-IT" dirty="0">
              <a:solidFill>
                <a:schemeClr val="bg2">
                  <a:lumMod val="75000"/>
                </a:schemeClr>
              </a:solidFill>
            </a:endParaRPr>
          </a:p>
        </p:txBody>
      </p:sp>
      <p:sp>
        <p:nvSpPr>
          <p:cNvPr id="3" name="Segnaposto data 2">
            <a:extLst>
              <a:ext uri="{FF2B5EF4-FFF2-40B4-BE49-F238E27FC236}">
                <a16:creationId xmlns:a16="http://schemas.microsoft.com/office/drawing/2014/main" id="{E95CC430-2F7D-4529-BF3F-12002AC6EF91}"/>
              </a:ext>
            </a:extLst>
          </p:cNvPr>
          <p:cNvSpPr>
            <a:spLocks noGrp="1"/>
          </p:cNvSpPr>
          <p:nvPr>
            <p:ph type="dt" sz="half" idx="10"/>
          </p:nvPr>
        </p:nvSpPr>
        <p:spPr/>
        <p:txBody>
          <a:bodyPr/>
          <a:lstStyle/>
          <a:p>
            <a:pPr>
              <a:defRPr/>
            </a:pPr>
            <a:fld id="{2F81F343-0E0F-49FA-BA1E-D967B7247B1A}" type="datetime1">
              <a:rPr lang="it-IT" sz="1200" smtClean="0">
                <a:solidFill>
                  <a:prstClr val="black">
                    <a:tint val="75000"/>
                  </a:prstClr>
                </a:solidFill>
                <a:latin typeface="Arial Nova Cond Light" panose="020B0306020202020204" pitchFamily="34" charset="0"/>
              </a:rPr>
              <a:t>07/06/2018</a:t>
            </a:fld>
            <a:endParaRPr lang="it-IT" sz="1200">
              <a:solidFill>
                <a:prstClr val="black">
                  <a:tint val="75000"/>
                </a:prstClr>
              </a:solidFill>
              <a:latin typeface="Arial Nova Cond Light" panose="020B0306020202020204" pitchFamily="34" charset="0"/>
            </a:endParaRPr>
          </a:p>
        </p:txBody>
      </p:sp>
      <p:sp>
        <p:nvSpPr>
          <p:cNvPr id="4" name="Segnaposto piè di pagina 3">
            <a:extLst>
              <a:ext uri="{FF2B5EF4-FFF2-40B4-BE49-F238E27FC236}">
                <a16:creationId xmlns:a16="http://schemas.microsoft.com/office/drawing/2014/main" id="{D310E162-125D-421B-BCB8-D32DB7552A06}"/>
              </a:ext>
            </a:extLst>
          </p:cNvPr>
          <p:cNvSpPr>
            <a:spLocks noGrp="1"/>
          </p:cNvSpPr>
          <p:nvPr>
            <p:ph type="ftr" sz="quarter" idx="11"/>
          </p:nvPr>
        </p:nvSpPr>
        <p:spPr/>
        <p:txBody>
          <a:bodyPr/>
          <a:lstStyle/>
          <a:p>
            <a:pPr>
              <a:defRPr/>
            </a:pPr>
            <a:r>
              <a:rPr lang="it-IT" sz="1200" cap="none">
                <a:solidFill>
                  <a:prstClr val="black">
                    <a:tint val="75000"/>
                  </a:prstClr>
                </a:solidFill>
                <a:latin typeface="Arial Nova Cond Light" panose="020B0306020202020204" pitchFamily="34" charset="0"/>
              </a:rPr>
              <a:t>© ~ 2018. Marzio V. Vaglio ~ www.privacycodex.eu</a:t>
            </a:r>
          </a:p>
        </p:txBody>
      </p:sp>
      <p:sp>
        <p:nvSpPr>
          <p:cNvPr id="5" name="Segnaposto numero diapositiva 4">
            <a:extLst>
              <a:ext uri="{FF2B5EF4-FFF2-40B4-BE49-F238E27FC236}">
                <a16:creationId xmlns:a16="http://schemas.microsoft.com/office/drawing/2014/main" id="{1B54ED68-4A2D-447C-9A0D-CA9FC7B821D7}"/>
              </a:ext>
            </a:extLst>
          </p:cNvPr>
          <p:cNvSpPr>
            <a:spLocks noGrp="1"/>
          </p:cNvSpPr>
          <p:nvPr>
            <p:ph type="sldNum" sz="quarter" idx="12"/>
          </p:nvPr>
        </p:nvSpPr>
        <p:spPr/>
        <p:txBody>
          <a:bodyPr/>
          <a:lstStyle/>
          <a:p>
            <a:pPr>
              <a:defRPr/>
            </a:pPr>
            <a:fld id="{F74602B5-7832-47F6-8BF6-4ACCF92184F1}" type="slidenum">
              <a:rPr lang="it-IT" sz="1200" b="1">
                <a:solidFill>
                  <a:srgbClr val="C00000"/>
                </a:solidFill>
                <a:latin typeface="Arial Nova Cond Light" panose="020B0306020202020204" pitchFamily="34" charset="0"/>
              </a:rPr>
              <a:pPr>
                <a:defRPr/>
              </a:pPr>
              <a:t>108</a:t>
            </a:fld>
            <a:endParaRPr lang="it-IT" sz="1200" b="1">
              <a:solidFill>
                <a:srgbClr val="C00000"/>
              </a:solidFill>
              <a:latin typeface="Arial Nova Cond Light" panose="020B0306020202020204" pitchFamily="34" charset="0"/>
            </a:endParaRPr>
          </a:p>
        </p:txBody>
      </p:sp>
      <p:sp>
        <p:nvSpPr>
          <p:cNvPr id="2" name="Segnaposto contenuto 1">
            <a:extLst>
              <a:ext uri="{FF2B5EF4-FFF2-40B4-BE49-F238E27FC236}">
                <a16:creationId xmlns:a16="http://schemas.microsoft.com/office/drawing/2014/main" id="{0D5CBBB1-342E-443A-9FE5-19AAA0313B72}"/>
              </a:ext>
            </a:extLst>
          </p:cNvPr>
          <p:cNvSpPr>
            <a:spLocks noGrp="1"/>
          </p:cNvSpPr>
          <p:nvPr>
            <p:ph idx="1"/>
          </p:nvPr>
        </p:nvSpPr>
        <p:spPr>
          <a:xfrm>
            <a:off x="1262098" y="1478830"/>
            <a:ext cx="9728764" cy="4722318"/>
          </a:xfrm>
        </p:spPr>
        <p:txBody>
          <a:bodyPr wrap="square">
            <a:spAutoFit/>
          </a:bodyPr>
          <a:lstStyle/>
          <a:p>
            <a:pPr marL="0" indent="0">
              <a:buNone/>
            </a:pPr>
            <a:r>
              <a:rPr lang="it-IT" sz="3200" dirty="0">
                <a:highlight>
                  <a:srgbClr val="FFF8DD"/>
                </a:highlight>
              </a:rPr>
              <a:t>La limitazione di trattamento è una </a:t>
            </a:r>
            <a:r>
              <a:rPr lang="it-IT" sz="3200" u="sng" dirty="0">
                <a:effectLst>
                  <a:outerShdw blurRad="38100" dist="38100" dir="2700000" algn="tl">
                    <a:srgbClr val="000000">
                      <a:alpha val="43137"/>
                    </a:srgbClr>
                  </a:outerShdw>
                </a:effectLst>
                <a:highlight>
                  <a:srgbClr val="FFF8DD"/>
                </a:highlight>
                <a:uFill>
                  <a:solidFill>
                    <a:srgbClr val="C00000"/>
                  </a:solidFill>
                </a:uFill>
              </a:rPr>
              <a:t>particolare modalità del tr</a:t>
            </a:r>
            <a:r>
              <a:rPr lang="it-IT" sz="3200" u="sng" dirty="0">
                <a:highlight>
                  <a:srgbClr val="FFF8DD"/>
                </a:highlight>
                <a:uFill>
                  <a:solidFill>
                    <a:srgbClr val="C00000"/>
                  </a:solidFill>
                </a:uFill>
              </a:rPr>
              <a:t>.</a:t>
            </a:r>
            <a:r>
              <a:rPr lang="it-IT" sz="3200" dirty="0">
                <a:highlight>
                  <a:srgbClr val="FFF8DD"/>
                </a:highlight>
                <a:uFill>
                  <a:solidFill>
                    <a:srgbClr val="C00000"/>
                  </a:solidFill>
                </a:uFill>
              </a:rPr>
              <a:t> </a:t>
            </a:r>
            <a:r>
              <a:rPr lang="it-IT" sz="3200" dirty="0">
                <a:highlight>
                  <a:srgbClr val="FFF8DD"/>
                </a:highlight>
              </a:rPr>
              <a:t>che consiste nel «</a:t>
            </a:r>
            <a:r>
              <a:rPr lang="it-IT" sz="3200" i="1" dirty="0">
                <a:highlight>
                  <a:srgbClr val="FFF8DD"/>
                </a:highlight>
              </a:rPr>
              <a:t>contrassegno dei dati personali conservati con l’obiettivo di limitarne il trattamento in futuro</a:t>
            </a:r>
            <a:r>
              <a:rPr lang="it-IT" sz="3200" dirty="0">
                <a:highlight>
                  <a:srgbClr val="FFF8DD"/>
                </a:highlight>
              </a:rPr>
              <a:t>».</a:t>
            </a:r>
          </a:p>
          <a:p>
            <a:r>
              <a:rPr lang="it-IT" sz="3200" dirty="0"/>
              <a:t>Quando si ha un </a:t>
            </a:r>
            <a:r>
              <a:rPr lang="it-IT" sz="3200" dirty="0">
                <a:solidFill>
                  <a:srgbClr val="C00000"/>
                </a:solidFill>
              </a:rPr>
              <a:t>trattamento soggetto a limitazione</a:t>
            </a:r>
            <a:r>
              <a:rPr lang="it-IT" sz="3200" dirty="0"/>
              <a:t>, </a:t>
            </a:r>
            <a:r>
              <a:rPr lang="it-IT" sz="3200" u="sng" dirty="0">
                <a:uFill>
                  <a:solidFill>
                    <a:srgbClr val="C00000"/>
                  </a:solidFill>
                </a:uFill>
              </a:rPr>
              <a:t>esso di norma potrà consistere nella </a:t>
            </a:r>
            <a:r>
              <a:rPr lang="it-IT" sz="3200" i="1" u="sng" dirty="0">
                <a:uFill>
                  <a:solidFill>
                    <a:srgbClr val="C00000"/>
                  </a:solidFill>
                </a:uFill>
              </a:rPr>
              <a:t>mera conservazione</a:t>
            </a:r>
            <a:r>
              <a:rPr lang="it-IT" sz="3200" i="1" dirty="0"/>
              <a:t> </a:t>
            </a:r>
            <a:r>
              <a:rPr lang="it-IT" sz="3200" dirty="0"/>
              <a:t>dei dati personali</a:t>
            </a:r>
          </a:p>
          <a:p>
            <a:endParaRPr lang="it-IT" sz="2400" dirty="0"/>
          </a:p>
          <a:p>
            <a:pPr lvl="1"/>
            <a:r>
              <a:rPr lang="it-IT" sz="2800" dirty="0"/>
              <a:t>salvo che vi sia il </a:t>
            </a:r>
            <a:r>
              <a:rPr lang="it-IT" sz="2800" u="sng" dirty="0">
                <a:uFill>
                  <a:solidFill>
                    <a:srgbClr val="C00000"/>
                  </a:solidFill>
                </a:uFill>
              </a:rPr>
              <a:t>consenso</a:t>
            </a:r>
            <a:r>
              <a:rPr lang="it-IT" sz="2800" dirty="0"/>
              <a:t> dell’interessato per ulteriori forme di trattamento; </a:t>
            </a:r>
            <a:r>
              <a:rPr lang="it-IT" sz="2800" i="1" dirty="0"/>
              <a:t>oppure</a:t>
            </a:r>
          </a:p>
          <a:p>
            <a:pPr lvl="1"/>
            <a:r>
              <a:rPr lang="it-IT" sz="2800" dirty="0"/>
              <a:t>per </a:t>
            </a:r>
            <a:r>
              <a:rPr lang="it-IT" sz="2800" u="sng" dirty="0">
                <a:uFill>
                  <a:solidFill>
                    <a:srgbClr val="C00000"/>
                  </a:solidFill>
                </a:uFill>
              </a:rPr>
              <a:t>l’esercizio</a:t>
            </a:r>
            <a:r>
              <a:rPr lang="it-IT" sz="2800" dirty="0"/>
              <a:t> o la </a:t>
            </a:r>
            <a:r>
              <a:rPr lang="it-IT" sz="2800" u="sng" dirty="0">
                <a:uFill>
                  <a:solidFill>
                    <a:srgbClr val="C00000"/>
                  </a:solidFill>
                </a:uFill>
              </a:rPr>
              <a:t>difesa di un diritto in sede giudiziaria</a:t>
            </a:r>
          </a:p>
          <a:p>
            <a:pPr lvl="1"/>
            <a:r>
              <a:rPr lang="it-IT" sz="2800" dirty="0"/>
              <a:t>per </a:t>
            </a:r>
            <a:r>
              <a:rPr lang="it-IT" sz="2800" u="sng" dirty="0">
                <a:uFill>
                  <a:solidFill>
                    <a:srgbClr val="C00000"/>
                  </a:solidFill>
                </a:uFill>
              </a:rPr>
              <a:t>tutelare i diritti di un’altra persona</a:t>
            </a:r>
            <a:r>
              <a:rPr lang="it-IT" sz="2800" dirty="0"/>
              <a:t> (fisica o giuridica)</a:t>
            </a:r>
          </a:p>
          <a:p>
            <a:pPr lvl="1"/>
            <a:r>
              <a:rPr lang="it-IT" sz="2800" dirty="0"/>
              <a:t>per </a:t>
            </a:r>
            <a:r>
              <a:rPr lang="it-IT" sz="2800" u="sng" dirty="0">
                <a:uFill>
                  <a:solidFill>
                    <a:srgbClr val="C00000"/>
                  </a:solidFill>
                </a:uFill>
              </a:rPr>
              <a:t>motivi di interesse pubblico rilevante</a:t>
            </a:r>
            <a:r>
              <a:rPr lang="it-IT" sz="2800" dirty="0">
                <a:uFill>
                  <a:solidFill>
                    <a:srgbClr val="C00000"/>
                  </a:solidFill>
                </a:uFill>
              </a:rPr>
              <a:t>.</a:t>
            </a:r>
          </a:p>
        </p:txBody>
      </p:sp>
    </p:spTree>
    <p:extLst>
      <p:ext uri="{BB962C8B-B14F-4D97-AF65-F5344CB8AC3E}">
        <p14:creationId xmlns:p14="http://schemas.microsoft.com/office/powerpoint/2010/main" val="42041486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562CD-D737-4F76-B010-7C8199FABE7A}"/>
              </a:ext>
            </a:extLst>
          </p:cNvPr>
          <p:cNvSpPr>
            <a:spLocks noGrp="1"/>
          </p:cNvSpPr>
          <p:nvPr>
            <p:ph type="title"/>
          </p:nvPr>
        </p:nvSpPr>
        <p:spPr/>
        <p:txBody>
          <a:bodyPr/>
          <a:lstStyle/>
          <a:p>
            <a:r>
              <a:rPr lang="it-IT" dirty="0"/>
              <a:t>Obblighi di </a:t>
            </a:r>
            <a:r>
              <a:rPr lang="it-IT" dirty="0">
                <a:solidFill>
                  <a:srgbClr val="C00000"/>
                </a:solidFill>
              </a:rPr>
              <a:t>notifica ai destinatari</a:t>
            </a:r>
          </a:p>
        </p:txBody>
      </p:sp>
      <p:sp>
        <p:nvSpPr>
          <p:cNvPr id="3" name="Segnaposto contenuto 2">
            <a:extLst>
              <a:ext uri="{FF2B5EF4-FFF2-40B4-BE49-F238E27FC236}">
                <a16:creationId xmlns:a16="http://schemas.microsoft.com/office/drawing/2014/main" id="{D1207F3E-A765-4F40-A041-3253AE5437E7}"/>
              </a:ext>
            </a:extLst>
          </p:cNvPr>
          <p:cNvSpPr>
            <a:spLocks noGrp="1"/>
          </p:cNvSpPr>
          <p:nvPr>
            <p:ph idx="1"/>
          </p:nvPr>
        </p:nvSpPr>
        <p:spPr>
          <a:xfrm>
            <a:off x="1812453" y="1315088"/>
            <a:ext cx="8567093" cy="4227824"/>
          </a:xfrm>
        </p:spPr>
        <p:txBody>
          <a:bodyPr/>
          <a:lstStyle/>
          <a:p>
            <a:r>
              <a:rPr lang="it-IT" sz="3200" dirty="0"/>
              <a:t>Il </a:t>
            </a:r>
            <a:r>
              <a:rPr lang="it-IT" sz="3200" cap="small" dirty="0"/>
              <a:t>tdtr</a:t>
            </a:r>
            <a:r>
              <a:rPr lang="it-IT" sz="3200" dirty="0"/>
              <a:t> </a:t>
            </a:r>
            <a:r>
              <a:rPr lang="it-IT" sz="3200" dirty="0">
                <a:solidFill>
                  <a:srgbClr val="C00000"/>
                </a:solidFill>
              </a:rPr>
              <a:t>comunica </a:t>
            </a:r>
            <a:r>
              <a:rPr lang="it-IT" sz="3200" baseline="30000" dirty="0"/>
              <a:t>(art. 19)</a:t>
            </a:r>
            <a:r>
              <a:rPr lang="it-IT" sz="3200" dirty="0">
                <a:solidFill>
                  <a:srgbClr val="C00000"/>
                </a:solidFill>
              </a:rPr>
              <a:t> a ciascuno dei destinatari </a:t>
            </a:r>
            <a:r>
              <a:rPr lang="it-IT" sz="3200" dirty="0"/>
              <a:t>cui sono stati trasmessi i dati personali</a:t>
            </a:r>
          </a:p>
          <a:p>
            <a:pPr lvl="1"/>
            <a:r>
              <a:rPr lang="it-IT" sz="3200" dirty="0"/>
              <a:t>le eventuali </a:t>
            </a:r>
            <a:r>
              <a:rPr lang="it-IT" sz="3200" dirty="0">
                <a:solidFill>
                  <a:srgbClr val="C00000"/>
                </a:solidFill>
              </a:rPr>
              <a:t>rettifiche</a:t>
            </a:r>
          </a:p>
          <a:p>
            <a:pPr lvl="1"/>
            <a:r>
              <a:rPr lang="it-IT" sz="3200" dirty="0"/>
              <a:t>o </a:t>
            </a:r>
            <a:r>
              <a:rPr lang="it-IT" sz="3200" dirty="0">
                <a:solidFill>
                  <a:srgbClr val="C00000"/>
                </a:solidFill>
              </a:rPr>
              <a:t>cancellazioni</a:t>
            </a:r>
          </a:p>
          <a:p>
            <a:pPr lvl="1"/>
            <a:r>
              <a:rPr lang="it-IT" sz="3200" dirty="0"/>
              <a:t>o </a:t>
            </a:r>
            <a:r>
              <a:rPr lang="it-IT" sz="3200" dirty="0">
                <a:solidFill>
                  <a:srgbClr val="C00000"/>
                </a:solidFill>
              </a:rPr>
              <a:t>limitazioni del trattamento</a:t>
            </a:r>
            <a:r>
              <a:rPr lang="it-IT" sz="3200" dirty="0"/>
              <a:t>, </a:t>
            </a:r>
          </a:p>
          <a:p>
            <a:pPr marL="0" indent="0">
              <a:buNone/>
            </a:pPr>
            <a:r>
              <a:rPr lang="it-IT" sz="3200" dirty="0">
                <a:solidFill>
                  <a:srgbClr val="C00000"/>
                </a:solidFill>
                <a:effectLst>
                  <a:outerShdw blurRad="38100" dist="38100" dir="2700000" algn="tl">
                    <a:srgbClr val="000000">
                      <a:alpha val="43137"/>
                    </a:srgbClr>
                  </a:outerShdw>
                </a:effectLst>
              </a:rPr>
              <a:t>salvo</a:t>
            </a:r>
            <a:r>
              <a:rPr lang="it-IT" sz="3200" dirty="0">
                <a:effectLst>
                  <a:outerShdw blurRad="38100" dist="38100" dir="2700000" algn="tl">
                    <a:srgbClr val="000000">
                      <a:alpha val="43137"/>
                    </a:srgbClr>
                  </a:outerShdw>
                </a:effectLst>
              </a:rPr>
              <a:t> che </a:t>
            </a:r>
            <a:r>
              <a:rPr lang="it-IT" sz="3200" dirty="0"/>
              <a:t>ciò si riveli </a:t>
            </a:r>
            <a:r>
              <a:rPr lang="it-IT" sz="3200" u="sng" dirty="0">
                <a:uFill>
                  <a:solidFill>
                    <a:srgbClr val="C00000"/>
                  </a:solidFill>
                </a:uFill>
              </a:rPr>
              <a:t>impossibile</a:t>
            </a:r>
            <a:r>
              <a:rPr lang="it-IT" sz="3200" dirty="0"/>
              <a:t> o implichi uno </a:t>
            </a:r>
            <a:r>
              <a:rPr lang="it-IT" sz="3200" u="sng" dirty="0">
                <a:uFill>
                  <a:solidFill>
                    <a:srgbClr val="C00000"/>
                  </a:solidFill>
                </a:uFill>
              </a:rPr>
              <a:t>sforzo sproporzionato</a:t>
            </a:r>
            <a:r>
              <a:rPr lang="it-IT" sz="3200" dirty="0"/>
              <a:t>.</a:t>
            </a:r>
          </a:p>
          <a:p>
            <a:r>
              <a:rPr lang="it-IT" sz="3200" dirty="0"/>
              <a:t>Il </a:t>
            </a:r>
            <a:r>
              <a:rPr lang="it-IT" sz="3200" cap="small" dirty="0">
                <a:solidFill>
                  <a:prstClr val="black"/>
                </a:solidFill>
              </a:rPr>
              <a:t>tdtr, </a:t>
            </a:r>
            <a:r>
              <a:rPr lang="it-IT" sz="3200" i="1" dirty="0"/>
              <a:t>se l’interessato lo richiede</a:t>
            </a:r>
            <a:r>
              <a:rPr lang="it-IT" sz="3200" dirty="0"/>
              <a:t>,</a:t>
            </a:r>
            <a:r>
              <a:rPr lang="it-IT" sz="3200" cap="small" dirty="0">
                <a:solidFill>
                  <a:prstClr val="black"/>
                </a:solidFill>
              </a:rPr>
              <a:t> </a:t>
            </a:r>
            <a:r>
              <a:rPr lang="it-IT" sz="3200" dirty="0"/>
              <a:t>deve </a:t>
            </a:r>
            <a:r>
              <a:rPr lang="it-IT" sz="3200" dirty="0">
                <a:solidFill>
                  <a:srgbClr val="C00000"/>
                </a:solidFill>
              </a:rPr>
              <a:t>comunicargli tali destinatari</a:t>
            </a:r>
            <a:r>
              <a:rPr lang="it-IT" sz="3200" dirty="0"/>
              <a:t>.</a:t>
            </a:r>
          </a:p>
        </p:txBody>
      </p:sp>
      <p:sp>
        <p:nvSpPr>
          <p:cNvPr id="4" name="Segnaposto data 3">
            <a:extLst>
              <a:ext uri="{FF2B5EF4-FFF2-40B4-BE49-F238E27FC236}">
                <a16:creationId xmlns:a16="http://schemas.microsoft.com/office/drawing/2014/main" id="{A13956B8-ED76-47DD-8ED8-6ADECF0C48BB}"/>
              </a:ext>
            </a:extLst>
          </p:cNvPr>
          <p:cNvSpPr>
            <a:spLocks noGrp="1"/>
          </p:cNvSpPr>
          <p:nvPr>
            <p:ph type="dt" sz="half" idx="10"/>
          </p:nvPr>
        </p:nvSpPr>
        <p:spPr/>
        <p:txBody>
          <a:bodyPr/>
          <a:lstStyle/>
          <a:p>
            <a:fld id="{3CC1611E-B213-4F01-9BBC-1B9E7CBA49CC}" type="datetime1">
              <a:rPr lang="it-IT" smtClean="0"/>
              <a:t>07/06/2018</a:t>
            </a:fld>
            <a:endParaRPr lang="it-IT" dirty="0"/>
          </a:p>
        </p:txBody>
      </p:sp>
      <p:sp>
        <p:nvSpPr>
          <p:cNvPr id="5" name="Segnaposto piè di pagina 4">
            <a:extLst>
              <a:ext uri="{FF2B5EF4-FFF2-40B4-BE49-F238E27FC236}">
                <a16:creationId xmlns:a16="http://schemas.microsoft.com/office/drawing/2014/main" id="{9CA8A5F7-9D5A-4FAC-B9B2-866A3CE6BC8E}"/>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C45CC997-957D-4BC2-95B2-024431F2410C}"/>
              </a:ext>
            </a:extLst>
          </p:cNvPr>
          <p:cNvSpPr>
            <a:spLocks noGrp="1"/>
          </p:cNvSpPr>
          <p:nvPr>
            <p:ph type="sldNum" sz="quarter" idx="12"/>
          </p:nvPr>
        </p:nvSpPr>
        <p:spPr/>
        <p:txBody>
          <a:bodyPr/>
          <a:lstStyle/>
          <a:p>
            <a:fld id="{F74602B5-7832-47F6-8BF6-4ACCF92184F1}" type="slidenum">
              <a:rPr lang="it-IT" smtClean="0"/>
              <a:pPr/>
              <a:t>109</a:t>
            </a:fld>
            <a:endParaRPr lang="it-IT" dirty="0"/>
          </a:p>
        </p:txBody>
      </p:sp>
    </p:spTree>
    <p:extLst>
      <p:ext uri="{BB962C8B-B14F-4D97-AF65-F5344CB8AC3E}">
        <p14:creationId xmlns:p14="http://schemas.microsoft.com/office/powerpoint/2010/main" val="33207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7A343BE-1BAC-40FC-8566-D7B54B51C19E}"/>
              </a:ext>
            </a:extLst>
          </p:cNvPr>
          <p:cNvSpPr>
            <a:spLocks noGrp="1"/>
          </p:cNvSpPr>
          <p:nvPr>
            <p:ph type="title"/>
          </p:nvPr>
        </p:nvSpPr>
        <p:spPr/>
        <p:txBody>
          <a:bodyPr/>
          <a:lstStyle/>
          <a:p>
            <a:r>
              <a:rPr lang="it-IT" dirty="0"/>
              <a:t>I «</a:t>
            </a:r>
            <a:r>
              <a:rPr lang="it-IT" dirty="0">
                <a:solidFill>
                  <a:srgbClr val="C00000"/>
                </a:solidFill>
              </a:rPr>
              <a:t>dati personali</a:t>
            </a:r>
            <a:r>
              <a:rPr lang="it-IT" dirty="0"/>
              <a:t>» </a:t>
            </a:r>
            <a:r>
              <a:rPr lang="it-IT" dirty="0">
                <a:solidFill>
                  <a:schemeClr val="tx2">
                    <a:lumMod val="60000"/>
                    <a:lumOff val="40000"/>
                  </a:schemeClr>
                </a:solidFill>
              </a:rPr>
              <a:t>/2</a:t>
            </a:r>
          </a:p>
        </p:txBody>
      </p:sp>
      <p:sp>
        <p:nvSpPr>
          <p:cNvPr id="11" name="Segnaposto contenuto 10">
            <a:extLst>
              <a:ext uri="{FF2B5EF4-FFF2-40B4-BE49-F238E27FC236}">
                <a16:creationId xmlns:a16="http://schemas.microsoft.com/office/drawing/2014/main" id="{12848CAB-763D-4DBC-B34A-A57C9DA079FA}"/>
              </a:ext>
            </a:extLst>
          </p:cNvPr>
          <p:cNvSpPr>
            <a:spLocks noGrp="1"/>
          </p:cNvSpPr>
          <p:nvPr>
            <p:ph idx="1"/>
          </p:nvPr>
        </p:nvSpPr>
        <p:spPr>
          <a:xfrm>
            <a:off x="1097280" y="1313036"/>
            <a:ext cx="10058400" cy="4231928"/>
          </a:xfrm>
        </p:spPr>
        <p:txBody>
          <a:bodyPr/>
          <a:lstStyle/>
          <a:p>
            <a:pPr marL="91440" lvl="0" indent="-91440">
              <a:lnSpc>
                <a:spcPct val="90000"/>
              </a:lnSpc>
              <a:buClr>
                <a:srgbClr val="FFCA08"/>
              </a:buClr>
              <a:buFont typeface="Calibri" panose="020F0502020204030204" pitchFamily="34" charset="0"/>
              <a:buChar char=" "/>
            </a:pPr>
            <a:r>
              <a:rPr lang="it-IT" sz="3200" dirty="0">
                <a:solidFill>
                  <a:srgbClr val="C00000"/>
                </a:solidFill>
                <a:uFill>
                  <a:solidFill>
                    <a:srgbClr val="C00000"/>
                  </a:solidFill>
                </a:uFill>
              </a:rPr>
              <a:t>La forma </a:t>
            </a:r>
            <a:r>
              <a:rPr lang="it-IT" sz="3200" dirty="0">
                <a:solidFill>
                  <a:prstClr val="black">
                    <a:lumMod val="75000"/>
                    <a:lumOff val="25000"/>
                  </a:prstClr>
                </a:solidFill>
                <a:uFill>
                  <a:solidFill>
                    <a:srgbClr val="C00000"/>
                  </a:solidFill>
                </a:uFill>
              </a:rPr>
              <a:t>in cui i dati personali sono conservati o utilizzati </a:t>
            </a:r>
            <a:r>
              <a:rPr lang="it-IT" sz="3200" dirty="0">
                <a:solidFill>
                  <a:srgbClr val="C00000"/>
                </a:solidFill>
                <a:uFill>
                  <a:solidFill>
                    <a:srgbClr val="C00000"/>
                  </a:solidFill>
                </a:uFill>
              </a:rPr>
              <a:t>non è rilevante</a:t>
            </a:r>
            <a:r>
              <a:rPr lang="it-IT" sz="3200" dirty="0">
                <a:solidFill>
                  <a:prstClr val="black">
                    <a:lumMod val="75000"/>
                    <a:lumOff val="25000"/>
                  </a:prstClr>
                </a:solidFill>
                <a:uFill>
                  <a:solidFill>
                    <a:srgbClr val="C00000"/>
                  </a:solidFill>
                </a:uFill>
              </a:rPr>
              <a:t>:</a:t>
            </a:r>
          </a:p>
          <a:p>
            <a:pPr marL="91440" lvl="0" indent="-91440">
              <a:lnSpc>
                <a:spcPct val="90000"/>
              </a:lnSpc>
              <a:buClr>
                <a:srgbClr val="FFCA08"/>
              </a:buClr>
              <a:buFont typeface="Calibri" panose="020F0502020204030204" pitchFamily="34" charset="0"/>
              <a:buChar char=" "/>
            </a:pPr>
            <a:r>
              <a:rPr lang="it-IT" u="sng" dirty="0">
                <a:solidFill>
                  <a:prstClr val="black">
                    <a:lumMod val="75000"/>
                    <a:lumOff val="25000"/>
                  </a:prstClr>
                </a:solidFill>
                <a:uFill>
                  <a:solidFill>
                    <a:srgbClr val="C00000"/>
                  </a:solidFill>
                </a:uFill>
              </a:rPr>
              <a:t>comunicazioni</a:t>
            </a:r>
            <a:r>
              <a:rPr lang="it-IT" dirty="0">
                <a:solidFill>
                  <a:prstClr val="black">
                    <a:lumMod val="75000"/>
                    <a:lumOff val="25000"/>
                  </a:prstClr>
                </a:solidFill>
                <a:uFill>
                  <a:solidFill>
                    <a:srgbClr val="C00000"/>
                  </a:solidFill>
                </a:uFill>
              </a:rPr>
              <a:t> scritte o orali possono contenere dati personali e lo stesso vale per le </a:t>
            </a:r>
            <a:r>
              <a:rPr lang="it-IT" u="sng" dirty="0">
                <a:solidFill>
                  <a:prstClr val="black">
                    <a:lumMod val="75000"/>
                    <a:lumOff val="25000"/>
                  </a:prstClr>
                </a:solidFill>
                <a:uFill>
                  <a:solidFill>
                    <a:srgbClr val="C00000"/>
                  </a:solidFill>
                </a:uFill>
              </a:rPr>
              <a:t>immagini</a:t>
            </a:r>
            <a:r>
              <a:rPr lang="it-IT" dirty="0">
                <a:solidFill>
                  <a:prstClr val="black">
                    <a:lumMod val="75000"/>
                    <a:lumOff val="25000"/>
                  </a:prstClr>
                </a:solidFill>
                <a:uFill>
                  <a:solidFill>
                    <a:srgbClr val="C00000"/>
                  </a:solidFill>
                </a:uFill>
              </a:rPr>
              <a:t>, compresi i filmati o i </a:t>
            </a:r>
            <a:r>
              <a:rPr lang="it-IT" u="sng" dirty="0">
                <a:solidFill>
                  <a:prstClr val="black">
                    <a:lumMod val="75000"/>
                    <a:lumOff val="25000"/>
                  </a:prstClr>
                </a:solidFill>
                <a:uFill>
                  <a:solidFill>
                    <a:srgbClr val="C00000"/>
                  </a:solidFill>
                </a:uFill>
              </a:rPr>
              <a:t>suoni</a:t>
            </a:r>
            <a:r>
              <a:rPr lang="it-IT" dirty="0">
                <a:solidFill>
                  <a:prstClr val="black">
                    <a:lumMod val="75000"/>
                    <a:lumOff val="25000"/>
                  </a:prstClr>
                </a:solidFill>
                <a:uFill>
                  <a:solidFill>
                    <a:srgbClr val="C00000"/>
                  </a:solidFill>
                </a:uFill>
              </a:rPr>
              <a:t> rilevati da impianti televisivi a circuito chiuso (CCTV);</a:t>
            </a:r>
          </a:p>
          <a:p>
            <a:pPr marL="91440" lvl="0" indent="-91440">
              <a:lnSpc>
                <a:spcPct val="90000"/>
              </a:lnSpc>
              <a:buClr>
                <a:srgbClr val="FFCA08"/>
              </a:buClr>
              <a:buFont typeface="Calibri" panose="020F0502020204030204" pitchFamily="34" charset="0"/>
              <a:buChar char=" "/>
            </a:pPr>
            <a:r>
              <a:rPr lang="it-IT" dirty="0">
                <a:solidFill>
                  <a:prstClr val="black">
                    <a:lumMod val="75000"/>
                    <a:lumOff val="25000"/>
                  </a:prstClr>
                </a:solidFill>
                <a:uFill>
                  <a:solidFill>
                    <a:srgbClr val="C00000"/>
                  </a:solidFill>
                </a:uFill>
              </a:rPr>
              <a:t>informazioni </a:t>
            </a:r>
            <a:r>
              <a:rPr lang="it-IT" u="sng" dirty="0">
                <a:solidFill>
                  <a:prstClr val="black">
                    <a:lumMod val="75000"/>
                    <a:lumOff val="25000"/>
                  </a:prstClr>
                </a:solidFill>
                <a:uFill>
                  <a:solidFill>
                    <a:srgbClr val="C00000"/>
                  </a:solidFill>
                </a:uFill>
              </a:rPr>
              <a:t>registrate elettronicamente</a:t>
            </a:r>
            <a:r>
              <a:rPr lang="it-IT" dirty="0">
                <a:solidFill>
                  <a:prstClr val="black">
                    <a:lumMod val="75000"/>
                    <a:lumOff val="25000"/>
                  </a:prstClr>
                </a:solidFill>
                <a:uFill>
                  <a:solidFill>
                    <a:srgbClr val="C00000"/>
                  </a:solidFill>
                </a:uFill>
              </a:rPr>
              <a:t>, come anche le informazioni </a:t>
            </a:r>
            <a:r>
              <a:rPr lang="it-IT" u="sng" dirty="0">
                <a:solidFill>
                  <a:prstClr val="black">
                    <a:lumMod val="75000"/>
                    <a:lumOff val="25000"/>
                  </a:prstClr>
                </a:solidFill>
                <a:uFill>
                  <a:solidFill>
                    <a:srgbClr val="C00000"/>
                  </a:solidFill>
                </a:uFill>
              </a:rPr>
              <a:t>in formato cartaceo</a:t>
            </a:r>
            <a:r>
              <a:rPr lang="it-IT" dirty="0">
                <a:solidFill>
                  <a:prstClr val="black">
                    <a:lumMod val="75000"/>
                    <a:lumOff val="25000"/>
                  </a:prstClr>
                </a:solidFill>
                <a:uFill>
                  <a:solidFill>
                    <a:srgbClr val="C00000"/>
                  </a:solidFill>
                </a:uFill>
              </a:rPr>
              <a:t>, possono costituire dati personali;</a:t>
            </a:r>
          </a:p>
          <a:p>
            <a:pPr marL="91440" lvl="0" indent="-91440">
              <a:lnSpc>
                <a:spcPct val="90000"/>
              </a:lnSpc>
              <a:buClr>
                <a:srgbClr val="FFCA08"/>
              </a:buClr>
              <a:buFont typeface="Calibri" panose="020F0502020204030204" pitchFamily="34" charset="0"/>
              <a:buChar char=" "/>
            </a:pPr>
            <a:r>
              <a:rPr lang="it-IT" dirty="0">
                <a:solidFill>
                  <a:prstClr val="black">
                    <a:lumMod val="75000"/>
                    <a:lumOff val="25000"/>
                  </a:prstClr>
                </a:solidFill>
                <a:uFill>
                  <a:solidFill>
                    <a:srgbClr val="C00000"/>
                  </a:solidFill>
                </a:uFill>
              </a:rPr>
              <a:t>i </a:t>
            </a:r>
            <a:r>
              <a:rPr lang="it-IT" u="sng" dirty="0">
                <a:solidFill>
                  <a:prstClr val="black">
                    <a:lumMod val="75000"/>
                    <a:lumOff val="25000"/>
                  </a:prstClr>
                </a:solidFill>
                <a:uFill>
                  <a:solidFill>
                    <a:srgbClr val="C00000"/>
                  </a:solidFill>
                </a:uFill>
              </a:rPr>
              <a:t>campioni cellulari</a:t>
            </a:r>
            <a:r>
              <a:rPr lang="it-IT" dirty="0">
                <a:solidFill>
                  <a:prstClr val="black">
                    <a:lumMod val="75000"/>
                    <a:lumOff val="25000"/>
                  </a:prstClr>
                </a:solidFill>
                <a:uFill>
                  <a:solidFill>
                    <a:srgbClr val="C00000"/>
                  </a:solidFill>
                </a:uFill>
              </a:rPr>
              <a:t> di tessuti umani possono costituire dati personali, dal momento che contengono il DNA di una persona.</a:t>
            </a:r>
          </a:p>
        </p:txBody>
      </p:sp>
      <p:sp>
        <p:nvSpPr>
          <p:cNvPr id="7" name="Segnaposto data 6">
            <a:extLst>
              <a:ext uri="{FF2B5EF4-FFF2-40B4-BE49-F238E27FC236}">
                <a16:creationId xmlns:a16="http://schemas.microsoft.com/office/drawing/2014/main" id="{9A6926E6-CF7B-40C2-9899-F3EC69610610}"/>
              </a:ext>
            </a:extLst>
          </p:cNvPr>
          <p:cNvSpPr>
            <a:spLocks noGrp="1"/>
          </p:cNvSpPr>
          <p:nvPr>
            <p:ph type="dt" sz="half" idx="10"/>
          </p:nvPr>
        </p:nvSpPr>
        <p:spPr/>
        <p:txBody>
          <a:bodyPr/>
          <a:lstStyle/>
          <a:p>
            <a:fld id="{A8F7E6D7-8AE1-4C14-A384-A0D8A1598EAF}" type="datetime1">
              <a:rPr lang="it-IT" smtClean="0"/>
              <a:t>07/06/2018</a:t>
            </a:fld>
            <a:endParaRPr lang="en-US" dirty="0"/>
          </a:p>
        </p:txBody>
      </p:sp>
      <p:sp>
        <p:nvSpPr>
          <p:cNvPr id="8" name="Segnaposto piè di pagina 7">
            <a:extLst>
              <a:ext uri="{FF2B5EF4-FFF2-40B4-BE49-F238E27FC236}">
                <a16:creationId xmlns:a16="http://schemas.microsoft.com/office/drawing/2014/main" id="{12800A62-0F97-4386-9538-D4F3B158A2BC}"/>
              </a:ext>
            </a:extLst>
          </p:cNvPr>
          <p:cNvSpPr>
            <a:spLocks noGrp="1"/>
          </p:cNvSpPr>
          <p:nvPr>
            <p:ph type="ftr" sz="quarter" idx="11"/>
          </p:nvPr>
        </p:nvSpPr>
        <p:spPr/>
        <p:txBody>
          <a:bodyPr/>
          <a:lstStyle/>
          <a:p>
            <a:r>
              <a:rPr lang="it-IT"/>
              <a:t>© ~ 2018. Marzio V. Vaglio ~ www.privacycodex.eu</a:t>
            </a:r>
            <a:endParaRPr lang="en-US" dirty="0"/>
          </a:p>
        </p:txBody>
      </p:sp>
      <p:sp>
        <p:nvSpPr>
          <p:cNvPr id="9" name="Segnaposto numero diapositiva 8">
            <a:extLst>
              <a:ext uri="{FF2B5EF4-FFF2-40B4-BE49-F238E27FC236}">
                <a16:creationId xmlns:a16="http://schemas.microsoft.com/office/drawing/2014/main" id="{41A735AD-5D04-443D-B0F9-C6DAEDF40F5D}"/>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18643559"/>
      </p:ext>
    </p:extLst>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Il diritto </a:t>
            </a:r>
            <a:r>
              <a:rPr lang="it-IT" dirty="0">
                <a:solidFill>
                  <a:srgbClr val="C00000"/>
                </a:solidFill>
              </a:rPr>
              <a:t>alla portabilità</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110</a:t>
            </a:fld>
            <a:endParaRPr lang="en-US" dirty="0"/>
          </a:p>
        </p:txBody>
      </p:sp>
    </p:spTree>
    <p:extLst>
      <p:ext uri="{BB962C8B-B14F-4D97-AF65-F5344CB8AC3E}">
        <p14:creationId xmlns:p14="http://schemas.microsoft.com/office/powerpoint/2010/main" val="15634924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93C7F-3F9E-4611-86BC-FD5A4E6C3ABD}"/>
              </a:ext>
            </a:extLst>
          </p:cNvPr>
          <p:cNvSpPr>
            <a:spLocks noGrp="1"/>
          </p:cNvSpPr>
          <p:nvPr>
            <p:ph type="title"/>
          </p:nvPr>
        </p:nvSpPr>
        <p:spPr/>
        <p:txBody>
          <a:bodyPr/>
          <a:lstStyle/>
          <a:p>
            <a:r>
              <a:rPr lang="it-IT" dirty="0"/>
              <a:t>Diritto alla </a:t>
            </a:r>
            <a:r>
              <a:rPr lang="it-IT" dirty="0">
                <a:solidFill>
                  <a:srgbClr val="C00000"/>
                </a:solidFill>
              </a:rPr>
              <a:t>portabilità</a:t>
            </a:r>
            <a:r>
              <a:rPr lang="it-IT" dirty="0"/>
              <a:t> dei dati personali</a:t>
            </a:r>
          </a:p>
        </p:txBody>
      </p:sp>
      <p:sp>
        <p:nvSpPr>
          <p:cNvPr id="3" name="Segnaposto contenuto 2">
            <a:extLst>
              <a:ext uri="{FF2B5EF4-FFF2-40B4-BE49-F238E27FC236}">
                <a16:creationId xmlns:a16="http://schemas.microsoft.com/office/drawing/2014/main" id="{37A73318-1F74-494E-8E02-B1BCA9599263}"/>
              </a:ext>
            </a:extLst>
          </p:cNvPr>
          <p:cNvSpPr>
            <a:spLocks noGrp="1"/>
          </p:cNvSpPr>
          <p:nvPr>
            <p:ph idx="1"/>
          </p:nvPr>
        </p:nvSpPr>
        <p:spPr>
          <a:xfrm>
            <a:off x="1202267" y="1556964"/>
            <a:ext cx="9787466" cy="4692567"/>
          </a:xfrm>
        </p:spPr>
        <p:txBody>
          <a:bodyPr>
            <a:spAutoFit/>
          </a:bodyPr>
          <a:lstStyle/>
          <a:p>
            <a:pPr marL="0" indent="0">
              <a:buNone/>
            </a:pPr>
            <a:r>
              <a:rPr lang="it-IT" sz="3200" u="sng" dirty="0">
                <a:uFill>
                  <a:solidFill>
                    <a:srgbClr val="C00000"/>
                  </a:solidFill>
                </a:uFill>
              </a:rPr>
              <a:t>Per rafforzare ulteriormente il </a:t>
            </a:r>
            <a:r>
              <a:rPr lang="it-IT" sz="3200" u="sng" dirty="0">
                <a:effectLst>
                  <a:outerShdw blurRad="38100" dist="38100" dir="2700000" algn="tl">
                    <a:srgbClr val="000000">
                      <a:alpha val="43137"/>
                    </a:srgbClr>
                  </a:outerShdw>
                </a:effectLst>
                <a:uFill>
                  <a:solidFill>
                    <a:srgbClr val="C00000"/>
                  </a:solidFill>
                </a:uFill>
              </a:rPr>
              <a:t>controllo</a:t>
            </a:r>
            <a:r>
              <a:rPr lang="it-IT" sz="3200" u="sng" dirty="0">
                <a:uFill>
                  <a:solidFill>
                    <a:srgbClr val="C00000"/>
                  </a:solidFill>
                </a:uFill>
              </a:rPr>
              <a:t> sui propri dati</a:t>
            </a:r>
            <a:r>
              <a:rPr lang="it-IT" sz="3200" dirty="0"/>
              <a:t> il RGPD riconosce all’interessato il </a:t>
            </a:r>
            <a:r>
              <a:rPr lang="it-IT" sz="3200" dirty="0">
                <a:solidFill>
                  <a:srgbClr val="C00000"/>
                </a:solidFill>
              </a:rPr>
              <a:t>diritto alla portabilità</a:t>
            </a:r>
            <a:r>
              <a:rPr lang="it-IT" sz="3200" dirty="0"/>
              <a:t> dei d.p.</a:t>
            </a:r>
            <a:r>
              <a:rPr lang="it-IT" sz="3200" baseline="30000" dirty="0"/>
              <a:t> (art. 20)</a:t>
            </a:r>
            <a:r>
              <a:rPr lang="it-IT" sz="3200" dirty="0"/>
              <a:t>, ossia </a:t>
            </a:r>
            <a:r>
              <a:rPr lang="it-IT" sz="3200" dirty="0">
                <a:effectLst>
                  <a:outerShdw blurRad="38100" dist="38100" dir="2700000" algn="tl">
                    <a:srgbClr val="000000">
                      <a:alpha val="43137"/>
                    </a:srgbClr>
                  </a:outerShdw>
                </a:effectLst>
              </a:rPr>
              <a:t>il diritto</a:t>
            </a:r>
            <a:r>
              <a:rPr lang="it-IT" sz="3200" dirty="0"/>
              <a:t>:</a:t>
            </a:r>
          </a:p>
          <a:p>
            <a:pPr lvl="1"/>
            <a:r>
              <a:rPr lang="it-IT" sz="2800" dirty="0"/>
              <a:t>di </a:t>
            </a:r>
            <a:r>
              <a:rPr lang="it-IT" sz="2800" dirty="0">
                <a:solidFill>
                  <a:srgbClr val="C00000"/>
                </a:solidFill>
              </a:rPr>
              <a:t>ricevere in un formato strutturato</a:t>
            </a:r>
            <a:r>
              <a:rPr lang="it-IT" sz="2800" dirty="0"/>
              <a:t>, </a:t>
            </a:r>
            <a:r>
              <a:rPr lang="it-IT" sz="2800" dirty="0">
                <a:solidFill>
                  <a:srgbClr val="C00000"/>
                </a:solidFill>
              </a:rPr>
              <a:t>di uso comune e leggibile da dispositivo automatico </a:t>
            </a:r>
            <a:r>
              <a:rPr lang="it-IT" sz="2800" dirty="0"/>
              <a:t>i d.p. che lo riguardano, che abbia fornito a un </a:t>
            </a:r>
            <a:r>
              <a:rPr lang="it-IT" sz="2800" cap="small" dirty="0"/>
              <a:t>tdtr</a:t>
            </a:r>
            <a:r>
              <a:rPr lang="it-IT" sz="2800" dirty="0"/>
              <a:t>, e</a:t>
            </a:r>
          </a:p>
          <a:p>
            <a:pPr lvl="1"/>
            <a:r>
              <a:rPr lang="it-IT" sz="2800" dirty="0"/>
              <a:t>di </a:t>
            </a:r>
            <a:r>
              <a:rPr lang="it-IT" sz="2800" dirty="0">
                <a:solidFill>
                  <a:srgbClr val="C00000"/>
                </a:solidFill>
              </a:rPr>
              <a:t>trasmettere tali dati a un altro </a:t>
            </a:r>
            <a:r>
              <a:rPr lang="it-IT" sz="3200" cap="small" dirty="0">
                <a:solidFill>
                  <a:srgbClr val="C00000"/>
                </a:solidFill>
              </a:rPr>
              <a:t>tdtr </a:t>
            </a:r>
            <a:r>
              <a:rPr lang="it-IT" sz="2800" dirty="0"/>
              <a:t>senza impedimenti da parte del </a:t>
            </a:r>
            <a:r>
              <a:rPr lang="it-IT" sz="3200" cap="small" dirty="0">
                <a:solidFill>
                  <a:prstClr val="black"/>
                </a:solidFill>
              </a:rPr>
              <a:t>tdtr </a:t>
            </a:r>
            <a:r>
              <a:rPr lang="it-IT" sz="2800" dirty="0"/>
              <a:t>cui li ha forniti.</a:t>
            </a:r>
          </a:p>
          <a:p>
            <a:pPr marL="0" lvl="0" indent="0" algn="ctr">
              <a:buNone/>
            </a:pPr>
            <a:r>
              <a:rPr lang="it-IT" sz="3200" dirty="0">
                <a:solidFill>
                  <a:prstClr val="black"/>
                </a:solidFill>
                <a:highlight>
                  <a:srgbClr val="FFF8DD"/>
                </a:highlight>
              </a:rPr>
              <a:t>Deve trattarsi di </a:t>
            </a:r>
            <a:r>
              <a:rPr lang="it-IT" sz="3200" dirty="0">
                <a:solidFill>
                  <a:srgbClr val="C00000"/>
                </a:solidFill>
                <a:effectLst>
                  <a:outerShdw blurRad="38100" dist="38100" dir="2700000" algn="tl">
                    <a:srgbClr val="000000">
                      <a:alpha val="43137"/>
                    </a:srgbClr>
                  </a:outerShdw>
                </a:effectLst>
                <a:highlight>
                  <a:srgbClr val="FFF8DD"/>
                </a:highlight>
              </a:rPr>
              <a:t>trattamenti basati sul consenso </a:t>
            </a:r>
            <a:r>
              <a:rPr lang="it-IT" sz="3200" dirty="0">
                <a:solidFill>
                  <a:prstClr val="black"/>
                </a:solidFill>
                <a:highlight>
                  <a:srgbClr val="FFF8DD"/>
                </a:highlight>
              </a:rPr>
              <a:t>oppure </a:t>
            </a:r>
            <a:r>
              <a:rPr lang="it-IT" sz="3200" dirty="0">
                <a:solidFill>
                  <a:srgbClr val="C00000"/>
                </a:solidFill>
                <a:highlight>
                  <a:srgbClr val="FFF8DD"/>
                </a:highlight>
              </a:rPr>
              <a:t>necessari all’esecuzione di un contratto</a:t>
            </a:r>
            <a:r>
              <a:rPr lang="it-IT" sz="3200" dirty="0">
                <a:solidFill>
                  <a:prstClr val="black"/>
                </a:solidFill>
                <a:highlight>
                  <a:srgbClr val="FFF8DD"/>
                </a:highlight>
              </a:rPr>
              <a:t> o di misure precontrattuali.</a:t>
            </a:r>
          </a:p>
          <a:p>
            <a:pPr marL="0" lvl="0" indent="0">
              <a:buNone/>
            </a:pPr>
            <a:r>
              <a:rPr lang="it-IT" dirty="0">
                <a:solidFill>
                  <a:prstClr val="black"/>
                </a:solidFill>
                <a:highlight>
                  <a:srgbClr val="FFF8DD"/>
                </a:highlight>
              </a:rPr>
              <a:t>In entrambi i casi, </a:t>
            </a:r>
            <a:r>
              <a:rPr lang="it-IT" dirty="0">
                <a:solidFill>
                  <a:prstClr val="black"/>
                </a:solidFill>
                <a:effectLst>
                  <a:outerShdw blurRad="38100" dist="38100" dir="2700000" algn="tl">
                    <a:srgbClr val="000000">
                      <a:alpha val="43137"/>
                    </a:srgbClr>
                  </a:outerShdw>
                </a:effectLst>
                <a:highlight>
                  <a:srgbClr val="FFF8DD"/>
                </a:highlight>
              </a:rPr>
              <a:t>deve trattarsi di </a:t>
            </a:r>
            <a:r>
              <a:rPr lang="it-IT" dirty="0">
                <a:solidFill>
                  <a:srgbClr val="C00000"/>
                </a:solidFill>
                <a:effectLst>
                  <a:outerShdw blurRad="38100" dist="38100" dir="2700000" algn="tl">
                    <a:srgbClr val="000000">
                      <a:alpha val="43137"/>
                    </a:srgbClr>
                  </a:outerShdw>
                </a:effectLst>
                <a:highlight>
                  <a:srgbClr val="FFF8DD"/>
                </a:highlight>
              </a:rPr>
              <a:t>trattamenti automatizzati</a:t>
            </a:r>
            <a:r>
              <a:rPr lang="it-IT" dirty="0">
                <a:solidFill>
                  <a:prstClr val="black"/>
                </a:solidFill>
                <a:highlight>
                  <a:srgbClr val="FFF8DD"/>
                </a:highlight>
              </a:rPr>
              <a:t>.</a:t>
            </a:r>
          </a:p>
        </p:txBody>
      </p:sp>
      <p:sp>
        <p:nvSpPr>
          <p:cNvPr id="4" name="Segnaposto data 3">
            <a:extLst>
              <a:ext uri="{FF2B5EF4-FFF2-40B4-BE49-F238E27FC236}">
                <a16:creationId xmlns:a16="http://schemas.microsoft.com/office/drawing/2014/main" id="{62FC600C-4347-4BEE-B8A0-7570EB8CCC1C}"/>
              </a:ext>
            </a:extLst>
          </p:cNvPr>
          <p:cNvSpPr>
            <a:spLocks noGrp="1"/>
          </p:cNvSpPr>
          <p:nvPr>
            <p:ph type="dt" sz="half" idx="10"/>
          </p:nvPr>
        </p:nvSpPr>
        <p:spPr/>
        <p:txBody>
          <a:bodyPr/>
          <a:lstStyle/>
          <a:p>
            <a:fld id="{99B8E30D-CED7-4964-ADDD-F434511F5B87}" type="datetime1">
              <a:rPr lang="it-IT" smtClean="0"/>
              <a:t>07/06/2018</a:t>
            </a:fld>
            <a:endParaRPr lang="it-IT" dirty="0"/>
          </a:p>
        </p:txBody>
      </p:sp>
      <p:sp>
        <p:nvSpPr>
          <p:cNvPr id="5" name="Segnaposto piè di pagina 4">
            <a:extLst>
              <a:ext uri="{FF2B5EF4-FFF2-40B4-BE49-F238E27FC236}">
                <a16:creationId xmlns:a16="http://schemas.microsoft.com/office/drawing/2014/main" id="{1A67730D-C796-4A10-9CB9-4B703B086223}"/>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30896193-BC1A-4AA4-A859-73505E5DEBA6}"/>
              </a:ext>
            </a:extLst>
          </p:cNvPr>
          <p:cNvSpPr>
            <a:spLocks noGrp="1"/>
          </p:cNvSpPr>
          <p:nvPr>
            <p:ph type="sldNum" sz="quarter" idx="12"/>
          </p:nvPr>
        </p:nvSpPr>
        <p:spPr/>
        <p:txBody>
          <a:bodyPr/>
          <a:lstStyle/>
          <a:p>
            <a:fld id="{F74602B5-7832-47F6-8BF6-4ACCF92184F1}" type="slidenum">
              <a:rPr lang="it-IT" smtClean="0"/>
              <a:pPr/>
              <a:t>111</a:t>
            </a:fld>
            <a:endParaRPr lang="it-IT" dirty="0"/>
          </a:p>
        </p:txBody>
      </p:sp>
    </p:spTree>
    <p:extLst>
      <p:ext uri="{BB962C8B-B14F-4D97-AF65-F5344CB8AC3E}">
        <p14:creationId xmlns:p14="http://schemas.microsoft.com/office/powerpoint/2010/main" val="26023022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93C7F-3F9E-4611-86BC-FD5A4E6C3ABD}"/>
              </a:ext>
            </a:extLst>
          </p:cNvPr>
          <p:cNvSpPr>
            <a:spLocks noGrp="1"/>
          </p:cNvSpPr>
          <p:nvPr>
            <p:ph type="title"/>
          </p:nvPr>
        </p:nvSpPr>
        <p:spPr/>
        <p:txBody>
          <a:bodyPr/>
          <a:lstStyle/>
          <a:p>
            <a:r>
              <a:rPr lang="it-IT" dirty="0"/>
              <a:t>Diritto alla </a:t>
            </a:r>
            <a:r>
              <a:rPr lang="it-IT" dirty="0">
                <a:solidFill>
                  <a:srgbClr val="C00000"/>
                </a:solidFill>
              </a:rPr>
              <a:t>portabilità</a:t>
            </a:r>
            <a:r>
              <a:rPr lang="it-IT" dirty="0"/>
              <a:t> dei d.p.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37A73318-1F74-494E-8E02-B1BCA9599263}"/>
              </a:ext>
            </a:extLst>
          </p:cNvPr>
          <p:cNvSpPr>
            <a:spLocks noGrp="1"/>
          </p:cNvSpPr>
          <p:nvPr>
            <p:ph idx="1"/>
          </p:nvPr>
        </p:nvSpPr>
        <p:spPr>
          <a:xfrm>
            <a:off x="1424387" y="1265844"/>
            <a:ext cx="9343227" cy="4850559"/>
          </a:xfrm>
        </p:spPr>
        <p:txBody>
          <a:bodyPr/>
          <a:lstStyle/>
          <a:p>
            <a:r>
              <a:rPr lang="it-IT" u="sng" dirty="0">
                <a:effectLst>
                  <a:outerShdw blurRad="38100" dist="38100" dir="2700000" algn="tl">
                    <a:srgbClr val="000000">
                      <a:alpha val="43137"/>
                    </a:srgbClr>
                  </a:outerShdw>
                </a:effectLst>
                <a:uFill>
                  <a:solidFill>
                    <a:srgbClr val="C00000"/>
                  </a:solidFill>
                </a:uFill>
              </a:rPr>
              <a:t>Non sussiste</a:t>
            </a:r>
            <a:r>
              <a:rPr lang="it-IT" dirty="0"/>
              <a:t>, dunque, </a:t>
            </a:r>
            <a:r>
              <a:rPr lang="it-IT" u="sng" dirty="0">
                <a:effectLst>
                  <a:outerShdw blurRad="38100" dist="38100" dir="2700000" algn="tl">
                    <a:srgbClr val="000000">
                      <a:alpha val="43137"/>
                    </a:srgbClr>
                  </a:outerShdw>
                </a:effectLst>
                <a:uFill>
                  <a:solidFill>
                    <a:srgbClr val="C00000"/>
                  </a:solidFill>
                </a:uFill>
              </a:rPr>
              <a:t>il diritto alla portabilità</a:t>
            </a:r>
            <a:r>
              <a:rPr lang="it-IT" dirty="0">
                <a:effectLst>
                  <a:outerShdw blurRad="38100" dist="38100" dir="2700000" algn="tl">
                    <a:srgbClr val="000000">
                      <a:alpha val="43137"/>
                    </a:srgbClr>
                  </a:outerShdw>
                </a:effectLst>
              </a:rPr>
              <a:t> </a:t>
            </a:r>
            <a:r>
              <a:rPr lang="it-IT" dirty="0"/>
              <a:t>dei d.p. qualora il tr. si basi su un </a:t>
            </a:r>
            <a:r>
              <a:rPr lang="it-IT" i="1" dirty="0">
                <a:solidFill>
                  <a:srgbClr val="C00000"/>
                </a:solidFill>
              </a:rPr>
              <a:t>fondamento giuridico diverso dal consenso </a:t>
            </a:r>
            <a:r>
              <a:rPr lang="it-IT" dirty="0">
                <a:solidFill>
                  <a:srgbClr val="C00000"/>
                </a:solidFill>
              </a:rPr>
              <a:t>o da un </a:t>
            </a:r>
            <a:r>
              <a:rPr lang="it-IT" i="1" dirty="0">
                <a:solidFill>
                  <a:srgbClr val="C00000"/>
                </a:solidFill>
              </a:rPr>
              <a:t>contratto</a:t>
            </a:r>
            <a:r>
              <a:rPr lang="it-IT" dirty="0"/>
              <a:t>, per esempio </a:t>
            </a:r>
            <a:r>
              <a:rPr lang="it-IT" baseline="30000" dirty="0"/>
              <a:t>(68° Cons.)</a:t>
            </a:r>
            <a:r>
              <a:rPr lang="it-IT" dirty="0"/>
              <a:t>:</a:t>
            </a:r>
          </a:p>
          <a:p>
            <a:pPr lvl="1"/>
            <a:r>
              <a:rPr lang="it-IT" dirty="0"/>
              <a:t>nei confronti dei </a:t>
            </a:r>
            <a:r>
              <a:rPr lang="it-IT" cap="small" dirty="0"/>
              <a:t>tdtr</a:t>
            </a:r>
            <a:r>
              <a:rPr lang="it-IT" dirty="0"/>
              <a:t> che trattano dati personali nell’</a:t>
            </a:r>
            <a:r>
              <a:rPr lang="it-IT" dirty="0">
                <a:solidFill>
                  <a:srgbClr val="C00000"/>
                </a:solidFill>
              </a:rPr>
              <a:t>esercizio di funzioni pubbliche</a:t>
            </a:r>
          </a:p>
          <a:p>
            <a:pPr lvl="1"/>
            <a:r>
              <a:rPr lang="it-IT" dirty="0"/>
              <a:t>se il tr. è necessario per l’</a:t>
            </a:r>
            <a:r>
              <a:rPr lang="it-IT" dirty="0">
                <a:solidFill>
                  <a:srgbClr val="C00000"/>
                </a:solidFill>
              </a:rPr>
              <a:t>adempimento di un obbligo legale</a:t>
            </a:r>
          </a:p>
          <a:p>
            <a:pPr lvl="1"/>
            <a:r>
              <a:rPr lang="it-IT" dirty="0"/>
              <a:t>o per l’esecuzione di un compito svolto </a:t>
            </a:r>
            <a:r>
              <a:rPr lang="it-IT" dirty="0">
                <a:solidFill>
                  <a:srgbClr val="C00000"/>
                </a:solidFill>
              </a:rPr>
              <a:t>nel pubblico interesse</a:t>
            </a:r>
            <a:r>
              <a:rPr lang="it-IT" dirty="0"/>
              <a:t> oppure </a:t>
            </a:r>
            <a:r>
              <a:rPr lang="it-IT" dirty="0">
                <a:solidFill>
                  <a:srgbClr val="C00000"/>
                </a:solidFill>
              </a:rPr>
              <a:t>nell’esercizio di pubblici poteri </a:t>
            </a:r>
          </a:p>
          <a:p>
            <a:r>
              <a:rPr lang="it-IT" dirty="0"/>
              <a:t>Per contro, </a:t>
            </a:r>
            <a:r>
              <a:rPr lang="it-IT" u="sng" dirty="0">
                <a:uFill>
                  <a:solidFill>
                    <a:srgbClr val="C00000"/>
                  </a:solidFill>
                </a:uFill>
              </a:rPr>
              <a:t>non sussiste l’obbligo</a:t>
            </a:r>
            <a:r>
              <a:rPr lang="it-IT" dirty="0"/>
              <a:t> per i </a:t>
            </a:r>
            <a:r>
              <a:rPr lang="it-IT" sz="3200" cap="small" dirty="0">
                <a:solidFill>
                  <a:prstClr val="black"/>
                </a:solidFill>
              </a:rPr>
              <a:t>tdtr </a:t>
            </a:r>
            <a:r>
              <a:rPr lang="it-IT" dirty="0"/>
              <a:t>di adottare o mantenere </a:t>
            </a:r>
            <a:r>
              <a:rPr lang="it-IT" u="sng" dirty="0">
                <a:uFill>
                  <a:solidFill>
                    <a:srgbClr val="C00000"/>
                  </a:solidFill>
                </a:uFill>
              </a:rPr>
              <a:t>sistemi di trattamento tecnicamente compatibili</a:t>
            </a:r>
            <a:r>
              <a:rPr lang="it-IT" dirty="0">
                <a:uFill>
                  <a:solidFill>
                    <a:srgbClr val="C00000"/>
                  </a:solidFill>
                </a:uFill>
              </a:rPr>
              <a:t>.</a:t>
            </a:r>
          </a:p>
          <a:p>
            <a:endParaRPr lang="it-IT" dirty="0"/>
          </a:p>
          <a:p>
            <a:pPr marL="0" indent="0" algn="just">
              <a:buNone/>
            </a:pPr>
            <a:r>
              <a:rPr lang="it-IT" dirty="0">
                <a:highlight>
                  <a:srgbClr val="FFF8DD"/>
                </a:highlight>
              </a:rPr>
              <a:t>L’interessato ha il diritto di ottenere </a:t>
            </a:r>
            <a:r>
              <a:rPr lang="it-IT" dirty="0">
                <a:solidFill>
                  <a:srgbClr val="C00000"/>
                </a:solidFill>
                <a:highlight>
                  <a:srgbClr val="FFF8DD"/>
                </a:highlight>
              </a:rPr>
              <a:t>la trasmissione diretta dei dati personali da un </a:t>
            </a:r>
            <a:r>
              <a:rPr lang="it-IT" sz="3200" cap="small" dirty="0">
                <a:solidFill>
                  <a:srgbClr val="C00000"/>
                </a:solidFill>
                <a:highlight>
                  <a:srgbClr val="FFF8DD"/>
                </a:highlight>
              </a:rPr>
              <a:t>tdtr</a:t>
            </a:r>
            <a:r>
              <a:rPr lang="it-IT" dirty="0">
                <a:solidFill>
                  <a:srgbClr val="C00000"/>
                </a:solidFill>
                <a:highlight>
                  <a:srgbClr val="FFF8DD"/>
                </a:highlight>
              </a:rPr>
              <a:t> all’altro</a:t>
            </a:r>
            <a:r>
              <a:rPr lang="it-IT" dirty="0">
                <a:highlight>
                  <a:srgbClr val="FFF8DD"/>
                </a:highlight>
              </a:rPr>
              <a:t>, </a:t>
            </a:r>
            <a:r>
              <a:rPr lang="it-IT" i="1" u="sng" dirty="0">
                <a:highlight>
                  <a:srgbClr val="FFF8DD"/>
                </a:highlight>
                <a:uFill>
                  <a:solidFill>
                    <a:srgbClr val="C00000"/>
                  </a:solidFill>
                </a:uFill>
              </a:rPr>
              <a:t>se tecnicamente fattibile</a:t>
            </a:r>
            <a:r>
              <a:rPr lang="it-IT" dirty="0">
                <a:highlight>
                  <a:srgbClr val="FFF8DD"/>
                </a:highlight>
              </a:rPr>
              <a:t>.</a:t>
            </a:r>
          </a:p>
        </p:txBody>
      </p:sp>
      <p:sp>
        <p:nvSpPr>
          <p:cNvPr id="4" name="Segnaposto data 3">
            <a:extLst>
              <a:ext uri="{FF2B5EF4-FFF2-40B4-BE49-F238E27FC236}">
                <a16:creationId xmlns:a16="http://schemas.microsoft.com/office/drawing/2014/main" id="{62FC600C-4347-4BEE-B8A0-7570EB8CCC1C}"/>
              </a:ext>
            </a:extLst>
          </p:cNvPr>
          <p:cNvSpPr>
            <a:spLocks noGrp="1"/>
          </p:cNvSpPr>
          <p:nvPr>
            <p:ph type="dt" sz="half" idx="10"/>
          </p:nvPr>
        </p:nvSpPr>
        <p:spPr/>
        <p:txBody>
          <a:bodyPr/>
          <a:lstStyle/>
          <a:p>
            <a:fld id="{C106EECB-B144-4FCE-992F-C992ABF414FA}" type="datetime1">
              <a:rPr lang="it-IT" smtClean="0"/>
              <a:t>07/06/2018</a:t>
            </a:fld>
            <a:endParaRPr lang="it-IT" dirty="0"/>
          </a:p>
        </p:txBody>
      </p:sp>
      <p:sp>
        <p:nvSpPr>
          <p:cNvPr id="5" name="Segnaposto piè di pagina 4">
            <a:extLst>
              <a:ext uri="{FF2B5EF4-FFF2-40B4-BE49-F238E27FC236}">
                <a16:creationId xmlns:a16="http://schemas.microsoft.com/office/drawing/2014/main" id="{1A67730D-C796-4A10-9CB9-4B703B086223}"/>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30896193-BC1A-4AA4-A859-73505E5DEBA6}"/>
              </a:ext>
            </a:extLst>
          </p:cNvPr>
          <p:cNvSpPr>
            <a:spLocks noGrp="1"/>
          </p:cNvSpPr>
          <p:nvPr>
            <p:ph type="sldNum" sz="quarter" idx="12"/>
          </p:nvPr>
        </p:nvSpPr>
        <p:spPr/>
        <p:txBody>
          <a:bodyPr/>
          <a:lstStyle/>
          <a:p>
            <a:fld id="{F74602B5-7832-47F6-8BF6-4ACCF92184F1}" type="slidenum">
              <a:rPr lang="it-IT" smtClean="0"/>
              <a:pPr/>
              <a:t>112</a:t>
            </a:fld>
            <a:endParaRPr lang="it-IT" dirty="0"/>
          </a:p>
        </p:txBody>
      </p:sp>
    </p:spTree>
    <p:extLst>
      <p:ext uri="{BB962C8B-B14F-4D97-AF65-F5344CB8AC3E}">
        <p14:creationId xmlns:p14="http://schemas.microsoft.com/office/powerpoint/2010/main" val="25551845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93C7F-3F9E-4611-86BC-FD5A4E6C3ABD}"/>
              </a:ext>
            </a:extLst>
          </p:cNvPr>
          <p:cNvSpPr>
            <a:spLocks noGrp="1"/>
          </p:cNvSpPr>
          <p:nvPr>
            <p:ph type="title"/>
          </p:nvPr>
        </p:nvSpPr>
        <p:spPr/>
        <p:txBody>
          <a:bodyPr/>
          <a:lstStyle/>
          <a:p>
            <a:r>
              <a:rPr lang="it-IT" dirty="0"/>
              <a:t>Diritto alla </a:t>
            </a:r>
            <a:r>
              <a:rPr lang="it-IT" dirty="0">
                <a:solidFill>
                  <a:srgbClr val="C00000"/>
                </a:solidFill>
              </a:rPr>
              <a:t>portabilità</a:t>
            </a:r>
            <a:r>
              <a:rPr lang="it-IT" dirty="0"/>
              <a:t> dei d.p.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37A73318-1F74-494E-8E02-B1BCA9599263}"/>
              </a:ext>
            </a:extLst>
          </p:cNvPr>
          <p:cNvSpPr>
            <a:spLocks noGrp="1"/>
          </p:cNvSpPr>
          <p:nvPr>
            <p:ph idx="1"/>
          </p:nvPr>
        </p:nvSpPr>
        <p:spPr>
          <a:xfrm>
            <a:off x="1812454" y="1382286"/>
            <a:ext cx="8567093" cy="4093428"/>
          </a:xfrm>
        </p:spPr>
        <p:txBody>
          <a:bodyPr/>
          <a:lstStyle/>
          <a:p>
            <a:r>
              <a:rPr lang="it-IT" sz="3200" dirty="0"/>
              <a:t>L’esercizio del diritto alla portabilità </a:t>
            </a:r>
            <a:r>
              <a:rPr lang="it-IT" sz="3200" dirty="0">
                <a:solidFill>
                  <a:srgbClr val="C00000"/>
                </a:solidFill>
              </a:rPr>
              <a:t>non pregiudica il diritto alla cancellazione</a:t>
            </a:r>
            <a:r>
              <a:rPr lang="it-IT" sz="3200" dirty="0"/>
              <a:t> dei d.p. </a:t>
            </a:r>
            <a:r>
              <a:rPr lang="it-IT" sz="3200" baseline="30000" dirty="0"/>
              <a:t>(art. 20,3)</a:t>
            </a:r>
            <a:r>
              <a:rPr lang="it-IT" sz="3200" dirty="0"/>
              <a:t>.</a:t>
            </a:r>
          </a:p>
          <a:p>
            <a:endParaRPr lang="it-IT" sz="3200" baseline="30000" dirty="0"/>
          </a:p>
          <a:p>
            <a:r>
              <a:rPr lang="it-IT" sz="3200" dirty="0"/>
              <a:t>Tale diritto, come si è appena visto, </a:t>
            </a:r>
            <a:r>
              <a:rPr lang="it-IT" sz="3200" dirty="0">
                <a:solidFill>
                  <a:srgbClr val="C00000"/>
                </a:solidFill>
              </a:rPr>
              <a:t>non si applica </a:t>
            </a:r>
            <a:r>
              <a:rPr lang="it-IT" sz="3200" dirty="0"/>
              <a:t>ai tr. necessari per l’esecuzione di un compito di interesse pubblico o connessi all’esercizio di pubblici poteri </a:t>
            </a:r>
            <a:r>
              <a:rPr lang="it-IT" sz="3200" baseline="30000" dirty="0"/>
              <a:t>(art. 20,3)</a:t>
            </a:r>
            <a:r>
              <a:rPr lang="it-IT" sz="3200" dirty="0"/>
              <a:t>.</a:t>
            </a:r>
          </a:p>
          <a:p>
            <a:endParaRPr lang="it-IT" sz="3200" baseline="30000" dirty="0"/>
          </a:p>
          <a:p>
            <a:r>
              <a:rPr lang="it-IT" sz="3200" dirty="0"/>
              <a:t>Infine, l’esercizio del diritto alla portabilità </a:t>
            </a:r>
            <a:r>
              <a:rPr lang="it-IT" sz="3200" dirty="0">
                <a:solidFill>
                  <a:srgbClr val="C00000"/>
                </a:solidFill>
              </a:rPr>
              <a:t>non deve ledere i diritti e le libertà altrui</a:t>
            </a:r>
            <a:r>
              <a:rPr lang="it-IT" sz="3200" baseline="30000" dirty="0"/>
              <a:t> (art. 20,4)</a:t>
            </a:r>
            <a:r>
              <a:rPr lang="it-IT" sz="3200" dirty="0"/>
              <a:t>.</a:t>
            </a:r>
          </a:p>
        </p:txBody>
      </p:sp>
      <p:sp>
        <p:nvSpPr>
          <p:cNvPr id="4" name="Segnaposto data 3">
            <a:extLst>
              <a:ext uri="{FF2B5EF4-FFF2-40B4-BE49-F238E27FC236}">
                <a16:creationId xmlns:a16="http://schemas.microsoft.com/office/drawing/2014/main" id="{62FC600C-4347-4BEE-B8A0-7570EB8CCC1C}"/>
              </a:ext>
            </a:extLst>
          </p:cNvPr>
          <p:cNvSpPr>
            <a:spLocks noGrp="1"/>
          </p:cNvSpPr>
          <p:nvPr>
            <p:ph type="dt" sz="half" idx="10"/>
          </p:nvPr>
        </p:nvSpPr>
        <p:spPr/>
        <p:txBody>
          <a:bodyPr/>
          <a:lstStyle/>
          <a:p>
            <a:fld id="{DEB15562-AFE8-4E9B-9AB1-C6E9D0D70FAA}" type="datetime1">
              <a:rPr lang="it-IT" smtClean="0"/>
              <a:t>07/06/2018</a:t>
            </a:fld>
            <a:endParaRPr lang="it-IT" dirty="0"/>
          </a:p>
        </p:txBody>
      </p:sp>
      <p:sp>
        <p:nvSpPr>
          <p:cNvPr id="5" name="Segnaposto piè di pagina 4">
            <a:extLst>
              <a:ext uri="{FF2B5EF4-FFF2-40B4-BE49-F238E27FC236}">
                <a16:creationId xmlns:a16="http://schemas.microsoft.com/office/drawing/2014/main" id="{1A67730D-C796-4A10-9CB9-4B703B086223}"/>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30896193-BC1A-4AA4-A859-73505E5DEBA6}"/>
              </a:ext>
            </a:extLst>
          </p:cNvPr>
          <p:cNvSpPr>
            <a:spLocks noGrp="1"/>
          </p:cNvSpPr>
          <p:nvPr>
            <p:ph type="sldNum" sz="quarter" idx="12"/>
          </p:nvPr>
        </p:nvSpPr>
        <p:spPr/>
        <p:txBody>
          <a:bodyPr/>
          <a:lstStyle/>
          <a:p>
            <a:fld id="{F74602B5-7832-47F6-8BF6-4ACCF92184F1}" type="slidenum">
              <a:rPr lang="it-IT" smtClean="0"/>
              <a:pPr/>
              <a:t>113</a:t>
            </a:fld>
            <a:endParaRPr lang="it-IT" dirty="0"/>
          </a:p>
        </p:txBody>
      </p:sp>
    </p:spTree>
    <p:extLst>
      <p:ext uri="{BB962C8B-B14F-4D97-AF65-F5344CB8AC3E}">
        <p14:creationId xmlns:p14="http://schemas.microsoft.com/office/powerpoint/2010/main" val="31834075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801115-E9DC-40E6-9160-B520A904F7C2}"/>
              </a:ext>
            </a:extLst>
          </p:cNvPr>
          <p:cNvSpPr>
            <a:spLocks noGrp="1"/>
          </p:cNvSpPr>
          <p:nvPr>
            <p:ph type="title"/>
          </p:nvPr>
        </p:nvSpPr>
        <p:spPr/>
        <p:txBody>
          <a:bodyPr/>
          <a:lstStyle/>
          <a:p>
            <a:r>
              <a:rPr lang="it-IT" dirty="0"/>
              <a:t>Portabilità e </a:t>
            </a:r>
            <a:r>
              <a:rPr lang="it-IT" dirty="0">
                <a:solidFill>
                  <a:srgbClr val="C00000"/>
                </a:solidFill>
              </a:rPr>
              <a:t>trasferimento dei dati ad altro titolare</a:t>
            </a:r>
          </a:p>
        </p:txBody>
      </p:sp>
      <p:sp>
        <p:nvSpPr>
          <p:cNvPr id="3" name="Segnaposto contenuto 2">
            <a:extLst>
              <a:ext uri="{FF2B5EF4-FFF2-40B4-BE49-F238E27FC236}">
                <a16:creationId xmlns:a16="http://schemas.microsoft.com/office/drawing/2014/main" id="{BC8C0F0C-C487-4B7C-A3F5-415807CE52BE}"/>
              </a:ext>
            </a:extLst>
          </p:cNvPr>
          <p:cNvSpPr>
            <a:spLocks noGrp="1"/>
          </p:cNvSpPr>
          <p:nvPr>
            <p:ph idx="1"/>
          </p:nvPr>
        </p:nvSpPr>
        <p:spPr>
          <a:xfrm>
            <a:off x="1066800" y="1737360"/>
            <a:ext cx="10058400" cy="4587923"/>
          </a:xfrm>
        </p:spPr>
        <p:txBody>
          <a:bodyPr/>
          <a:lstStyle/>
          <a:p>
            <a:pPr marL="0" indent="0" algn="ctr">
              <a:buNone/>
            </a:pPr>
            <a:r>
              <a:rPr lang="it-IT" dirty="0">
                <a:highlight>
                  <a:srgbClr val="FFF8DD"/>
                </a:highlight>
              </a:rPr>
              <a:t>Come si configura il trasferimento dei d.p. da un titolare all’altro?</a:t>
            </a:r>
          </a:p>
          <a:p>
            <a:r>
              <a:rPr lang="it-IT" dirty="0"/>
              <a:t>I titolari che danno seguito a richieste di portabilità nei termini di cui all’articolo 20 </a:t>
            </a:r>
            <a:r>
              <a:rPr lang="it-IT" dirty="0">
                <a:solidFill>
                  <a:srgbClr val="C00000"/>
                </a:solidFill>
              </a:rPr>
              <a:t>non sono responsabili del trattamento effettuato dal singolo interessato o da un’altra società che riceva i dati in questione</a:t>
            </a:r>
            <a:r>
              <a:rPr lang="it-IT" dirty="0"/>
              <a:t>. Essi agiscono per conto dell’interessato, </a:t>
            </a:r>
            <a:r>
              <a:rPr lang="it-IT" i="1" dirty="0"/>
              <a:t>anche se i dati personali sono trasmessi direttamente a un diverso titolare</a:t>
            </a:r>
            <a:r>
              <a:rPr lang="it-IT" dirty="0"/>
              <a:t>.</a:t>
            </a:r>
          </a:p>
          <a:p>
            <a:r>
              <a:rPr lang="it-IT" dirty="0"/>
              <a:t>Il soggetto “ricevente” assume il ruolo di titolare nei riguardi dei dati personali in questione ed è tenuto all’osservanza dei principi fissati nell’articolo 5 del RGPD. Ne deriva che </a:t>
            </a:r>
            <a:r>
              <a:rPr lang="it-IT" dirty="0">
                <a:solidFill>
                  <a:srgbClr val="C00000"/>
                </a:solidFill>
                <a:effectLst>
                  <a:outerShdw blurRad="38100" dist="38100" dir="2700000" algn="tl">
                    <a:srgbClr val="000000">
                      <a:alpha val="43137"/>
                    </a:srgbClr>
                  </a:outerShdw>
                </a:effectLst>
              </a:rPr>
              <a:t>il “nuovo” titolare ricevente deve specificare con chiarezza le finalità di ogni nuovo trattamento </a:t>
            </a:r>
            <a:r>
              <a:rPr lang="it-IT" i="1" dirty="0"/>
              <a:t>prima che sia formulata la richiesta di trasmissione diretta dei dati portabili</a:t>
            </a:r>
            <a:r>
              <a:rPr lang="it-IT" dirty="0"/>
              <a:t>, conformemente con i requisiti di trasparenza fissati all’articolo 12 del regolamento.</a:t>
            </a:r>
          </a:p>
        </p:txBody>
      </p:sp>
      <p:sp>
        <p:nvSpPr>
          <p:cNvPr id="4" name="Segnaposto data 3">
            <a:extLst>
              <a:ext uri="{FF2B5EF4-FFF2-40B4-BE49-F238E27FC236}">
                <a16:creationId xmlns:a16="http://schemas.microsoft.com/office/drawing/2014/main" id="{2D22A9CF-46A4-40C1-8929-5D2C646E9CAA}"/>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48DE9D7C-CA87-4D7C-AB73-42B5B461A960}"/>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D5B7D233-7DDE-41BD-9CE1-951F2EFA9D13}"/>
              </a:ext>
            </a:extLst>
          </p:cNvPr>
          <p:cNvSpPr>
            <a:spLocks noGrp="1"/>
          </p:cNvSpPr>
          <p:nvPr>
            <p:ph type="sldNum" sz="quarter" idx="12"/>
          </p:nvPr>
        </p:nvSpPr>
        <p:spPr/>
        <p:txBody>
          <a:bodyPr/>
          <a:lstStyle/>
          <a:p>
            <a:fld id="{6113E31D-E2AB-40D1-8B51-AFA5AFEF393A}" type="slidenum">
              <a:rPr lang="en-US" smtClean="0"/>
              <a:t>114</a:t>
            </a:fld>
            <a:endParaRPr lang="en-US" dirty="0"/>
          </a:p>
        </p:txBody>
      </p:sp>
    </p:spTree>
    <p:extLst>
      <p:ext uri="{BB962C8B-B14F-4D97-AF65-F5344CB8AC3E}">
        <p14:creationId xmlns:p14="http://schemas.microsoft.com/office/powerpoint/2010/main" val="9222150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55931-2293-40AE-BE5D-26951BE72343}"/>
              </a:ext>
            </a:extLst>
          </p:cNvPr>
          <p:cNvSpPr>
            <a:spLocks noGrp="1"/>
          </p:cNvSpPr>
          <p:nvPr>
            <p:ph type="title"/>
          </p:nvPr>
        </p:nvSpPr>
        <p:spPr/>
        <p:txBody>
          <a:bodyPr/>
          <a:lstStyle/>
          <a:p>
            <a:r>
              <a:rPr lang="it-IT" dirty="0"/>
              <a:t>Portabilità ed </a:t>
            </a:r>
            <a:r>
              <a:rPr lang="it-IT" dirty="0">
                <a:solidFill>
                  <a:srgbClr val="C00000"/>
                </a:solidFill>
              </a:rPr>
              <a:t>altri diritti dell’interessato</a:t>
            </a:r>
          </a:p>
        </p:txBody>
      </p:sp>
      <p:sp>
        <p:nvSpPr>
          <p:cNvPr id="3" name="Segnaposto contenuto 2">
            <a:extLst>
              <a:ext uri="{FF2B5EF4-FFF2-40B4-BE49-F238E27FC236}">
                <a16:creationId xmlns:a16="http://schemas.microsoft.com/office/drawing/2014/main" id="{11B2D672-DBD6-4A04-B87B-0040AD3F80CE}"/>
              </a:ext>
            </a:extLst>
          </p:cNvPr>
          <p:cNvSpPr>
            <a:spLocks noGrp="1"/>
          </p:cNvSpPr>
          <p:nvPr>
            <p:ph idx="1"/>
          </p:nvPr>
        </p:nvSpPr>
        <p:spPr>
          <a:xfrm>
            <a:off x="1066800" y="1330579"/>
            <a:ext cx="10058400" cy="4535601"/>
          </a:xfrm>
        </p:spPr>
        <p:txBody>
          <a:bodyPr/>
          <a:lstStyle/>
          <a:p>
            <a:pPr marL="0" indent="0" algn="ctr">
              <a:buNone/>
            </a:pPr>
            <a:r>
              <a:rPr lang="it-IT" sz="3200" dirty="0">
                <a:highlight>
                  <a:srgbClr val="FFF8DD"/>
                </a:highlight>
              </a:rPr>
              <a:t>L’esercizio del diritto alla portabilità dei dati</a:t>
            </a:r>
            <a:br>
              <a:rPr lang="it-IT" sz="3200" dirty="0">
                <a:highlight>
                  <a:srgbClr val="FFF8DD"/>
                </a:highlight>
              </a:rPr>
            </a:br>
            <a:r>
              <a:rPr lang="it-IT" sz="3200" dirty="0">
                <a:solidFill>
                  <a:srgbClr val="C00000"/>
                </a:solidFill>
                <a:highlight>
                  <a:srgbClr val="FFF8DD"/>
                </a:highlight>
              </a:rPr>
              <a:t>non pregiudica nessuno degli altri diritti:</a:t>
            </a:r>
            <a:endParaRPr lang="it-IT" sz="3200" dirty="0">
              <a:highlight>
                <a:srgbClr val="FFF8DD"/>
              </a:highlight>
            </a:endParaRPr>
          </a:p>
          <a:p>
            <a:r>
              <a:rPr lang="it-IT" sz="3200" dirty="0"/>
              <a:t>l’interessato può esercitare i diritti riconosciuti dal RGPD fintanto che prosegue il trattamento effettuato dal titolare;</a:t>
            </a:r>
          </a:p>
          <a:p>
            <a:r>
              <a:rPr lang="it-IT" sz="3200" dirty="0"/>
              <a:t>non comporta la cancellazione automatica dei dati;</a:t>
            </a:r>
          </a:p>
          <a:p>
            <a:r>
              <a:rPr lang="it-IT" sz="3200" dirty="0"/>
              <a:t>non incide sul periodo di conservazione previsto originariamente;</a:t>
            </a:r>
          </a:p>
          <a:p>
            <a:r>
              <a:rPr lang="it-IT" sz="3200" dirty="0"/>
              <a:t>non compromette il diritto alla cancellazione con il «pretesto» della portabilità;</a:t>
            </a:r>
          </a:p>
          <a:p>
            <a:r>
              <a:rPr lang="it-IT" sz="3200" dirty="0"/>
              <a:t>non esaurisce il diritto di accesso di cui all’art. 15…</a:t>
            </a:r>
          </a:p>
        </p:txBody>
      </p:sp>
      <p:sp>
        <p:nvSpPr>
          <p:cNvPr id="4" name="Segnaposto data 3">
            <a:extLst>
              <a:ext uri="{FF2B5EF4-FFF2-40B4-BE49-F238E27FC236}">
                <a16:creationId xmlns:a16="http://schemas.microsoft.com/office/drawing/2014/main" id="{3863683C-3077-472F-9608-FF05BCF7911E}"/>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4D13A4CD-62AD-4C9F-832F-A71C10A21E10}"/>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1B022CE9-C014-473E-8576-4116557A4C77}"/>
              </a:ext>
            </a:extLst>
          </p:cNvPr>
          <p:cNvSpPr>
            <a:spLocks noGrp="1"/>
          </p:cNvSpPr>
          <p:nvPr>
            <p:ph type="sldNum" sz="quarter" idx="12"/>
          </p:nvPr>
        </p:nvSpPr>
        <p:spPr/>
        <p:txBody>
          <a:bodyPr/>
          <a:lstStyle/>
          <a:p>
            <a:fld id="{6113E31D-E2AB-40D1-8B51-AFA5AFEF393A}" type="slidenum">
              <a:rPr lang="en-US" smtClean="0"/>
              <a:t>115</a:t>
            </a:fld>
            <a:endParaRPr lang="en-US" dirty="0"/>
          </a:p>
        </p:txBody>
      </p:sp>
    </p:spTree>
    <p:extLst>
      <p:ext uri="{BB962C8B-B14F-4D97-AF65-F5344CB8AC3E}">
        <p14:creationId xmlns:p14="http://schemas.microsoft.com/office/powerpoint/2010/main" val="26638430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B94A3-0808-477A-9ED8-B9F4189981FF}"/>
              </a:ext>
            </a:extLst>
          </p:cNvPr>
          <p:cNvSpPr>
            <a:spLocks noGrp="1"/>
          </p:cNvSpPr>
          <p:nvPr>
            <p:ph type="title"/>
          </p:nvPr>
        </p:nvSpPr>
        <p:spPr/>
        <p:txBody>
          <a:bodyPr/>
          <a:lstStyle/>
          <a:p>
            <a:r>
              <a:rPr lang="it-IT" dirty="0">
                <a:solidFill>
                  <a:srgbClr val="C00000"/>
                </a:solidFill>
              </a:rPr>
              <a:t>Quali dati </a:t>
            </a:r>
            <a:r>
              <a:rPr lang="it-IT" dirty="0"/>
              <a:t>sono portabili?</a:t>
            </a:r>
          </a:p>
        </p:txBody>
      </p:sp>
      <p:sp>
        <p:nvSpPr>
          <p:cNvPr id="3" name="Segnaposto contenuto 2">
            <a:extLst>
              <a:ext uri="{FF2B5EF4-FFF2-40B4-BE49-F238E27FC236}">
                <a16:creationId xmlns:a16="http://schemas.microsoft.com/office/drawing/2014/main" id="{C11C48F6-DBCD-4098-8A8D-A00E72B25861}"/>
              </a:ext>
            </a:extLst>
          </p:cNvPr>
          <p:cNvSpPr>
            <a:spLocks noGrp="1"/>
          </p:cNvSpPr>
          <p:nvPr>
            <p:ph idx="1"/>
          </p:nvPr>
        </p:nvSpPr>
        <p:spPr>
          <a:xfrm>
            <a:off x="1155597" y="1266185"/>
            <a:ext cx="10058400" cy="4915192"/>
          </a:xfrm>
        </p:spPr>
        <p:txBody>
          <a:bodyPr/>
          <a:lstStyle/>
          <a:p>
            <a:r>
              <a:rPr lang="it-IT" dirty="0"/>
              <a:t>Qualsiasi richiesta di portabilità può applicarsi solo a </a:t>
            </a:r>
            <a:r>
              <a:rPr lang="it-IT" dirty="0">
                <a:solidFill>
                  <a:srgbClr val="C00000"/>
                </a:solidFill>
                <a:effectLst>
                  <a:outerShdw blurRad="38100" dist="38100" dir="2700000" algn="tl">
                    <a:srgbClr val="000000">
                      <a:alpha val="43137"/>
                    </a:srgbClr>
                  </a:outerShdw>
                </a:effectLst>
              </a:rPr>
              <a:t>dati personali che riguardano l’interessato</a:t>
            </a:r>
            <a:r>
              <a:rPr lang="it-IT" dirty="0"/>
              <a:t> (non dati anonimi o relativi ad altra persona).</a:t>
            </a:r>
          </a:p>
          <a:p>
            <a:r>
              <a:rPr lang="it-IT" dirty="0"/>
              <a:t>Deve trattarsi di dati personali </a:t>
            </a:r>
            <a:r>
              <a:rPr lang="it-IT" dirty="0">
                <a:solidFill>
                  <a:srgbClr val="C00000"/>
                </a:solidFill>
                <a:effectLst>
                  <a:outerShdw blurRad="38100" dist="38100" dir="2700000" algn="tl">
                    <a:srgbClr val="000000">
                      <a:alpha val="43137"/>
                    </a:srgbClr>
                  </a:outerShdw>
                </a:effectLst>
              </a:rPr>
              <a:t>forniti dall’interessato</a:t>
            </a:r>
            <a:r>
              <a:rPr lang="it-IT" dirty="0"/>
              <a:t>:</a:t>
            </a:r>
          </a:p>
          <a:p>
            <a:pPr marL="0" indent="0">
              <a:buNone/>
            </a:pPr>
            <a:r>
              <a:rPr lang="it-IT" sz="2400" dirty="0"/>
              <a:t>la nozione di </a:t>
            </a:r>
            <a:r>
              <a:rPr lang="it-IT" sz="2400" dirty="0">
                <a:solidFill>
                  <a:srgbClr val="C00000"/>
                </a:solidFill>
              </a:rPr>
              <a:t>dati “forniti da” un interessato </a:t>
            </a:r>
            <a:r>
              <a:rPr lang="it-IT" sz="2400" dirty="0"/>
              <a:t>dovrebbe riferirsi </a:t>
            </a:r>
            <a:r>
              <a:rPr lang="it-IT" sz="2400" i="1" dirty="0"/>
              <a:t>anche ai d.p. osservati sulla base delle attività svolte dagli utenti</a:t>
            </a:r>
            <a:r>
              <a:rPr lang="it-IT" sz="2400" dirty="0"/>
              <a:t>, come per esempio i dati grezzi generati da un contatore intelligente o altri oggetti connessi, le registrazioni delle attività svolte, la cronologia della navigazione su un sito web o delle ricerche effettuate.</a:t>
            </a:r>
          </a:p>
          <a:p>
            <a:pPr marL="0" indent="0">
              <a:buNone/>
            </a:pPr>
            <a:r>
              <a:rPr lang="it-IT" sz="2400" dirty="0"/>
              <a:t>Pertanto, l’espressione “forniti da” si riferisce ai </a:t>
            </a:r>
            <a:r>
              <a:rPr lang="it-IT" sz="2400" i="1" dirty="0">
                <a:effectLst>
                  <a:outerShdw blurRad="38100" dist="38100" dir="2700000" algn="tl">
                    <a:srgbClr val="000000">
                      <a:alpha val="43137"/>
                    </a:srgbClr>
                  </a:outerShdw>
                </a:effectLst>
              </a:rPr>
              <a:t>d.p. relativi ad attività compiute dall’interessato o derivanti dall’osservazione del comportamento di tale interessato</a:t>
            </a:r>
            <a:r>
              <a:rPr lang="it-IT" sz="2400" dirty="0"/>
              <a:t>, </a:t>
            </a:r>
            <a:r>
              <a:rPr lang="it-IT" sz="2400" dirty="0">
                <a:solidFill>
                  <a:srgbClr val="C00000"/>
                </a:solidFill>
              </a:rPr>
              <a:t>con esclusione dei dati derivanti dalla successiva analisi di tale comportamento</a:t>
            </a:r>
            <a:r>
              <a:rPr lang="it-IT" sz="2400" dirty="0"/>
              <a:t>. Viceversa, </a:t>
            </a:r>
            <a:r>
              <a:rPr lang="it-IT" sz="2400" i="1" dirty="0">
                <a:solidFill>
                  <a:srgbClr val="002060"/>
                </a:solidFill>
              </a:rPr>
              <a:t>tutti i d.p. che siano creati dal titolare nell’ambito di un trattamento</a:t>
            </a:r>
            <a:r>
              <a:rPr lang="it-IT" sz="2400" dirty="0"/>
              <a:t>, per esempio attraverso procedure di personalizzazione o finalizzate alla formulazione di raccomandazioni, o attraverso la categorizzazione o profilazione degli utenti, </a:t>
            </a:r>
            <a:r>
              <a:rPr lang="it-IT" sz="2400" i="1" dirty="0">
                <a:solidFill>
                  <a:srgbClr val="002060"/>
                </a:solidFill>
              </a:rPr>
              <a:t>sono dati derivati o dedotti dai dati personali forniti dall’interessato e </a:t>
            </a:r>
            <a:r>
              <a:rPr lang="it-IT" sz="2400" i="1" dirty="0">
                <a:solidFill>
                  <a:srgbClr val="002060"/>
                </a:solidFill>
                <a:effectLst>
                  <a:outerShdw blurRad="38100" dist="38100" dir="2700000" algn="tl">
                    <a:srgbClr val="000000">
                      <a:alpha val="43137"/>
                    </a:srgbClr>
                  </a:outerShdw>
                </a:effectLst>
              </a:rPr>
              <a:t>non ricadono nell’ambito del diritto alla portabilità</a:t>
            </a:r>
            <a:r>
              <a:rPr lang="it-IT" sz="2400" dirty="0"/>
              <a:t>.</a:t>
            </a:r>
            <a:endParaRPr lang="it-IT" dirty="0"/>
          </a:p>
        </p:txBody>
      </p:sp>
      <p:sp>
        <p:nvSpPr>
          <p:cNvPr id="4" name="Segnaposto data 3">
            <a:extLst>
              <a:ext uri="{FF2B5EF4-FFF2-40B4-BE49-F238E27FC236}">
                <a16:creationId xmlns:a16="http://schemas.microsoft.com/office/drawing/2014/main" id="{B9363AD8-0503-42DB-B4BE-B00110994B5A}"/>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CB4169CC-29C7-4116-85CD-EB91DA0FAFFC}"/>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8371ACB3-1D2F-49BB-87EE-C82B0C1F3A3F}"/>
              </a:ext>
            </a:extLst>
          </p:cNvPr>
          <p:cNvSpPr>
            <a:spLocks noGrp="1"/>
          </p:cNvSpPr>
          <p:nvPr>
            <p:ph type="sldNum" sz="quarter" idx="12"/>
          </p:nvPr>
        </p:nvSpPr>
        <p:spPr/>
        <p:txBody>
          <a:bodyPr/>
          <a:lstStyle/>
          <a:p>
            <a:fld id="{6113E31D-E2AB-40D1-8B51-AFA5AFEF393A}" type="slidenum">
              <a:rPr lang="en-US" smtClean="0"/>
              <a:t>116</a:t>
            </a:fld>
            <a:endParaRPr lang="en-US" dirty="0"/>
          </a:p>
        </p:txBody>
      </p:sp>
    </p:spTree>
    <p:extLst>
      <p:ext uri="{BB962C8B-B14F-4D97-AF65-F5344CB8AC3E}">
        <p14:creationId xmlns:p14="http://schemas.microsoft.com/office/powerpoint/2010/main" val="14160039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Il diritto </a:t>
            </a:r>
            <a:r>
              <a:rPr lang="it-IT" dirty="0">
                <a:solidFill>
                  <a:srgbClr val="C00000"/>
                </a:solidFill>
              </a:rPr>
              <a:t>di opposizione</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117</a:t>
            </a:fld>
            <a:endParaRPr lang="en-US" dirty="0"/>
          </a:p>
        </p:txBody>
      </p:sp>
    </p:spTree>
    <p:extLst>
      <p:ext uri="{BB962C8B-B14F-4D97-AF65-F5344CB8AC3E}">
        <p14:creationId xmlns:p14="http://schemas.microsoft.com/office/powerpoint/2010/main" val="11200211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4096B-5A51-4313-A2AE-A87F9DB55C2E}"/>
              </a:ext>
            </a:extLst>
          </p:cNvPr>
          <p:cNvSpPr>
            <a:spLocks noGrp="1"/>
          </p:cNvSpPr>
          <p:nvPr>
            <p:ph type="title"/>
          </p:nvPr>
        </p:nvSpPr>
        <p:spPr/>
        <p:txBody>
          <a:bodyPr/>
          <a:lstStyle/>
          <a:p>
            <a:r>
              <a:rPr lang="it-IT" dirty="0"/>
              <a:t>Diritto di </a:t>
            </a:r>
            <a:r>
              <a:rPr lang="it-IT" dirty="0">
                <a:solidFill>
                  <a:srgbClr val="C00000"/>
                </a:solidFill>
              </a:rPr>
              <a:t>opposizione</a:t>
            </a:r>
          </a:p>
        </p:txBody>
      </p:sp>
      <p:sp>
        <p:nvSpPr>
          <p:cNvPr id="3" name="Segnaposto contenuto 2">
            <a:extLst>
              <a:ext uri="{FF2B5EF4-FFF2-40B4-BE49-F238E27FC236}">
                <a16:creationId xmlns:a16="http://schemas.microsoft.com/office/drawing/2014/main" id="{2708D9E3-3EC7-4DAE-AB9A-FF1DBE00762E}"/>
              </a:ext>
            </a:extLst>
          </p:cNvPr>
          <p:cNvSpPr>
            <a:spLocks noGrp="1"/>
          </p:cNvSpPr>
          <p:nvPr>
            <p:ph idx="1"/>
          </p:nvPr>
        </p:nvSpPr>
        <p:spPr>
          <a:xfrm>
            <a:off x="1306939" y="1214548"/>
            <a:ext cx="9578123" cy="4604337"/>
          </a:xfrm>
        </p:spPr>
        <p:txBody>
          <a:bodyPr/>
          <a:lstStyle/>
          <a:p>
            <a:pPr marL="0" indent="0">
              <a:buNone/>
            </a:pPr>
            <a:r>
              <a:rPr lang="it-IT" sz="3200" dirty="0"/>
              <a:t>Si è visto come il tr. di d.p. è </a:t>
            </a:r>
            <a:r>
              <a:rPr lang="it-IT" sz="3200" dirty="0">
                <a:solidFill>
                  <a:srgbClr val="C00000"/>
                </a:solidFill>
              </a:rPr>
              <a:t>lecito</a:t>
            </a:r>
            <a:r>
              <a:rPr lang="it-IT" sz="3200" dirty="0"/>
              <a:t> quando è necessario </a:t>
            </a:r>
            <a:r>
              <a:rPr lang="it-IT" sz="3200" baseline="30000" dirty="0"/>
              <a:t>(art. 6,1,e-f)</a:t>
            </a:r>
            <a:r>
              <a:rPr lang="it-IT" sz="3200" dirty="0"/>
              <a:t>:</a:t>
            </a:r>
          </a:p>
          <a:p>
            <a:pPr lvl="1"/>
            <a:r>
              <a:rPr lang="it-IT" dirty="0"/>
              <a:t>per l’esecuzione di un </a:t>
            </a:r>
            <a:r>
              <a:rPr lang="it-IT" u="sng" dirty="0">
                <a:uFill>
                  <a:solidFill>
                    <a:srgbClr val="C00000"/>
                  </a:solidFill>
                </a:uFill>
              </a:rPr>
              <a:t>compito di interesse pubblico</a:t>
            </a:r>
            <a:r>
              <a:rPr lang="it-IT" dirty="0"/>
              <a:t> o connesso all’</a:t>
            </a:r>
            <a:r>
              <a:rPr lang="it-IT" u="sng" dirty="0">
                <a:uFill>
                  <a:solidFill>
                    <a:srgbClr val="C00000"/>
                  </a:solidFill>
                </a:uFill>
              </a:rPr>
              <a:t>esercizio di pubblici poteri</a:t>
            </a:r>
            <a:r>
              <a:rPr lang="it-IT" dirty="0"/>
              <a:t>,</a:t>
            </a:r>
          </a:p>
          <a:p>
            <a:pPr lvl="1"/>
            <a:r>
              <a:rPr lang="it-IT" dirty="0"/>
              <a:t>per il perseguimento del </a:t>
            </a:r>
            <a:r>
              <a:rPr lang="it-IT" u="sng" dirty="0">
                <a:uFill>
                  <a:solidFill>
                    <a:srgbClr val="C00000"/>
                  </a:solidFill>
                </a:uFill>
              </a:rPr>
              <a:t>legittimo interesse</a:t>
            </a:r>
            <a:r>
              <a:rPr lang="it-IT" dirty="0"/>
              <a:t> del </a:t>
            </a:r>
            <a:r>
              <a:rPr lang="it-IT" cap="small" dirty="0"/>
              <a:t>tdtr</a:t>
            </a:r>
            <a:r>
              <a:rPr lang="it-IT" dirty="0"/>
              <a:t> o di terzi.</a:t>
            </a:r>
          </a:p>
          <a:p>
            <a:pPr lvl="1"/>
            <a:endParaRPr lang="it-IT" dirty="0"/>
          </a:p>
          <a:p>
            <a:r>
              <a:rPr lang="it-IT" sz="3200" dirty="0"/>
              <a:t>Il RGPD</a:t>
            </a:r>
            <a:r>
              <a:rPr lang="it-IT" sz="3200" baseline="30000" dirty="0"/>
              <a:t> (art. 21) </a:t>
            </a:r>
            <a:r>
              <a:rPr lang="it-IT" sz="3200" dirty="0"/>
              <a:t>riconosce all’interessato il </a:t>
            </a:r>
            <a:r>
              <a:rPr lang="it-IT" sz="3200" dirty="0">
                <a:solidFill>
                  <a:srgbClr val="C00000"/>
                </a:solidFill>
              </a:rPr>
              <a:t>diritto di opporsi a tali trattamenti, </a:t>
            </a:r>
            <a:r>
              <a:rPr lang="it-IT" sz="3200" i="1" dirty="0">
                <a:solidFill>
                  <a:srgbClr val="C00000"/>
                </a:solidFill>
              </a:rPr>
              <a:t>compresa la  profilazione</a:t>
            </a:r>
            <a:r>
              <a:rPr lang="it-IT" sz="3200" dirty="0"/>
              <a:t>, </a:t>
            </a:r>
            <a:r>
              <a:rPr lang="it-IT" sz="3200" u="sng" dirty="0">
                <a:uFill>
                  <a:solidFill>
                    <a:srgbClr val="C00000"/>
                  </a:solidFill>
                </a:uFill>
              </a:rPr>
              <a:t>in </a:t>
            </a:r>
            <a:r>
              <a:rPr lang="it-IT" sz="3200" i="1" u="sng" dirty="0">
                <a:uFill>
                  <a:solidFill>
                    <a:srgbClr val="C00000"/>
                  </a:solidFill>
                </a:uFill>
              </a:rPr>
              <a:t>qualsiasi</a:t>
            </a:r>
            <a:r>
              <a:rPr lang="it-IT" sz="3200" u="sng" dirty="0">
                <a:uFill>
                  <a:solidFill>
                    <a:srgbClr val="C00000"/>
                  </a:solidFill>
                </a:uFill>
              </a:rPr>
              <a:t> momento</a:t>
            </a:r>
            <a:r>
              <a:rPr lang="it-IT" sz="3200" dirty="0"/>
              <a:t> e per </a:t>
            </a:r>
            <a:r>
              <a:rPr lang="it-IT" sz="3200" u="sng" dirty="0">
                <a:uFill>
                  <a:solidFill>
                    <a:srgbClr val="C00000"/>
                  </a:solidFill>
                </a:uFill>
              </a:rPr>
              <a:t>motivi connessi alla sua situazione particolare</a:t>
            </a:r>
            <a:r>
              <a:rPr lang="it-IT" sz="3200" dirty="0"/>
              <a:t>.</a:t>
            </a:r>
          </a:p>
          <a:p>
            <a:endParaRPr lang="it-IT" sz="1400" dirty="0"/>
          </a:p>
          <a:p>
            <a:pPr marL="0" indent="0" algn="ctr">
              <a:buNone/>
            </a:pPr>
            <a:r>
              <a:rPr lang="it-IT" sz="3200" dirty="0">
                <a:highlight>
                  <a:srgbClr val="FFF8DD"/>
                </a:highlight>
              </a:rPr>
              <a:t>In caso di opposizione, il </a:t>
            </a:r>
            <a:r>
              <a:rPr lang="it-IT" sz="3200" cap="small" dirty="0">
                <a:highlight>
                  <a:srgbClr val="FFF8DD"/>
                </a:highlight>
              </a:rPr>
              <a:t>tdtr</a:t>
            </a:r>
            <a:r>
              <a:rPr lang="it-IT" sz="3200" dirty="0">
                <a:highlight>
                  <a:srgbClr val="FFF8DD"/>
                </a:highlight>
              </a:rPr>
              <a:t> </a:t>
            </a:r>
            <a:r>
              <a:rPr lang="it-IT" sz="3200" i="1" u="sng" dirty="0">
                <a:effectLst>
                  <a:outerShdw blurRad="38100" dist="38100" dir="2700000" algn="tl">
                    <a:srgbClr val="000000">
                      <a:alpha val="43137"/>
                    </a:srgbClr>
                  </a:outerShdw>
                </a:effectLst>
                <a:highlight>
                  <a:srgbClr val="FFF8DD"/>
                </a:highlight>
                <a:uFill>
                  <a:solidFill>
                    <a:srgbClr val="C00000"/>
                  </a:solidFill>
                </a:uFill>
              </a:rPr>
              <a:t>si deve</a:t>
            </a:r>
            <a:br>
              <a:rPr lang="it-IT" sz="3200" i="1" u="sng" dirty="0">
                <a:effectLst>
                  <a:outerShdw blurRad="38100" dist="38100" dir="2700000" algn="tl">
                    <a:srgbClr val="000000">
                      <a:alpha val="43137"/>
                    </a:srgbClr>
                  </a:outerShdw>
                </a:effectLst>
                <a:highlight>
                  <a:srgbClr val="FFF8DD"/>
                </a:highlight>
                <a:uFill>
                  <a:solidFill>
                    <a:srgbClr val="C00000"/>
                  </a:solidFill>
                </a:uFill>
              </a:rPr>
            </a:br>
            <a:r>
              <a:rPr lang="it-IT" sz="3200" i="1" u="sng" dirty="0">
                <a:effectLst>
                  <a:outerShdw blurRad="38100" dist="38100" dir="2700000" algn="tl">
                    <a:srgbClr val="000000">
                      <a:alpha val="43137"/>
                    </a:srgbClr>
                  </a:outerShdw>
                </a:effectLst>
                <a:highlight>
                  <a:srgbClr val="FFF8DD"/>
                </a:highlight>
                <a:uFill>
                  <a:solidFill>
                    <a:srgbClr val="C00000"/>
                  </a:solidFill>
                </a:uFill>
              </a:rPr>
              <a:t>astenere</a:t>
            </a:r>
            <a:r>
              <a:rPr lang="it-IT" sz="3200" dirty="0">
                <a:solidFill>
                  <a:srgbClr val="C00000"/>
                </a:solidFill>
                <a:highlight>
                  <a:srgbClr val="FFF8DD"/>
                </a:highlight>
              </a:rPr>
              <a:t> dall’ulteriore trattamento.</a:t>
            </a:r>
            <a:endParaRPr lang="it-IT" sz="3200" dirty="0">
              <a:highlight>
                <a:srgbClr val="FFF8DD"/>
              </a:highlight>
            </a:endParaRPr>
          </a:p>
        </p:txBody>
      </p:sp>
      <p:sp>
        <p:nvSpPr>
          <p:cNvPr id="4" name="Segnaposto data 3">
            <a:extLst>
              <a:ext uri="{FF2B5EF4-FFF2-40B4-BE49-F238E27FC236}">
                <a16:creationId xmlns:a16="http://schemas.microsoft.com/office/drawing/2014/main" id="{0C7D1051-4055-4548-923E-05D91046EBAA}"/>
              </a:ext>
            </a:extLst>
          </p:cNvPr>
          <p:cNvSpPr>
            <a:spLocks noGrp="1"/>
          </p:cNvSpPr>
          <p:nvPr>
            <p:ph type="dt" sz="half" idx="10"/>
          </p:nvPr>
        </p:nvSpPr>
        <p:spPr/>
        <p:txBody>
          <a:bodyPr/>
          <a:lstStyle/>
          <a:p>
            <a:fld id="{4FA3ADD0-88AF-403B-80CF-55A26BE17348}" type="datetime1">
              <a:rPr lang="it-IT" smtClean="0"/>
              <a:t>07/06/2018</a:t>
            </a:fld>
            <a:endParaRPr lang="it-IT" dirty="0"/>
          </a:p>
        </p:txBody>
      </p:sp>
      <p:sp>
        <p:nvSpPr>
          <p:cNvPr id="5" name="Segnaposto piè di pagina 4">
            <a:extLst>
              <a:ext uri="{FF2B5EF4-FFF2-40B4-BE49-F238E27FC236}">
                <a16:creationId xmlns:a16="http://schemas.microsoft.com/office/drawing/2014/main" id="{07DFD6D3-04E8-4C4D-AD3F-3218EA6EA9F5}"/>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B582D6FF-AE4A-4E05-B0A1-2E967218C43C}"/>
              </a:ext>
            </a:extLst>
          </p:cNvPr>
          <p:cNvSpPr>
            <a:spLocks noGrp="1"/>
          </p:cNvSpPr>
          <p:nvPr>
            <p:ph type="sldNum" sz="quarter" idx="12"/>
          </p:nvPr>
        </p:nvSpPr>
        <p:spPr/>
        <p:txBody>
          <a:bodyPr/>
          <a:lstStyle/>
          <a:p>
            <a:fld id="{F74602B5-7832-47F6-8BF6-4ACCF92184F1}" type="slidenum">
              <a:rPr lang="it-IT" smtClean="0"/>
              <a:pPr/>
              <a:t>118</a:t>
            </a:fld>
            <a:endParaRPr lang="it-IT" dirty="0"/>
          </a:p>
        </p:txBody>
      </p:sp>
    </p:spTree>
    <p:extLst>
      <p:ext uri="{BB962C8B-B14F-4D97-AF65-F5344CB8AC3E}">
        <p14:creationId xmlns:p14="http://schemas.microsoft.com/office/powerpoint/2010/main" val="24782946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4096B-5A51-4313-A2AE-A87F9DB55C2E}"/>
              </a:ext>
            </a:extLst>
          </p:cNvPr>
          <p:cNvSpPr>
            <a:spLocks noGrp="1"/>
          </p:cNvSpPr>
          <p:nvPr>
            <p:ph type="title"/>
          </p:nvPr>
        </p:nvSpPr>
        <p:spPr/>
        <p:txBody>
          <a:bodyPr/>
          <a:lstStyle/>
          <a:p>
            <a:r>
              <a:rPr lang="it-IT" dirty="0"/>
              <a:t>Diritto di </a:t>
            </a:r>
            <a:r>
              <a:rPr lang="it-IT" dirty="0">
                <a:solidFill>
                  <a:srgbClr val="C00000"/>
                </a:solidFill>
              </a:rPr>
              <a:t>opposizione </a:t>
            </a:r>
            <a:r>
              <a:rPr lang="it-IT" dirty="0">
                <a:solidFill>
                  <a:schemeClr val="tx2">
                    <a:lumMod val="60000"/>
                    <a:lumOff val="40000"/>
                  </a:schemeClr>
                </a:solidFill>
              </a:rPr>
              <a:t>/2</a:t>
            </a:r>
            <a:endParaRPr lang="it-IT" b="1" dirty="0">
              <a:solidFill>
                <a:srgbClr val="C00000"/>
              </a:solidFill>
            </a:endParaRPr>
          </a:p>
        </p:txBody>
      </p:sp>
      <p:sp>
        <p:nvSpPr>
          <p:cNvPr id="3" name="Segnaposto contenuto 2">
            <a:extLst>
              <a:ext uri="{FF2B5EF4-FFF2-40B4-BE49-F238E27FC236}">
                <a16:creationId xmlns:a16="http://schemas.microsoft.com/office/drawing/2014/main" id="{2708D9E3-3EC7-4DAE-AB9A-FF1DBE00762E}"/>
              </a:ext>
            </a:extLst>
          </p:cNvPr>
          <p:cNvSpPr>
            <a:spLocks noGrp="1"/>
          </p:cNvSpPr>
          <p:nvPr>
            <p:ph idx="1"/>
          </p:nvPr>
        </p:nvSpPr>
        <p:spPr>
          <a:xfrm>
            <a:off x="1066800" y="1302264"/>
            <a:ext cx="10058400" cy="5122428"/>
          </a:xfrm>
        </p:spPr>
        <p:txBody>
          <a:bodyPr/>
          <a:lstStyle/>
          <a:p>
            <a:pPr marL="0" indent="0">
              <a:buNone/>
            </a:pPr>
            <a:r>
              <a:rPr lang="it-IT" sz="3200" dirty="0"/>
              <a:t>… il </a:t>
            </a:r>
            <a:r>
              <a:rPr lang="it-IT" sz="3200" cap="small" dirty="0"/>
              <a:t>tdtr</a:t>
            </a:r>
            <a:r>
              <a:rPr lang="it-IT" sz="3200" dirty="0"/>
              <a:t> </a:t>
            </a:r>
            <a:r>
              <a:rPr lang="it-IT" sz="3200" u="sng" dirty="0">
                <a:uFill>
                  <a:solidFill>
                    <a:srgbClr val="C00000"/>
                  </a:solidFill>
                </a:uFill>
              </a:rPr>
              <a:t>si </a:t>
            </a:r>
            <a:r>
              <a:rPr lang="it-IT" sz="3200" i="1" u="sng" dirty="0">
                <a:uFill>
                  <a:solidFill>
                    <a:srgbClr val="C00000"/>
                  </a:solidFill>
                </a:uFill>
              </a:rPr>
              <a:t>deve</a:t>
            </a:r>
            <a:r>
              <a:rPr lang="it-IT" sz="3200" u="sng" dirty="0">
                <a:uFill>
                  <a:solidFill>
                    <a:srgbClr val="C00000"/>
                  </a:solidFill>
                </a:uFill>
              </a:rPr>
              <a:t> astenere dall’ulteriore trattamento</a:t>
            </a:r>
            <a:r>
              <a:rPr lang="it-IT" sz="3200" dirty="0"/>
              <a:t>, </a:t>
            </a:r>
            <a:r>
              <a:rPr lang="it-IT" sz="3200" i="1" dirty="0">
                <a:solidFill>
                  <a:srgbClr val="C00000"/>
                </a:solidFill>
                <a:effectLst>
                  <a:outerShdw blurRad="38100" dist="38100" dir="2700000" algn="tl">
                    <a:srgbClr val="000000">
                      <a:alpha val="43137"/>
                    </a:srgbClr>
                  </a:outerShdw>
                </a:effectLst>
              </a:rPr>
              <a:t>salvo che</a:t>
            </a:r>
            <a:r>
              <a:rPr lang="it-IT" sz="3200" i="1" baseline="30000" dirty="0">
                <a:effectLst>
                  <a:outerShdw blurRad="38100" dist="38100" dir="2700000" algn="tl">
                    <a:srgbClr val="000000">
                      <a:alpha val="43137"/>
                    </a:srgbClr>
                  </a:outerShdw>
                </a:effectLst>
              </a:rPr>
              <a:t> </a:t>
            </a:r>
            <a:r>
              <a:rPr lang="it-IT" sz="3200" baseline="30000" dirty="0"/>
              <a:t>(art. 21,1)</a:t>
            </a:r>
            <a:endParaRPr lang="it-IT" sz="3200" baseline="30000" dirty="0">
              <a:solidFill>
                <a:srgbClr val="C00000"/>
              </a:solidFill>
            </a:endParaRPr>
          </a:p>
          <a:p>
            <a:r>
              <a:rPr lang="it-IT" sz="3200" dirty="0">
                <a:solidFill>
                  <a:srgbClr val="C00000"/>
                </a:solidFill>
              </a:rPr>
              <a:t>dimostri l’esistenza di motivi legittimi cogenti</a:t>
            </a:r>
            <a:r>
              <a:rPr lang="it-IT" sz="3200" dirty="0"/>
              <a:t> per procedere comunque al trattamento:</a:t>
            </a:r>
          </a:p>
          <a:p>
            <a:pPr lvl="1"/>
            <a:r>
              <a:rPr lang="it-IT" sz="2800" dirty="0"/>
              <a:t>e allora dovrà trattarsi di </a:t>
            </a:r>
            <a:r>
              <a:rPr lang="it-IT" sz="2800" dirty="0">
                <a:solidFill>
                  <a:srgbClr val="C00000"/>
                </a:solidFill>
              </a:rPr>
              <a:t>motivi che prevalgono sugli interessi, sui diritti e sulle libertà</a:t>
            </a:r>
            <a:r>
              <a:rPr lang="it-IT" sz="2800" dirty="0"/>
              <a:t> dell’interessato,</a:t>
            </a:r>
          </a:p>
          <a:p>
            <a:r>
              <a:rPr lang="it-IT" sz="3200" dirty="0"/>
              <a:t>oppure  </a:t>
            </a:r>
            <a:r>
              <a:rPr lang="it-IT" sz="3200" dirty="0">
                <a:solidFill>
                  <a:srgbClr val="C00000"/>
                </a:solidFill>
              </a:rPr>
              <a:t>per l’accertamento, l’esercizio </a:t>
            </a:r>
            <a:r>
              <a:rPr lang="it-IT" sz="3200" dirty="0"/>
              <a:t>o </a:t>
            </a:r>
            <a:r>
              <a:rPr lang="it-IT" sz="3200" dirty="0">
                <a:solidFill>
                  <a:srgbClr val="C00000"/>
                </a:solidFill>
              </a:rPr>
              <a:t>la</a:t>
            </a:r>
            <a:r>
              <a:rPr lang="it-IT" sz="3200" dirty="0"/>
              <a:t> </a:t>
            </a:r>
            <a:r>
              <a:rPr lang="it-IT" sz="3200" dirty="0">
                <a:solidFill>
                  <a:srgbClr val="C00000"/>
                </a:solidFill>
              </a:rPr>
              <a:t>difesa di un diritto in sede giudiziaria</a:t>
            </a:r>
            <a:r>
              <a:rPr lang="it-IT" sz="3200" dirty="0"/>
              <a:t>.</a:t>
            </a:r>
          </a:p>
          <a:p>
            <a:endParaRPr lang="it-IT" sz="1200" dirty="0"/>
          </a:p>
          <a:p>
            <a:pPr marL="0" lvl="0" indent="0">
              <a:buNone/>
            </a:pPr>
            <a:r>
              <a:rPr lang="it-IT" i="1" u="sng" dirty="0">
                <a:solidFill>
                  <a:prstClr val="black"/>
                </a:solidFill>
                <a:highlight>
                  <a:srgbClr val="FFF8DD"/>
                </a:highlight>
                <a:uFill>
                  <a:solidFill>
                    <a:srgbClr val="C00000"/>
                  </a:solidFill>
                </a:uFill>
              </a:rPr>
              <a:t>Obblighi particolari di informazione</a:t>
            </a:r>
            <a:r>
              <a:rPr lang="it-IT" dirty="0">
                <a:solidFill>
                  <a:prstClr val="black"/>
                </a:solidFill>
                <a:highlight>
                  <a:srgbClr val="FFF8DD"/>
                </a:highlight>
              </a:rPr>
              <a:t>: il diritto di opposizione </a:t>
            </a:r>
            <a:r>
              <a:rPr lang="it-IT" dirty="0">
                <a:solidFill>
                  <a:srgbClr val="C00000"/>
                </a:solidFill>
                <a:highlight>
                  <a:srgbClr val="FFF8DD"/>
                </a:highlight>
              </a:rPr>
              <a:t>è esplicitamente portato all’attenzione dell’interessato</a:t>
            </a:r>
            <a:r>
              <a:rPr lang="it-IT" dirty="0">
                <a:solidFill>
                  <a:prstClr val="black"/>
                </a:solidFill>
                <a:highlight>
                  <a:srgbClr val="FFF8DD"/>
                </a:highlight>
              </a:rPr>
              <a:t> ed è presentato </a:t>
            </a:r>
            <a:r>
              <a:rPr lang="it-IT" dirty="0">
                <a:solidFill>
                  <a:srgbClr val="C00000"/>
                </a:solidFill>
                <a:highlight>
                  <a:srgbClr val="FFF8DD"/>
                </a:highlight>
              </a:rPr>
              <a:t>chiaramente</a:t>
            </a:r>
            <a:r>
              <a:rPr lang="it-IT" dirty="0">
                <a:solidFill>
                  <a:prstClr val="black"/>
                </a:solidFill>
                <a:highlight>
                  <a:srgbClr val="FFF8DD"/>
                </a:highlight>
              </a:rPr>
              <a:t> e </a:t>
            </a:r>
            <a:r>
              <a:rPr lang="it-IT" dirty="0">
                <a:solidFill>
                  <a:srgbClr val="C00000"/>
                </a:solidFill>
                <a:highlight>
                  <a:srgbClr val="FFF8DD"/>
                </a:highlight>
              </a:rPr>
              <a:t>separatamente</a:t>
            </a:r>
            <a:r>
              <a:rPr lang="it-IT" dirty="0">
                <a:solidFill>
                  <a:prstClr val="black"/>
                </a:solidFill>
                <a:highlight>
                  <a:srgbClr val="FFF8DD"/>
                </a:highlight>
              </a:rPr>
              <a:t> da qualsiasi altra informazione </a:t>
            </a:r>
            <a:r>
              <a:rPr lang="it-IT" i="1" u="sng" dirty="0">
                <a:solidFill>
                  <a:prstClr val="black"/>
                </a:solidFill>
                <a:highlight>
                  <a:srgbClr val="FFF8DD"/>
                </a:highlight>
                <a:uFill>
                  <a:solidFill>
                    <a:srgbClr val="C00000"/>
                  </a:solidFill>
                </a:uFill>
              </a:rPr>
              <a:t>al più tardi al momento della prima comunicazione con l’interessato</a:t>
            </a:r>
            <a:r>
              <a:rPr lang="it-IT" baseline="30000" dirty="0">
                <a:solidFill>
                  <a:prstClr val="black"/>
                </a:solidFill>
                <a:highlight>
                  <a:srgbClr val="FFF8DD"/>
                </a:highlight>
              </a:rPr>
              <a:t> (art. 21,4)</a:t>
            </a:r>
            <a:r>
              <a:rPr lang="it-IT" dirty="0">
                <a:solidFill>
                  <a:prstClr val="black"/>
                </a:solidFill>
                <a:highlight>
                  <a:srgbClr val="FFF8DD"/>
                </a:highlight>
              </a:rPr>
              <a:t>.</a:t>
            </a:r>
            <a:endParaRPr lang="it-IT" sz="3200" dirty="0">
              <a:highlight>
                <a:srgbClr val="FFF8DD"/>
              </a:highlight>
            </a:endParaRPr>
          </a:p>
        </p:txBody>
      </p:sp>
      <p:sp>
        <p:nvSpPr>
          <p:cNvPr id="4" name="Segnaposto data 3">
            <a:extLst>
              <a:ext uri="{FF2B5EF4-FFF2-40B4-BE49-F238E27FC236}">
                <a16:creationId xmlns:a16="http://schemas.microsoft.com/office/drawing/2014/main" id="{0C7D1051-4055-4548-923E-05D91046EBAA}"/>
              </a:ext>
            </a:extLst>
          </p:cNvPr>
          <p:cNvSpPr>
            <a:spLocks noGrp="1"/>
          </p:cNvSpPr>
          <p:nvPr>
            <p:ph type="dt" sz="half" idx="10"/>
          </p:nvPr>
        </p:nvSpPr>
        <p:spPr/>
        <p:txBody>
          <a:bodyPr/>
          <a:lstStyle/>
          <a:p>
            <a:fld id="{E3AECB64-658A-498A-B99D-13172A3180A4}" type="datetime1">
              <a:rPr lang="it-IT" smtClean="0"/>
              <a:t>07/06/2018</a:t>
            </a:fld>
            <a:endParaRPr lang="it-IT" dirty="0"/>
          </a:p>
        </p:txBody>
      </p:sp>
      <p:sp>
        <p:nvSpPr>
          <p:cNvPr id="5" name="Segnaposto piè di pagina 4">
            <a:extLst>
              <a:ext uri="{FF2B5EF4-FFF2-40B4-BE49-F238E27FC236}">
                <a16:creationId xmlns:a16="http://schemas.microsoft.com/office/drawing/2014/main" id="{07DFD6D3-04E8-4C4D-AD3F-3218EA6EA9F5}"/>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B582D6FF-AE4A-4E05-B0A1-2E967218C43C}"/>
              </a:ext>
            </a:extLst>
          </p:cNvPr>
          <p:cNvSpPr>
            <a:spLocks noGrp="1"/>
          </p:cNvSpPr>
          <p:nvPr>
            <p:ph type="sldNum" sz="quarter" idx="12"/>
          </p:nvPr>
        </p:nvSpPr>
        <p:spPr/>
        <p:txBody>
          <a:bodyPr/>
          <a:lstStyle/>
          <a:p>
            <a:fld id="{F74602B5-7832-47F6-8BF6-4ACCF92184F1}" type="slidenum">
              <a:rPr lang="it-IT" smtClean="0"/>
              <a:pPr/>
              <a:t>119</a:t>
            </a:fld>
            <a:endParaRPr lang="it-IT" dirty="0"/>
          </a:p>
        </p:txBody>
      </p:sp>
    </p:spTree>
    <p:extLst>
      <p:ext uri="{BB962C8B-B14F-4D97-AF65-F5344CB8AC3E}">
        <p14:creationId xmlns:p14="http://schemas.microsoft.com/office/powerpoint/2010/main" val="161746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F2B639-CDDC-4A32-B2DB-F7AF84A47BFF}"/>
              </a:ext>
            </a:extLst>
          </p:cNvPr>
          <p:cNvSpPr>
            <a:spLocks noGrp="1"/>
          </p:cNvSpPr>
          <p:nvPr>
            <p:ph type="title"/>
          </p:nvPr>
        </p:nvSpPr>
        <p:spPr>
          <a:xfrm>
            <a:off x="1097279" y="286603"/>
            <a:ext cx="10115203" cy="1450757"/>
          </a:xfrm>
        </p:spPr>
        <p:txBody>
          <a:bodyPr anchor="t" anchorCtr="0"/>
          <a:lstStyle/>
          <a:p>
            <a:r>
              <a:rPr lang="it-IT" dirty="0"/>
              <a:t>Dati che richiedono una «</a:t>
            </a:r>
            <a:r>
              <a:rPr lang="it-IT" dirty="0">
                <a:solidFill>
                  <a:srgbClr val="C00000"/>
                </a:solidFill>
              </a:rPr>
              <a:t>speciale protezione</a:t>
            </a:r>
            <a:r>
              <a:rPr lang="it-IT" dirty="0"/>
              <a:t>»</a:t>
            </a:r>
          </a:p>
        </p:txBody>
      </p:sp>
      <p:sp>
        <p:nvSpPr>
          <p:cNvPr id="3" name="Segnaposto contenuto 2">
            <a:extLst>
              <a:ext uri="{FF2B5EF4-FFF2-40B4-BE49-F238E27FC236}">
                <a16:creationId xmlns:a16="http://schemas.microsoft.com/office/drawing/2014/main" id="{40E661AB-05F4-43AC-94C3-7845A29D4604}"/>
              </a:ext>
            </a:extLst>
          </p:cNvPr>
          <p:cNvSpPr>
            <a:spLocks noGrp="1"/>
          </p:cNvSpPr>
          <p:nvPr>
            <p:ph sz="half" idx="1"/>
          </p:nvPr>
        </p:nvSpPr>
        <p:spPr>
          <a:xfrm>
            <a:off x="1110158" y="1665428"/>
            <a:ext cx="4937760" cy="3036985"/>
          </a:xfrm>
        </p:spPr>
        <p:txBody>
          <a:bodyPr>
            <a:spAutoFit/>
          </a:bodyPr>
          <a:lstStyle/>
          <a:p>
            <a:r>
              <a:rPr lang="it-IT" sz="2800" dirty="0"/>
              <a:t>Dati personali che rientrano in «</a:t>
            </a:r>
            <a:r>
              <a:rPr lang="it-IT" sz="2800" i="1" dirty="0"/>
              <a:t>categorie particolari</a:t>
            </a:r>
            <a:r>
              <a:rPr lang="it-IT" sz="2800" dirty="0"/>
              <a:t>» </a:t>
            </a:r>
            <a:r>
              <a:rPr lang="it-IT" sz="2800" baseline="30000" dirty="0"/>
              <a:t>(Art. 9, 1)</a:t>
            </a:r>
          </a:p>
          <a:p>
            <a:pPr marL="361950"/>
            <a:r>
              <a:rPr lang="it-IT" sz="2800" dirty="0"/>
              <a:t>I dati genetici / biometrici / relativi alla salute / alla vita sessuale / all’orientamento sessuale </a:t>
            </a:r>
            <a:r>
              <a:rPr lang="it-IT" sz="2800" baseline="30000" dirty="0"/>
              <a:t>(Art. 9, 2)</a:t>
            </a:r>
          </a:p>
          <a:p>
            <a:r>
              <a:rPr lang="it-IT" sz="2800" dirty="0"/>
              <a:t>I dati personali relativi a condanne penali e ai reati o a misure di sicurezza </a:t>
            </a:r>
            <a:r>
              <a:rPr lang="it-IT" sz="2800" baseline="30000" dirty="0"/>
              <a:t>(Art. 10)</a:t>
            </a:r>
          </a:p>
        </p:txBody>
      </p:sp>
      <p:sp>
        <p:nvSpPr>
          <p:cNvPr id="7" name="Segnaposto contenuto 6">
            <a:extLst>
              <a:ext uri="{FF2B5EF4-FFF2-40B4-BE49-F238E27FC236}">
                <a16:creationId xmlns:a16="http://schemas.microsoft.com/office/drawing/2014/main" id="{19004187-B6F4-415F-87A9-D78F94CC1CDA}"/>
              </a:ext>
            </a:extLst>
          </p:cNvPr>
          <p:cNvSpPr>
            <a:spLocks noGrp="1"/>
          </p:cNvSpPr>
          <p:nvPr>
            <p:ph sz="half" idx="2"/>
          </p:nvPr>
        </p:nvSpPr>
        <p:spPr>
          <a:xfrm>
            <a:off x="6230799" y="1850222"/>
            <a:ext cx="4937760" cy="2667397"/>
          </a:xfrm>
        </p:spPr>
        <p:txBody>
          <a:bodyPr>
            <a:spAutoFit/>
          </a:bodyPr>
          <a:lstStyle/>
          <a:p>
            <a:pPr marL="0" lvl="0" indent="0" algn="ctr">
              <a:lnSpc>
                <a:spcPct val="90000"/>
              </a:lnSpc>
              <a:buClr>
                <a:srgbClr val="FFCA08"/>
              </a:buClr>
              <a:buNone/>
            </a:pPr>
            <a:r>
              <a:rPr lang="it-IT" sz="3200" b="1" dirty="0">
                <a:solidFill>
                  <a:prstClr val="black">
                    <a:lumMod val="75000"/>
                    <a:lumOff val="25000"/>
                  </a:prstClr>
                </a:solidFill>
              </a:rPr>
              <a:t>Il RGPD </a:t>
            </a:r>
            <a:r>
              <a:rPr lang="it-IT" sz="3200" baseline="30000" dirty="0">
                <a:solidFill>
                  <a:prstClr val="black">
                    <a:lumMod val="75000"/>
                    <a:lumOff val="25000"/>
                  </a:prstClr>
                </a:solidFill>
              </a:rPr>
              <a:t>(Art. 9,1) </a:t>
            </a:r>
            <a:r>
              <a:rPr lang="it-IT" sz="3200" b="1" dirty="0">
                <a:solidFill>
                  <a:prstClr val="black">
                    <a:lumMod val="75000"/>
                    <a:lumOff val="25000"/>
                  </a:prstClr>
                </a:solidFill>
              </a:rPr>
              <a:t>pone</a:t>
            </a:r>
            <a:br>
              <a:rPr lang="it-IT" sz="3200" b="1" dirty="0">
                <a:solidFill>
                  <a:prstClr val="black">
                    <a:lumMod val="75000"/>
                    <a:lumOff val="25000"/>
                  </a:prstClr>
                </a:solidFill>
              </a:rPr>
            </a:br>
            <a:r>
              <a:rPr lang="it-IT" sz="3200" b="1" i="1" dirty="0">
                <a:solidFill>
                  <a:prstClr val="black">
                    <a:lumMod val="75000"/>
                    <a:lumOff val="25000"/>
                  </a:prstClr>
                </a:solidFill>
              </a:rPr>
              <a:t>in via generale</a:t>
            </a:r>
          </a:p>
          <a:p>
            <a:pPr marL="0" lvl="0" indent="0" algn="ctr">
              <a:lnSpc>
                <a:spcPct val="90000"/>
              </a:lnSpc>
              <a:buClr>
                <a:srgbClr val="FFCA08"/>
              </a:buClr>
              <a:buNone/>
            </a:pPr>
            <a:r>
              <a:rPr lang="it-IT" sz="3200" b="1" dirty="0">
                <a:solidFill>
                  <a:prstClr val="black">
                    <a:lumMod val="75000"/>
                    <a:lumOff val="25000"/>
                  </a:prstClr>
                </a:solidFill>
              </a:rPr>
              <a:t>il </a:t>
            </a:r>
            <a:r>
              <a:rPr lang="it-IT" sz="3200" b="1" u="sng" dirty="0">
                <a:solidFill>
                  <a:prstClr val="black">
                    <a:lumMod val="75000"/>
                    <a:lumOff val="25000"/>
                  </a:prstClr>
                </a:solidFill>
                <a:uFill>
                  <a:solidFill>
                    <a:srgbClr val="C00000"/>
                  </a:solidFill>
                </a:uFill>
              </a:rPr>
              <a:t>divieto</a:t>
            </a:r>
            <a:r>
              <a:rPr lang="it-IT" sz="3200" b="1" dirty="0">
                <a:solidFill>
                  <a:prstClr val="black">
                    <a:lumMod val="75000"/>
                    <a:lumOff val="25000"/>
                  </a:prstClr>
                </a:solidFill>
              </a:rPr>
              <a:t> di trattare queste tipologie di d.p.</a:t>
            </a:r>
          </a:p>
          <a:p>
            <a:pPr marL="0" lvl="0" indent="0" algn="ctr">
              <a:lnSpc>
                <a:spcPct val="90000"/>
              </a:lnSpc>
              <a:buClr>
                <a:srgbClr val="FFCA08"/>
              </a:buClr>
              <a:buNone/>
            </a:pPr>
            <a:r>
              <a:rPr lang="it-IT" sz="3200" b="1" i="1" u="sng" dirty="0">
                <a:solidFill>
                  <a:srgbClr val="002060"/>
                </a:solidFill>
                <a:uFill>
                  <a:solidFill>
                    <a:srgbClr val="C00000"/>
                  </a:solidFill>
                </a:uFill>
              </a:rPr>
              <a:t>se non a specifiche condizioni</a:t>
            </a:r>
          </a:p>
        </p:txBody>
      </p:sp>
      <p:sp>
        <p:nvSpPr>
          <p:cNvPr id="4" name="Segnaposto data 3">
            <a:extLst>
              <a:ext uri="{FF2B5EF4-FFF2-40B4-BE49-F238E27FC236}">
                <a16:creationId xmlns:a16="http://schemas.microsoft.com/office/drawing/2014/main" id="{2E747D59-F006-4286-A159-C1217D78A9D6}"/>
              </a:ext>
            </a:extLst>
          </p:cNvPr>
          <p:cNvSpPr>
            <a:spLocks noGrp="1"/>
          </p:cNvSpPr>
          <p:nvPr>
            <p:ph type="dt" sz="half" idx="10"/>
          </p:nvPr>
        </p:nvSpPr>
        <p:spPr/>
        <p:txBody>
          <a:bodyPr/>
          <a:lstStyle/>
          <a:p>
            <a:fld id="{8DEEA2D4-7117-49C5-A6DC-ED56F32AEF4B}" type="datetime1">
              <a:rPr lang="it-IT" smtClean="0"/>
              <a:t>07/06/2018</a:t>
            </a:fld>
            <a:endParaRPr lang="en-US" dirty="0"/>
          </a:p>
        </p:txBody>
      </p:sp>
      <p:sp>
        <p:nvSpPr>
          <p:cNvPr id="5" name="Segnaposto piè di pagina 4">
            <a:extLst>
              <a:ext uri="{FF2B5EF4-FFF2-40B4-BE49-F238E27FC236}">
                <a16:creationId xmlns:a16="http://schemas.microsoft.com/office/drawing/2014/main" id="{10E86FE2-82FF-4A2A-9C3F-AABC27A4AF2C}"/>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47C50A5F-AE1C-44DB-9F43-D204AD1F0478}"/>
              </a:ext>
            </a:extLst>
          </p:cNvPr>
          <p:cNvSpPr>
            <a:spLocks noGrp="1"/>
          </p:cNvSpPr>
          <p:nvPr>
            <p:ph type="sldNum" sz="quarter" idx="12"/>
          </p:nvPr>
        </p:nvSpPr>
        <p:spPr/>
        <p:txBody>
          <a:bodyPr/>
          <a:lstStyle/>
          <a:p>
            <a:fld id="{6113E31D-E2AB-40D1-8B51-AFA5AFEF393A}" type="slidenum">
              <a:rPr lang="en-US" smtClean="0"/>
              <a:t>12</a:t>
            </a:fld>
            <a:endParaRPr lang="en-US" dirty="0"/>
          </a:p>
        </p:txBody>
      </p:sp>
      <p:sp>
        <p:nvSpPr>
          <p:cNvPr id="8" name="Segnaposto contenuto 2">
            <a:extLst>
              <a:ext uri="{FF2B5EF4-FFF2-40B4-BE49-F238E27FC236}">
                <a16:creationId xmlns:a16="http://schemas.microsoft.com/office/drawing/2014/main" id="{9E02445C-8BC8-497D-80DF-9B5FFEA5308B}"/>
              </a:ext>
            </a:extLst>
          </p:cNvPr>
          <p:cNvSpPr txBox="1">
            <a:spLocks/>
          </p:cNvSpPr>
          <p:nvPr/>
        </p:nvSpPr>
        <p:spPr>
          <a:xfrm>
            <a:off x="1242730" y="4697503"/>
            <a:ext cx="9925829" cy="1516313"/>
          </a:xfrm>
          <a:prstGeom prst="rect">
            <a:avLst/>
          </a:prstGeom>
          <a:gradFill flip="none" rotWithShape="1">
            <a:gsLst>
              <a:gs pos="0">
                <a:srgbClr val="FFF8DD"/>
              </a:gs>
              <a:gs pos="97000">
                <a:schemeClr val="accent1">
                  <a:lumMod val="45000"/>
                  <a:lumOff val="55000"/>
                </a:schemeClr>
              </a:gs>
              <a:gs pos="83000">
                <a:schemeClr val="accent1">
                  <a:lumMod val="30000"/>
                  <a:lumOff val="70000"/>
                </a:schemeClr>
              </a:gs>
            </a:gsLst>
            <a:lin ang="2700000" scaled="1"/>
            <a:tileRect/>
          </a:grad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Arial Nova Cond Light" panose="020B0306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C00000"/>
              </a:buClr>
              <a:buFont typeface="Calibri" pitchFamily="34" charset="0"/>
              <a:buChar char="◦"/>
              <a:defRPr sz="2400" kern="1200">
                <a:solidFill>
                  <a:schemeClr val="tx1">
                    <a:lumMod val="75000"/>
                    <a:lumOff val="25000"/>
                  </a:schemeClr>
                </a:solidFill>
                <a:latin typeface="Arial Nova Cond Light" panose="020B0306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Char char=" "/>
              <a:tabLst/>
              <a:defRPr/>
            </a:pPr>
            <a:r>
              <a:rPr lang="it-IT" sz="2200" dirty="0">
                <a:solidFill>
                  <a:sysClr val="windowText" lastClr="000000">
                    <a:lumMod val="75000"/>
                    <a:lumOff val="25000"/>
                  </a:sysClr>
                </a:solidFill>
              </a:rPr>
              <a:t>I</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l trattamento di essi comporta </a:t>
            </a:r>
            <a:r>
              <a:rPr kumimoji="0" lang="it-IT" sz="2200" b="1"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rischi </a:t>
            </a:r>
            <a:r>
              <a:rPr kumimoji="0" lang="it-IT" sz="2200" b="1" i="0" u="sng" strike="noStrike" kern="1200" cap="none" spc="0" normalizeH="0" baseline="0" noProof="0" dirty="0">
                <a:ln>
                  <a:noFill/>
                </a:ln>
                <a:solidFill>
                  <a:sysClr val="windowText" lastClr="000000">
                    <a:lumMod val="75000"/>
                    <a:lumOff val="25000"/>
                  </a:sysClr>
                </a:solidFill>
                <a:effectLst/>
                <a:uLnTx/>
                <a:uFill>
                  <a:solidFill>
                    <a:srgbClr val="C00000"/>
                  </a:solidFill>
                </a:uFill>
                <a:latin typeface="Arial Nova Cond Light" panose="020B0306020202020204" pitchFamily="34" charset="0"/>
                <a:ea typeface="+mn-ea"/>
                <a:cs typeface="+mn-cs"/>
              </a:rPr>
              <a:t>significativi</a:t>
            </a:r>
            <a:r>
              <a:rPr kumimoji="0" lang="it-IT" sz="2200" b="1"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 per i diritti e le libertà fondamentali</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il loro utilizzo può condurre a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effetti discriminatori </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sulle persone;</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rendono particolarmente pervasiva un’eventuale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profilazione</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richiedono un particolare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livello di sicurezza</a:t>
            </a:r>
            <a:r>
              <a:rPr lang="it-IT" sz="2200" dirty="0">
                <a:solidFill>
                  <a:sysClr val="windowText" lastClr="000000">
                    <a:lumMod val="75000"/>
                    <a:lumOff val="25000"/>
                  </a:sysClr>
                </a:solidFill>
              </a:rPr>
              <a:t>.</a:t>
            </a:r>
            <a:endPar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endParaRPr>
          </a:p>
        </p:txBody>
      </p:sp>
    </p:spTree>
    <p:extLst>
      <p:ext uri="{BB962C8B-B14F-4D97-AF65-F5344CB8AC3E}">
        <p14:creationId xmlns:p14="http://schemas.microsoft.com/office/powerpoint/2010/main" val="19870250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4096B-5A51-4313-A2AE-A87F9DB55C2E}"/>
              </a:ext>
            </a:extLst>
          </p:cNvPr>
          <p:cNvSpPr>
            <a:spLocks noGrp="1"/>
          </p:cNvSpPr>
          <p:nvPr>
            <p:ph type="title"/>
          </p:nvPr>
        </p:nvSpPr>
        <p:spPr/>
        <p:txBody>
          <a:bodyPr/>
          <a:lstStyle/>
          <a:p>
            <a:r>
              <a:rPr lang="it-IT" dirty="0"/>
              <a:t>Diritto di </a:t>
            </a:r>
            <a:r>
              <a:rPr lang="it-IT" dirty="0">
                <a:solidFill>
                  <a:srgbClr val="C00000"/>
                </a:solidFill>
              </a:rPr>
              <a:t>opposizione</a:t>
            </a:r>
            <a:r>
              <a:rPr lang="it-IT" b="1" dirty="0">
                <a:solidFill>
                  <a:srgbClr val="C00000"/>
                </a:solidFill>
              </a:rPr>
              <a:t> </a:t>
            </a:r>
            <a:r>
              <a:rPr lang="it-IT" dirty="0">
                <a:solidFill>
                  <a:srgbClr val="C00000"/>
                </a:solidFill>
              </a:rPr>
              <a:t>al marketing diretto </a:t>
            </a:r>
          </a:p>
        </p:txBody>
      </p:sp>
      <p:sp>
        <p:nvSpPr>
          <p:cNvPr id="3" name="Segnaposto contenuto 2">
            <a:extLst>
              <a:ext uri="{FF2B5EF4-FFF2-40B4-BE49-F238E27FC236}">
                <a16:creationId xmlns:a16="http://schemas.microsoft.com/office/drawing/2014/main" id="{2708D9E3-3EC7-4DAE-AB9A-FF1DBE00762E}"/>
              </a:ext>
            </a:extLst>
          </p:cNvPr>
          <p:cNvSpPr>
            <a:spLocks noGrp="1"/>
          </p:cNvSpPr>
          <p:nvPr>
            <p:ph idx="1"/>
          </p:nvPr>
        </p:nvSpPr>
        <p:spPr>
          <a:xfrm>
            <a:off x="1326445" y="1430504"/>
            <a:ext cx="9539111" cy="4570482"/>
          </a:xfrm>
        </p:spPr>
        <p:txBody>
          <a:bodyPr/>
          <a:lstStyle/>
          <a:p>
            <a:r>
              <a:rPr lang="it-IT" sz="3200" dirty="0"/>
              <a:t>L’interessato ha inoltre il </a:t>
            </a:r>
            <a:r>
              <a:rPr lang="it-IT" sz="3200" dirty="0">
                <a:solidFill>
                  <a:srgbClr val="C00000"/>
                </a:solidFill>
              </a:rPr>
              <a:t>diritto di opporsi </a:t>
            </a:r>
            <a:r>
              <a:rPr lang="it-IT" sz="3200" baseline="30000" dirty="0"/>
              <a:t>(art. 21,2-3) </a:t>
            </a:r>
            <a:r>
              <a:rPr lang="it-IT" sz="3200" i="1" u="sng" dirty="0">
                <a:uFill>
                  <a:solidFill>
                    <a:srgbClr val="C00000"/>
                  </a:solidFill>
                </a:uFill>
              </a:rPr>
              <a:t>in qualsiasi momento</a:t>
            </a:r>
            <a:r>
              <a:rPr lang="it-IT" sz="3200" dirty="0"/>
              <a:t> e senza oneri</a:t>
            </a:r>
            <a:r>
              <a:rPr lang="it-IT" sz="3200" baseline="30000" dirty="0"/>
              <a:t> («gratuitamente»)</a:t>
            </a:r>
            <a:r>
              <a:rPr lang="it-IT" sz="3200" dirty="0"/>
              <a:t> </a:t>
            </a:r>
            <a:r>
              <a:rPr lang="it-IT" sz="3200" dirty="0">
                <a:solidFill>
                  <a:srgbClr val="C00000"/>
                </a:solidFill>
              </a:rPr>
              <a:t>al tr. dei d.p. effettuato per finalità di marketing diretto</a:t>
            </a:r>
            <a:r>
              <a:rPr lang="it-IT" sz="3200" dirty="0"/>
              <a:t>, compresa la </a:t>
            </a:r>
            <a:r>
              <a:rPr lang="it-IT" sz="3200" dirty="0">
                <a:solidFill>
                  <a:srgbClr val="C00000"/>
                </a:solidFill>
              </a:rPr>
              <a:t>profilazione</a:t>
            </a:r>
            <a:r>
              <a:rPr lang="it-IT" dirty="0"/>
              <a:t> </a:t>
            </a:r>
            <a:r>
              <a:rPr lang="it-IT" sz="3200" baseline="30000" dirty="0">
                <a:solidFill>
                  <a:prstClr val="black"/>
                </a:solidFill>
              </a:rPr>
              <a:t> </a:t>
            </a:r>
            <a:r>
              <a:rPr lang="it-IT" dirty="0"/>
              <a:t>(se connessa a tale finalità)</a:t>
            </a:r>
            <a:r>
              <a:rPr lang="it-IT" sz="3200" dirty="0"/>
              <a:t>.</a:t>
            </a:r>
          </a:p>
          <a:p>
            <a:r>
              <a:rPr lang="it-IT" sz="3200" dirty="0"/>
              <a:t>In caso di opposizione, </a:t>
            </a:r>
            <a:r>
              <a:rPr lang="it-IT" sz="3200" dirty="0">
                <a:solidFill>
                  <a:srgbClr val="C00000"/>
                </a:solidFill>
              </a:rPr>
              <a:t>i d.p. non sono più oggetto di tr. per tali finalità</a:t>
            </a:r>
            <a:r>
              <a:rPr lang="it-IT" sz="3200" dirty="0"/>
              <a:t>: il </a:t>
            </a:r>
            <a:r>
              <a:rPr lang="it-IT" sz="3200" cap="small" dirty="0"/>
              <a:t>tdtr</a:t>
            </a:r>
            <a:r>
              <a:rPr lang="it-IT" sz="3200" dirty="0"/>
              <a:t> </a:t>
            </a:r>
            <a:r>
              <a:rPr lang="it-IT" sz="3200" i="1" u="sng" dirty="0">
                <a:uFill>
                  <a:solidFill>
                    <a:srgbClr val="C00000"/>
                  </a:solidFill>
                </a:uFill>
              </a:rPr>
              <a:t>deve</a:t>
            </a:r>
            <a:r>
              <a:rPr lang="it-IT" sz="3200" dirty="0"/>
              <a:t> cessare il trattamento.</a:t>
            </a:r>
          </a:p>
          <a:p>
            <a:endParaRPr lang="it-IT" sz="3200" dirty="0"/>
          </a:p>
          <a:p>
            <a:pPr marL="0" indent="0">
              <a:buNone/>
            </a:pPr>
            <a:r>
              <a:rPr lang="it-IT" sz="2400" i="1" u="sng" dirty="0">
                <a:highlight>
                  <a:srgbClr val="FFF8DD"/>
                </a:highlight>
                <a:uFill>
                  <a:solidFill>
                    <a:srgbClr val="C00000"/>
                  </a:solidFill>
                </a:uFill>
              </a:rPr>
              <a:t>Obblighi particolari di informazione</a:t>
            </a:r>
            <a:r>
              <a:rPr lang="it-IT" sz="2400" dirty="0">
                <a:highlight>
                  <a:srgbClr val="FFF8DD"/>
                </a:highlight>
              </a:rPr>
              <a:t>: anche in questo caso il diritto di opposizione </a:t>
            </a:r>
            <a:r>
              <a:rPr lang="it-IT" sz="2400" dirty="0">
                <a:solidFill>
                  <a:srgbClr val="C00000"/>
                </a:solidFill>
                <a:highlight>
                  <a:srgbClr val="FFF8DD"/>
                </a:highlight>
              </a:rPr>
              <a:t>è esplicitamente portato all’attenzione dell’interessato</a:t>
            </a:r>
            <a:r>
              <a:rPr lang="it-IT" sz="2400" dirty="0">
                <a:highlight>
                  <a:srgbClr val="FFF8DD"/>
                </a:highlight>
              </a:rPr>
              <a:t> ed è presentato </a:t>
            </a:r>
            <a:r>
              <a:rPr lang="it-IT" sz="2400" dirty="0">
                <a:solidFill>
                  <a:srgbClr val="C00000"/>
                </a:solidFill>
                <a:highlight>
                  <a:srgbClr val="FFF8DD"/>
                </a:highlight>
              </a:rPr>
              <a:t>chiaramente</a:t>
            </a:r>
            <a:r>
              <a:rPr lang="it-IT" sz="2400" dirty="0">
                <a:highlight>
                  <a:srgbClr val="FFF8DD"/>
                </a:highlight>
              </a:rPr>
              <a:t> e </a:t>
            </a:r>
            <a:r>
              <a:rPr lang="it-IT" sz="2400" dirty="0">
                <a:solidFill>
                  <a:srgbClr val="C00000"/>
                </a:solidFill>
                <a:highlight>
                  <a:srgbClr val="FFF8DD"/>
                </a:highlight>
              </a:rPr>
              <a:t>separatamente</a:t>
            </a:r>
            <a:r>
              <a:rPr lang="it-IT" sz="2400" dirty="0">
                <a:highlight>
                  <a:srgbClr val="FFF8DD"/>
                </a:highlight>
              </a:rPr>
              <a:t> da qualsiasi altra informazione </a:t>
            </a:r>
            <a:r>
              <a:rPr lang="it-IT" sz="2400" i="1" u="sng" dirty="0">
                <a:highlight>
                  <a:srgbClr val="FFF8DD"/>
                </a:highlight>
                <a:uFill>
                  <a:solidFill>
                    <a:srgbClr val="C00000"/>
                  </a:solidFill>
                </a:uFill>
              </a:rPr>
              <a:t>al più tardi al momento della prima comunicazione con l’interessato</a:t>
            </a:r>
            <a:r>
              <a:rPr lang="it-IT" sz="2400" baseline="30000" dirty="0">
                <a:highlight>
                  <a:srgbClr val="FFF8DD"/>
                </a:highlight>
              </a:rPr>
              <a:t> (art. 21,4)</a:t>
            </a:r>
            <a:r>
              <a:rPr lang="it-IT" sz="2400" dirty="0">
                <a:highlight>
                  <a:srgbClr val="FFF8DD"/>
                </a:highlight>
              </a:rPr>
              <a:t>.</a:t>
            </a:r>
          </a:p>
        </p:txBody>
      </p:sp>
      <p:sp>
        <p:nvSpPr>
          <p:cNvPr id="4" name="Segnaposto data 3">
            <a:extLst>
              <a:ext uri="{FF2B5EF4-FFF2-40B4-BE49-F238E27FC236}">
                <a16:creationId xmlns:a16="http://schemas.microsoft.com/office/drawing/2014/main" id="{0C7D1051-4055-4548-923E-05D91046EBAA}"/>
              </a:ext>
            </a:extLst>
          </p:cNvPr>
          <p:cNvSpPr>
            <a:spLocks noGrp="1"/>
          </p:cNvSpPr>
          <p:nvPr>
            <p:ph type="dt" sz="half" idx="10"/>
          </p:nvPr>
        </p:nvSpPr>
        <p:spPr/>
        <p:txBody>
          <a:bodyPr/>
          <a:lstStyle/>
          <a:p>
            <a:fld id="{E945937B-451F-4C27-B25B-D94317CD8B21}" type="datetime1">
              <a:rPr lang="it-IT" smtClean="0"/>
              <a:t>07/06/2018</a:t>
            </a:fld>
            <a:endParaRPr lang="it-IT" dirty="0"/>
          </a:p>
        </p:txBody>
      </p:sp>
      <p:sp>
        <p:nvSpPr>
          <p:cNvPr id="5" name="Segnaposto piè di pagina 4">
            <a:extLst>
              <a:ext uri="{FF2B5EF4-FFF2-40B4-BE49-F238E27FC236}">
                <a16:creationId xmlns:a16="http://schemas.microsoft.com/office/drawing/2014/main" id="{07DFD6D3-04E8-4C4D-AD3F-3218EA6EA9F5}"/>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B582D6FF-AE4A-4E05-B0A1-2E967218C43C}"/>
              </a:ext>
            </a:extLst>
          </p:cNvPr>
          <p:cNvSpPr>
            <a:spLocks noGrp="1"/>
          </p:cNvSpPr>
          <p:nvPr>
            <p:ph type="sldNum" sz="quarter" idx="12"/>
          </p:nvPr>
        </p:nvSpPr>
        <p:spPr/>
        <p:txBody>
          <a:bodyPr/>
          <a:lstStyle/>
          <a:p>
            <a:fld id="{F74602B5-7832-47F6-8BF6-4ACCF92184F1}" type="slidenum">
              <a:rPr lang="it-IT" smtClean="0"/>
              <a:pPr/>
              <a:t>120</a:t>
            </a:fld>
            <a:endParaRPr lang="it-IT" dirty="0"/>
          </a:p>
        </p:txBody>
      </p:sp>
    </p:spTree>
    <p:extLst>
      <p:ext uri="{BB962C8B-B14F-4D97-AF65-F5344CB8AC3E}">
        <p14:creationId xmlns:p14="http://schemas.microsoft.com/office/powerpoint/2010/main" val="34721545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43A6B3-90E5-4B3F-AF95-015A9EDA55A2}"/>
              </a:ext>
            </a:extLst>
          </p:cNvPr>
          <p:cNvSpPr>
            <a:spLocks noGrp="1"/>
          </p:cNvSpPr>
          <p:nvPr>
            <p:ph type="title"/>
          </p:nvPr>
        </p:nvSpPr>
        <p:spPr/>
        <p:txBody>
          <a:bodyPr/>
          <a:lstStyle/>
          <a:p>
            <a:r>
              <a:rPr lang="it-IT" dirty="0"/>
              <a:t>I «</a:t>
            </a:r>
            <a:r>
              <a:rPr lang="it-IT" dirty="0">
                <a:solidFill>
                  <a:srgbClr val="C00000"/>
                </a:solidFill>
              </a:rPr>
              <a:t>motivi legittimi cogenti</a:t>
            </a:r>
            <a:r>
              <a:rPr lang="it-IT" dirty="0"/>
              <a:t>» che limitano il diritto di opposizione</a:t>
            </a:r>
          </a:p>
        </p:txBody>
      </p:sp>
      <p:sp>
        <p:nvSpPr>
          <p:cNvPr id="3" name="Segnaposto contenuto 2">
            <a:extLst>
              <a:ext uri="{FF2B5EF4-FFF2-40B4-BE49-F238E27FC236}">
                <a16:creationId xmlns:a16="http://schemas.microsoft.com/office/drawing/2014/main" id="{7F9C5E2E-4727-4BE0-9A5A-2B71BFD6EBAD}"/>
              </a:ext>
            </a:extLst>
          </p:cNvPr>
          <p:cNvSpPr>
            <a:spLocks noGrp="1"/>
          </p:cNvSpPr>
          <p:nvPr>
            <p:ph idx="1"/>
          </p:nvPr>
        </p:nvSpPr>
        <p:spPr>
          <a:xfrm>
            <a:off x="1097280" y="1845734"/>
            <a:ext cx="10058400" cy="4144724"/>
          </a:xfrm>
        </p:spPr>
        <p:txBody>
          <a:bodyPr/>
          <a:lstStyle/>
          <a:p>
            <a:r>
              <a:rPr lang="it-IT" dirty="0"/>
              <a:t>Incombe sul titolare del trattamento </a:t>
            </a:r>
            <a:r>
              <a:rPr lang="it-IT" dirty="0">
                <a:solidFill>
                  <a:srgbClr val="C00000"/>
                </a:solidFill>
                <a:effectLst>
                  <a:outerShdw blurRad="38100" dist="38100" dir="2700000" algn="tl">
                    <a:srgbClr val="000000">
                      <a:alpha val="43137"/>
                    </a:srgbClr>
                  </a:outerShdw>
                </a:effectLst>
              </a:rPr>
              <a:t>dimostrare che i suoi interessi legittimi cogenti prevalgono </a:t>
            </a:r>
            <a:r>
              <a:rPr lang="it-IT" dirty="0"/>
              <a:t>sugli interessi o sui diritti e sulle libertà fondamentali dell’interessato </a:t>
            </a:r>
            <a:r>
              <a:rPr lang="it-IT" baseline="30000" dirty="0"/>
              <a:t>(69° Cons.)</a:t>
            </a:r>
            <a:r>
              <a:rPr lang="it-IT" dirty="0"/>
              <a:t>.</a:t>
            </a:r>
          </a:p>
          <a:p>
            <a:r>
              <a:rPr lang="it-IT" sz="2400" dirty="0"/>
              <a:t>I diritti dell’interessato </a:t>
            </a:r>
            <a:r>
              <a:rPr lang="it-IT" sz="2400" i="1" dirty="0"/>
              <a:t>prevalgono “come regola generale” sugli interessi economici di un titolare </a:t>
            </a:r>
            <a:r>
              <a:rPr lang="it-IT" sz="2400" dirty="0">
                <a:solidFill>
                  <a:srgbClr val="C00000"/>
                </a:solidFill>
              </a:rPr>
              <a:t>a seconda della natura delle informazioni </a:t>
            </a:r>
            <a:r>
              <a:rPr lang="it-IT" sz="2400" dirty="0"/>
              <a:t>in questione e della sensibilità di esse per la vita privata dell’interessato e per l’interesse del pubblico ad avere queste informazioni </a:t>
            </a:r>
            <a:r>
              <a:rPr lang="it-IT" sz="2400" baseline="30000" dirty="0"/>
              <a:t>(CGUE, Google </a:t>
            </a:r>
            <a:r>
              <a:rPr lang="it-IT" sz="2400" baseline="30000" dirty="0" err="1"/>
              <a:t>Spain</a:t>
            </a:r>
            <a:r>
              <a:rPr lang="it-IT" sz="2400" baseline="30000" dirty="0"/>
              <a:t>)</a:t>
            </a:r>
            <a:r>
              <a:rPr lang="it-IT" sz="2400" dirty="0"/>
              <a:t>.</a:t>
            </a:r>
          </a:p>
          <a:p>
            <a:r>
              <a:rPr lang="it-IT" sz="2400" dirty="0"/>
              <a:t>“…</a:t>
            </a:r>
            <a:r>
              <a:rPr lang="it-IT" sz="2400" i="1" dirty="0"/>
              <a:t>non può essere escluso [...] che possano esserci situazioni specifiche in cui le ragioni imperative e legittime relative al caso specifico della persona interessata giustifichino eccezionalmente di limitare l’accesso ai dati personali inseriti nel registro, allo scadere di un periodo sufficientemente lungo [...], a terze parti che possono dimostrare </a:t>
            </a:r>
            <a:r>
              <a:rPr lang="it-IT" sz="2400" i="1" u="sng" dirty="0">
                <a:uFill>
                  <a:solidFill>
                    <a:srgbClr val="C00000"/>
                  </a:solidFill>
                </a:uFill>
              </a:rPr>
              <a:t>un interesse specifico</a:t>
            </a:r>
            <a:r>
              <a:rPr lang="it-IT" sz="2400" i="1" dirty="0"/>
              <a:t> alla loro consultazione</a:t>
            </a:r>
            <a:r>
              <a:rPr lang="it-IT" sz="2400" dirty="0"/>
              <a:t>” </a:t>
            </a:r>
            <a:r>
              <a:rPr lang="it-IT" sz="2400" baseline="30000" dirty="0"/>
              <a:t>(CGUE, Manni)</a:t>
            </a:r>
            <a:r>
              <a:rPr lang="it-IT" sz="2400" dirty="0"/>
              <a:t>.</a:t>
            </a:r>
          </a:p>
        </p:txBody>
      </p:sp>
      <p:sp>
        <p:nvSpPr>
          <p:cNvPr id="4" name="Segnaposto data 3">
            <a:extLst>
              <a:ext uri="{FF2B5EF4-FFF2-40B4-BE49-F238E27FC236}">
                <a16:creationId xmlns:a16="http://schemas.microsoft.com/office/drawing/2014/main" id="{3FC03031-6ECD-4D01-909D-AE0190254DC6}"/>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46AAF7E5-2894-4D86-8A81-A9185B7D9A2A}"/>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702C0C55-BD0D-497E-8AA4-FDE57B1461DB}"/>
              </a:ext>
            </a:extLst>
          </p:cNvPr>
          <p:cNvSpPr>
            <a:spLocks noGrp="1"/>
          </p:cNvSpPr>
          <p:nvPr>
            <p:ph type="sldNum" sz="quarter" idx="12"/>
          </p:nvPr>
        </p:nvSpPr>
        <p:spPr/>
        <p:txBody>
          <a:bodyPr/>
          <a:lstStyle/>
          <a:p>
            <a:fld id="{6113E31D-E2AB-40D1-8B51-AFA5AFEF393A}" type="slidenum">
              <a:rPr lang="en-US" smtClean="0"/>
              <a:t>121</a:t>
            </a:fld>
            <a:endParaRPr lang="en-US" dirty="0"/>
          </a:p>
        </p:txBody>
      </p:sp>
    </p:spTree>
    <p:extLst>
      <p:ext uri="{BB962C8B-B14F-4D97-AF65-F5344CB8AC3E}">
        <p14:creationId xmlns:p14="http://schemas.microsoft.com/office/powerpoint/2010/main" val="6822423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A4096B-5A51-4313-A2AE-A87F9DB55C2E}"/>
              </a:ext>
            </a:extLst>
          </p:cNvPr>
          <p:cNvSpPr>
            <a:spLocks noGrp="1"/>
          </p:cNvSpPr>
          <p:nvPr>
            <p:ph type="title"/>
          </p:nvPr>
        </p:nvSpPr>
        <p:spPr/>
        <p:txBody>
          <a:bodyPr/>
          <a:lstStyle/>
          <a:p>
            <a:r>
              <a:rPr lang="it-IT" dirty="0"/>
              <a:t>Diritto di </a:t>
            </a:r>
            <a:r>
              <a:rPr lang="it-IT" dirty="0">
                <a:solidFill>
                  <a:srgbClr val="C00000"/>
                </a:solidFill>
              </a:rPr>
              <a:t>opposizione in altri ambiti</a:t>
            </a:r>
          </a:p>
        </p:txBody>
      </p:sp>
      <p:sp>
        <p:nvSpPr>
          <p:cNvPr id="3" name="Segnaposto contenuto 2">
            <a:extLst>
              <a:ext uri="{FF2B5EF4-FFF2-40B4-BE49-F238E27FC236}">
                <a16:creationId xmlns:a16="http://schemas.microsoft.com/office/drawing/2014/main" id="{2708D9E3-3EC7-4DAE-AB9A-FF1DBE00762E}"/>
              </a:ext>
            </a:extLst>
          </p:cNvPr>
          <p:cNvSpPr>
            <a:spLocks noGrp="1"/>
          </p:cNvSpPr>
          <p:nvPr>
            <p:ph idx="1"/>
          </p:nvPr>
        </p:nvSpPr>
        <p:spPr>
          <a:xfrm>
            <a:off x="1372872" y="1375469"/>
            <a:ext cx="9446257" cy="4994188"/>
          </a:xfrm>
        </p:spPr>
        <p:txBody>
          <a:bodyPr/>
          <a:lstStyle/>
          <a:p>
            <a:r>
              <a:rPr lang="it-IT" sz="3200" dirty="0"/>
              <a:t>L’interessato ha inoltre il </a:t>
            </a:r>
            <a:r>
              <a:rPr lang="it-IT" sz="3200" dirty="0">
                <a:solidFill>
                  <a:srgbClr val="C00000"/>
                </a:solidFill>
              </a:rPr>
              <a:t>diritto di opporsi </a:t>
            </a:r>
            <a:r>
              <a:rPr lang="it-IT" sz="3200" baseline="30000" dirty="0"/>
              <a:t>(art. 21,5)</a:t>
            </a:r>
            <a:r>
              <a:rPr lang="it-IT" sz="3200" dirty="0"/>
              <a:t>, fatta salva la direttiva 2002/58/CE, </a:t>
            </a:r>
            <a:r>
              <a:rPr lang="it-IT" sz="3200" dirty="0">
                <a:solidFill>
                  <a:srgbClr val="C00000"/>
                </a:solidFill>
              </a:rPr>
              <a:t>anche nel contesto dell’utilizzo di servizi della società dell’informazione</a:t>
            </a:r>
            <a:r>
              <a:rPr lang="it-IT" sz="3200" dirty="0"/>
              <a:t>:</a:t>
            </a:r>
          </a:p>
          <a:p>
            <a:pPr lvl="1"/>
            <a:r>
              <a:rPr lang="it-IT" sz="3200" dirty="0"/>
              <a:t>in tal caso </a:t>
            </a:r>
            <a:r>
              <a:rPr lang="it-IT" sz="3200" dirty="0">
                <a:effectLst>
                  <a:outerShdw blurRad="38100" dist="38100" dir="2700000" algn="tl">
                    <a:srgbClr val="000000">
                      <a:alpha val="43137"/>
                    </a:srgbClr>
                  </a:outerShdw>
                </a:effectLst>
              </a:rPr>
              <a:t>deve poter </a:t>
            </a:r>
            <a:r>
              <a:rPr lang="it-IT" sz="3200" dirty="0">
                <a:solidFill>
                  <a:srgbClr val="C00000"/>
                </a:solidFill>
                <a:effectLst>
                  <a:outerShdw blurRad="38100" dist="38100" dir="2700000" algn="tl">
                    <a:srgbClr val="000000">
                      <a:alpha val="43137"/>
                    </a:srgbClr>
                  </a:outerShdw>
                </a:effectLst>
              </a:rPr>
              <a:t>esercitare il diritto di opposizione con mezzi automatizzati</a:t>
            </a:r>
            <a:r>
              <a:rPr lang="it-IT" sz="3200" dirty="0">
                <a:effectLst>
                  <a:outerShdw blurRad="38100" dist="38100" dir="2700000" algn="tl">
                    <a:srgbClr val="000000">
                      <a:alpha val="43137"/>
                    </a:srgbClr>
                  </a:outerShdw>
                </a:effectLst>
              </a:rPr>
              <a:t> </a:t>
            </a:r>
            <a:r>
              <a:rPr lang="it-IT" sz="3200" dirty="0"/>
              <a:t>che utilizzano specifiche tecniche.</a:t>
            </a:r>
          </a:p>
          <a:p>
            <a:endParaRPr lang="it-IT" sz="1600" dirty="0"/>
          </a:p>
          <a:p>
            <a:r>
              <a:rPr lang="it-IT" sz="3200" dirty="0"/>
              <a:t>L’interessato ha infine il </a:t>
            </a:r>
            <a:r>
              <a:rPr lang="it-IT" sz="3200" dirty="0">
                <a:solidFill>
                  <a:srgbClr val="C00000"/>
                </a:solidFill>
              </a:rPr>
              <a:t>diritto di opporsi </a:t>
            </a:r>
            <a:r>
              <a:rPr lang="it-IT" sz="3200" baseline="30000" dirty="0"/>
              <a:t>(art. 21,6)</a:t>
            </a:r>
            <a:r>
              <a:rPr lang="it-IT" sz="3200" dirty="0"/>
              <a:t>, </a:t>
            </a:r>
            <a:r>
              <a:rPr lang="it-IT" sz="3200" u="sng" dirty="0">
                <a:uFill>
                  <a:solidFill>
                    <a:srgbClr val="C00000"/>
                  </a:solidFill>
                </a:uFill>
              </a:rPr>
              <a:t>per motivi connessi alla sua situazione particolare</a:t>
            </a:r>
            <a:r>
              <a:rPr lang="it-IT" sz="3200" dirty="0"/>
              <a:t>, </a:t>
            </a:r>
            <a:r>
              <a:rPr lang="it-IT" sz="3200" dirty="0">
                <a:solidFill>
                  <a:srgbClr val="C00000"/>
                </a:solidFill>
              </a:rPr>
              <a:t>ai trattamenti a fini di ricerca scientifica </a:t>
            </a:r>
            <a:r>
              <a:rPr lang="it-IT" sz="3200" dirty="0"/>
              <a:t>o </a:t>
            </a:r>
            <a:r>
              <a:rPr lang="it-IT" sz="3200" dirty="0">
                <a:solidFill>
                  <a:srgbClr val="C00000"/>
                </a:solidFill>
              </a:rPr>
              <a:t>storica</a:t>
            </a:r>
            <a:r>
              <a:rPr lang="it-IT" sz="3200" dirty="0"/>
              <a:t> o </a:t>
            </a:r>
            <a:r>
              <a:rPr lang="it-IT" sz="3200" dirty="0">
                <a:solidFill>
                  <a:srgbClr val="C00000"/>
                </a:solidFill>
              </a:rPr>
              <a:t>a fini statistici</a:t>
            </a:r>
            <a:r>
              <a:rPr lang="it-IT" sz="3200" dirty="0"/>
              <a:t>,</a:t>
            </a:r>
          </a:p>
          <a:p>
            <a:endParaRPr lang="it-IT" sz="1600" dirty="0"/>
          </a:p>
          <a:p>
            <a:pPr lvl="1"/>
            <a:r>
              <a:rPr lang="it-IT" sz="2800" i="1" dirty="0"/>
              <a:t>salvo che </a:t>
            </a:r>
            <a:r>
              <a:rPr lang="it-IT" sz="2800" dirty="0"/>
              <a:t>il trattamento </a:t>
            </a:r>
            <a:r>
              <a:rPr lang="it-IT" sz="2800" u="sng" dirty="0">
                <a:uFill>
                  <a:solidFill>
                    <a:srgbClr val="C00000"/>
                  </a:solidFill>
                </a:uFill>
              </a:rPr>
              <a:t>sia necessario per l’esecuzione di un compito di interesse pubblico</a:t>
            </a:r>
            <a:r>
              <a:rPr lang="it-IT" sz="2800" dirty="0"/>
              <a:t>.</a:t>
            </a:r>
          </a:p>
        </p:txBody>
      </p:sp>
      <p:sp>
        <p:nvSpPr>
          <p:cNvPr id="4" name="Segnaposto data 3">
            <a:extLst>
              <a:ext uri="{FF2B5EF4-FFF2-40B4-BE49-F238E27FC236}">
                <a16:creationId xmlns:a16="http://schemas.microsoft.com/office/drawing/2014/main" id="{0C7D1051-4055-4548-923E-05D91046EBAA}"/>
              </a:ext>
            </a:extLst>
          </p:cNvPr>
          <p:cNvSpPr>
            <a:spLocks noGrp="1"/>
          </p:cNvSpPr>
          <p:nvPr>
            <p:ph type="dt" sz="half" idx="10"/>
          </p:nvPr>
        </p:nvSpPr>
        <p:spPr/>
        <p:txBody>
          <a:bodyPr/>
          <a:lstStyle/>
          <a:p>
            <a:fld id="{9D3469BC-4148-4E53-9D1B-24E7357E1D7B}" type="datetime1">
              <a:rPr lang="it-IT" smtClean="0"/>
              <a:t>07/06/2018</a:t>
            </a:fld>
            <a:endParaRPr lang="it-IT" dirty="0"/>
          </a:p>
        </p:txBody>
      </p:sp>
      <p:sp>
        <p:nvSpPr>
          <p:cNvPr id="5" name="Segnaposto piè di pagina 4">
            <a:extLst>
              <a:ext uri="{FF2B5EF4-FFF2-40B4-BE49-F238E27FC236}">
                <a16:creationId xmlns:a16="http://schemas.microsoft.com/office/drawing/2014/main" id="{07DFD6D3-04E8-4C4D-AD3F-3218EA6EA9F5}"/>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B582D6FF-AE4A-4E05-B0A1-2E967218C43C}"/>
              </a:ext>
            </a:extLst>
          </p:cNvPr>
          <p:cNvSpPr>
            <a:spLocks noGrp="1"/>
          </p:cNvSpPr>
          <p:nvPr>
            <p:ph type="sldNum" sz="quarter" idx="12"/>
          </p:nvPr>
        </p:nvSpPr>
        <p:spPr/>
        <p:txBody>
          <a:bodyPr/>
          <a:lstStyle/>
          <a:p>
            <a:fld id="{F74602B5-7832-47F6-8BF6-4ACCF92184F1}" type="slidenum">
              <a:rPr lang="it-IT" smtClean="0"/>
              <a:pPr/>
              <a:t>122</a:t>
            </a:fld>
            <a:endParaRPr lang="it-IT" dirty="0"/>
          </a:p>
        </p:txBody>
      </p:sp>
    </p:spTree>
    <p:extLst>
      <p:ext uri="{BB962C8B-B14F-4D97-AF65-F5344CB8AC3E}">
        <p14:creationId xmlns:p14="http://schemas.microsoft.com/office/powerpoint/2010/main" val="26536681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Diritti </a:t>
            </a:r>
            <a:r>
              <a:rPr lang="it-IT" dirty="0">
                <a:solidFill>
                  <a:srgbClr val="C00000"/>
                </a:solidFill>
              </a:rPr>
              <a:t>nel caso di processi decisionali automatizzati</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123</a:t>
            </a:fld>
            <a:endParaRPr lang="en-US" dirty="0"/>
          </a:p>
        </p:txBody>
      </p:sp>
    </p:spTree>
    <p:extLst>
      <p:ext uri="{BB962C8B-B14F-4D97-AF65-F5344CB8AC3E}">
        <p14:creationId xmlns:p14="http://schemas.microsoft.com/office/powerpoint/2010/main" val="16558797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BF352-35BC-4648-8CC0-C9E6007B45F3}"/>
              </a:ext>
            </a:extLst>
          </p:cNvPr>
          <p:cNvSpPr>
            <a:spLocks noGrp="1"/>
          </p:cNvSpPr>
          <p:nvPr>
            <p:ph type="title"/>
          </p:nvPr>
        </p:nvSpPr>
        <p:spPr/>
        <p:txBody>
          <a:bodyPr/>
          <a:lstStyle/>
          <a:p>
            <a:r>
              <a:rPr lang="it-IT" dirty="0"/>
              <a:t>Processi decisionali automatizzati e </a:t>
            </a:r>
            <a:r>
              <a:rPr lang="it-IT" dirty="0">
                <a:solidFill>
                  <a:srgbClr val="C00000"/>
                </a:solidFill>
              </a:rPr>
              <a:t>profilazione</a:t>
            </a:r>
          </a:p>
        </p:txBody>
      </p:sp>
      <p:sp>
        <p:nvSpPr>
          <p:cNvPr id="3" name="Segnaposto contenuto 2">
            <a:extLst>
              <a:ext uri="{FF2B5EF4-FFF2-40B4-BE49-F238E27FC236}">
                <a16:creationId xmlns:a16="http://schemas.microsoft.com/office/drawing/2014/main" id="{4059FAB9-4567-40DA-AE92-378B0043FB34}"/>
              </a:ext>
            </a:extLst>
          </p:cNvPr>
          <p:cNvSpPr>
            <a:spLocks noGrp="1"/>
          </p:cNvSpPr>
          <p:nvPr>
            <p:ph idx="1"/>
          </p:nvPr>
        </p:nvSpPr>
        <p:spPr>
          <a:xfrm>
            <a:off x="1812454" y="1452049"/>
            <a:ext cx="8567093" cy="3953903"/>
          </a:xfrm>
        </p:spPr>
        <p:txBody>
          <a:bodyPr/>
          <a:lstStyle/>
          <a:p>
            <a:r>
              <a:rPr lang="it-IT" sz="3200" dirty="0"/>
              <a:t>L’interessato </a:t>
            </a:r>
            <a:r>
              <a:rPr lang="it-IT" sz="3200" dirty="0">
                <a:effectLst>
                  <a:outerShdw blurRad="38100" dist="38100" dir="2700000" algn="tl">
                    <a:srgbClr val="000000">
                      <a:alpha val="43137"/>
                    </a:srgbClr>
                  </a:outerShdw>
                </a:effectLst>
              </a:rPr>
              <a:t>ha </a:t>
            </a:r>
            <a:r>
              <a:rPr lang="it-IT" sz="3200" dirty="0">
                <a:solidFill>
                  <a:srgbClr val="C00000"/>
                </a:solidFill>
                <a:effectLst>
                  <a:outerShdw blurRad="38100" dist="38100" dir="2700000" algn="tl">
                    <a:srgbClr val="000000">
                      <a:alpha val="43137"/>
                    </a:srgbClr>
                  </a:outerShdw>
                </a:effectLst>
              </a:rPr>
              <a:t>il diritto </a:t>
            </a:r>
            <a:r>
              <a:rPr lang="it-IT" sz="3200" baseline="30000" dirty="0"/>
              <a:t>(art. 22)</a:t>
            </a:r>
            <a:endParaRPr lang="it-IT" sz="3200" baseline="30000" dirty="0">
              <a:solidFill>
                <a:srgbClr val="C00000"/>
              </a:solidFill>
            </a:endParaRPr>
          </a:p>
          <a:p>
            <a:r>
              <a:rPr lang="it-IT" sz="3200" dirty="0">
                <a:solidFill>
                  <a:srgbClr val="C00000"/>
                </a:solidFill>
              </a:rPr>
              <a:t>di non essere sottoposto a una decisione basata </a:t>
            </a:r>
            <a:r>
              <a:rPr lang="it-IT" sz="3200" i="1" u="sng" dirty="0">
                <a:solidFill>
                  <a:srgbClr val="C00000"/>
                </a:solidFill>
                <a:uFill>
                  <a:solidFill>
                    <a:schemeClr val="tx1"/>
                  </a:solidFill>
                </a:uFill>
              </a:rPr>
              <a:t>unicamente</a:t>
            </a:r>
            <a:r>
              <a:rPr lang="it-IT" sz="3200" dirty="0">
                <a:solidFill>
                  <a:srgbClr val="C00000"/>
                </a:solidFill>
              </a:rPr>
              <a:t> sul tr. automatizzato di d.p.</a:t>
            </a:r>
            <a:r>
              <a:rPr lang="it-IT" sz="3200" dirty="0"/>
              <a:t>, </a:t>
            </a:r>
            <a:r>
              <a:rPr lang="it-IT" sz="3200" i="1" dirty="0"/>
              <a:t>compresa la </a:t>
            </a:r>
            <a:r>
              <a:rPr lang="it-IT" sz="3200" i="1" dirty="0">
                <a:solidFill>
                  <a:srgbClr val="C00000"/>
                </a:solidFill>
              </a:rPr>
              <a:t>profilazione</a:t>
            </a:r>
            <a:r>
              <a:rPr lang="it-IT" sz="3200" baseline="30000" dirty="0"/>
              <a:t> </a:t>
            </a:r>
            <a:r>
              <a:rPr lang="it-IT" sz="3200" dirty="0"/>
              <a:t>,</a:t>
            </a:r>
          </a:p>
          <a:p>
            <a:pPr lvl="1"/>
            <a:r>
              <a:rPr lang="it-IT" sz="3200" dirty="0">
                <a:solidFill>
                  <a:srgbClr val="C00000"/>
                </a:solidFill>
              </a:rPr>
              <a:t>che produca effetti giuridici</a:t>
            </a:r>
            <a:r>
              <a:rPr lang="it-IT" sz="3200" dirty="0"/>
              <a:t> che lo riguardano</a:t>
            </a:r>
          </a:p>
          <a:p>
            <a:pPr lvl="1"/>
            <a:r>
              <a:rPr lang="it-IT" sz="3200" dirty="0"/>
              <a:t>o </a:t>
            </a:r>
            <a:r>
              <a:rPr lang="it-IT" sz="3200" dirty="0">
                <a:solidFill>
                  <a:srgbClr val="C00000"/>
                </a:solidFill>
              </a:rPr>
              <a:t>che incida</a:t>
            </a:r>
            <a:r>
              <a:rPr lang="it-IT" sz="3200" dirty="0"/>
              <a:t> in modo analogo </a:t>
            </a:r>
            <a:r>
              <a:rPr lang="it-IT" sz="3200" i="1" dirty="0"/>
              <a:t>significativamente</a:t>
            </a:r>
            <a:r>
              <a:rPr lang="it-IT" sz="3200" dirty="0"/>
              <a:t> </a:t>
            </a:r>
            <a:r>
              <a:rPr lang="it-IT" sz="3200" dirty="0">
                <a:solidFill>
                  <a:srgbClr val="C00000"/>
                </a:solidFill>
              </a:rPr>
              <a:t>sulla sua persona</a:t>
            </a:r>
            <a:r>
              <a:rPr lang="it-IT" sz="3200" dirty="0"/>
              <a:t>.</a:t>
            </a:r>
          </a:p>
          <a:p>
            <a:pPr marL="0" indent="0">
              <a:buNone/>
            </a:pPr>
            <a:r>
              <a:rPr lang="it-IT" sz="2400" dirty="0"/>
              <a:t>Per esempio</a:t>
            </a:r>
            <a:r>
              <a:rPr lang="it-IT" sz="2400" baseline="30000" dirty="0"/>
              <a:t> (71° Cons) </a:t>
            </a:r>
            <a:r>
              <a:rPr lang="it-IT" sz="2400" dirty="0"/>
              <a:t>il rifiuto automatico di una domanda di credito online o pratiche di assunzione elettronica senza interventi umani. </a:t>
            </a:r>
          </a:p>
        </p:txBody>
      </p:sp>
      <p:sp>
        <p:nvSpPr>
          <p:cNvPr id="4" name="Segnaposto data 3">
            <a:extLst>
              <a:ext uri="{FF2B5EF4-FFF2-40B4-BE49-F238E27FC236}">
                <a16:creationId xmlns:a16="http://schemas.microsoft.com/office/drawing/2014/main" id="{DE8BBE9A-5D80-40DF-9D60-4C53DDA56028}"/>
              </a:ext>
            </a:extLst>
          </p:cNvPr>
          <p:cNvSpPr>
            <a:spLocks noGrp="1"/>
          </p:cNvSpPr>
          <p:nvPr>
            <p:ph type="dt" sz="half" idx="10"/>
          </p:nvPr>
        </p:nvSpPr>
        <p:spPr/>
        <p:txBody>
          <a:bodyPr/>
          <a:lstStyle/>
          <a:p>
            <a:fld id="{6A211686-123D-4956-BD29-1225975AE9E0}" type="datetime1">
              <a:rPr lang="it-IT" smtClean="0"/>
              <a:t>07/06/2018</a:t>
            </a:fld>
            <a:endParaRPr lang="it-IT" dirty="0"/>
          </a:p>
        </p:txBody>
      </p:sp>
      <p:sp>
        <p:nvSpPr>
          <p:cNvPr id="5" name="Segnaposto piè di pagina 4">
            <a:extLst>
              <a:ext uri="{FF2B5EF4-FFF2-40B4-BE49-F238E27FC236}">
                <a16:creationId xmlns:a16="http://schemas.microsoft.com/office/drawing/2014/main" id="{581AECAD-66E3-422B-9925-14CB26B16FC7}"/>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6EAE692B-07CD-4356-B551-EAF41D53AA05}"/>
              </a:ext>
            </a:extLst>
          </p:cNvPr>
          <p:cNvSpPr>
            <a:spLocks noGrp="1"/>
          </p:cNvSpPr>
          <p:nvPr>
            <p:ph type="sldNum" sz="quarter" idx="12"/>
          </p:nvPr>
        </p:nvSpPr>
        <p:spPr/>
        <p:txBody>
          <a:bodyPr/>
          <a:lstStyle/>
          <a:p>
            <a:fld id="{F74602B5-7832-47F6-8BF6-4ACCF92184F1}" type="slidenum">
              <a:rPr lang="it-IT" smtClean="0"/>
              <a:pPr/>
              <a:t>124</a:t>
            </a:fld>
            <a:endParaRPr lang="it-IT" dirty="0"/>
          </a:p>
        </p:txBody>
      </p:sp>
    </p:spTree>
    <p:extLst>
      <p:ext uri="{BB962C8B-B14F-4D97-AF65-F5344CB8AC3E}">
        <p14:creationId xmlns:p14="http://schemas.microsoft.com/office/powerpoint/2010/main" val="15428988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677BF7-A3B8-4BC5-9184-AAD35FCB5E67}"/>
              </a:ext>
            </a:extLst>
          </p:cNvPr>
          <p:cNvSpPr>
            <a:spLocks noGrp="1"/>
          </p:cNvSpPr>
          <p:nvPr>
            <p:ph type="title"/>
          </p:nvPr>
        </p:nvSpPr>
        <p:spPr/>
        <p:txBody>
          <a:bodyPr/>
          <a:lstStyle/>
          <a:p>
            <a:r>
              <a:rPr lang="it-IT" dirty="0"/>
              <a:t>Che cos’è la «</a:t>
            </a:r>
            <a:r>
              <a:rPr lang="it-IT" dirty="0">
                <a:solidFill>
                  <a:srgbClr val="C00000"/>
                </a:solidFill>
              </a:rPr>
              <a:t>profilazione</a:t>
            </a:r>
            <a:r>
              <a:rPr lang="it-IT" dirty="0"/>
              <a:t>»?</a:t>
            </a:r>
            <a:endParaRPr lang="it-IT" dirty="0">
              <a:solidFill>
                <a:srgbClr val="C00000"/>
              </a:solidFill>
            </a:endParaRPr>
          </a:p>
        </p:txBody>
      </p:sp>
      <p:sp>
        <p:nvSpPr>
          <p:cNvPr id="3" name="Segnaposto contenuto 2">
            <a:extLst>
              <a:ext uri="{FF2B5EF4-FFF2-40B4-BE49-F238E27FC236}">
                <a16:creationId xmlns:a16="http://schemas.microsoft.com/office/drawing/2014/main" id="{EDCBA084-BE23-4264-9489-0F5B44C9A7B3}"/>
              </a:ext>
            </a:extLst>
          </p:cNvPr>
          <p:cNvSpPr>
            <a:spLocks noGrp="1"/>
          </p:cNvSpPr>
          <p:nvPr>
            <p:ph idx="1"/>
          </p:nvPr>
        </p:nvSpPr>
        <p:spPr>
          <a:xfrm>
            <a:off x="1443530" y="1385106"/>
            <a:ext cx="9304940" cy="2224199"/>
          </a:xfrm>
        </p:spPr>
        <p:txBody>
          <a:bodyPr wrap="square">
            <a:spAutoFit/>
          </a:bodyPr>
          <a:lstStyle/>
          <a:p>
            <a:pPr marL="0" indent="0">
              <a:buNone/>
            </a:pPr>
            <a:r>
              <a:rPr lang="it-IT" dirty="0"/>
              <a:t>È qualsiasi forma di </a:t>
            </a:r>
            <a:r>
              <a:rPr lang="it-IT" dirty="0">
                <a:solidFill>
                  <a:srgbClr val="C00000"/>
                </a:solidFill>
                <a:effectLst>
                  <a:outerShdw blurRad="38100" dist="38100" dir="2700000" algn="tl">
                    <a:srgbClr val="000000">
                      <a:alpha val="43137"/>
                    </a:srgbClr>
                  </a:outerShdw>
                </a:effectLst>
              </a:rPr>
              <a:t>trattamento </a:t>
            </a:r>
            <a:r>
              <a:rPr lang="it-IT" i="1" u="sng" dirty="0">
                <a:solidFill>
                  <a:srgbClr val="C00000"/>
                </a:solidFill>
                <a:effectLst>
                  <a:outerShdw blurRad="38100" dist="38100" dir="2700000" algn="tl">
                    <a:srgbClr val="000000">
                      <a:alpha val="43137"/>
                    </a:srgbClr>
                  </a:outerShdw>
                </a:effectLst>
                <a:uFill>
                  <a:solidFill>
                    <a:schemeClr val="tx1">
                      <a:lumMod val="75000"/>
                      <a:lumOff val="25000"/>
                    </a:schemeClr>
                  </a:solidFill>
                </a:uFill>
              </a:rPr>
              <a:t>automatizzato</a:t>
            </a:r>
            <a:r>
              <a:rPr lang="it-IT" dirty="0">
                <a:solidFill>
                  <a:srgbClr val="C00000"/>
                </a:solidFill>
                <a:effectLst>
                  <a:outerShdw blurRad="38100" dist="38100" dir="2700000" algn="tl">
                    <a:srgbClr val="000000">
                      <a:alpha val="43137"/>
                    </a:srgbClr>
                  </a:outerShdw>
                </a:effectLst>
              </a:rPr>
              <a:t> di dati personali</a:t>
            </a:r>
            <a:r>
              <a:rPr lang="it-IT" dirty="0">
                <a:effectLst>
                  <a:outerShdw blurRad="38100" dist="38100" dir="2700000" algn="tl">
                    <a:srgbClr val="000000">
                      <a:alpha val="43137"/>
                    </a:srgbClr>
                  </a:outerShdw>
                </a:effectLst>
              </a:rPr>
              <a:t> </a:t>
            </a:r>
            <a:r>
              <a:rPr lang="it-IT" dirty="0"/>
              <a:t>consistente nell’utilizzo di tali dati per</a:t>
            </a:r>
          </a:p>
          <a:p>
            <a:pPr marL="0" indent="0" algn="ctr">
              <a:buNone/>
            </a:pPr>
            <a:r>
              <a:rPr lang="it-IT" sz="3200" i="1" dirty="0">
                <a:solidFill>
                  <a:srgbClr val="C00000"/>
                </a:solidFill>
                <a:effectLst>
                  <a:outerShdw blurRad="38100" dist="38100" dir="2700000" algn="tl">
                    <a:srgbClr val="000000">
                      <a:alpha val="43137"/>
                    </a:srgbClr>
                  </a:outerShdw>
                </a:effectLst>
                <a:highlight>
                  <a:srgbClr val="FFF8DD"/>
                </a:highlight>
              </a:rPr>
              <a:t>valutare determinati aspetti personali</a:t>
            </a:r>
          </a:p>
          <a:p>
            <a:pPr marL="0" indent="0">
              <a:buNone/>
            </a:pPr>
            <a:r>
              <a:rPr lang="it-IT" dirty="0"/>
              <a:t>relativi a una persona fisica, in particolare </a:t>
            </a:r>
            <a:r>
              <a:rPr lang="it-IT" i="1" dirty="0">
                <a:solidFill>
                  <a:srgbClr val="C00000"/>
                </a:solidFill>
                <a:effectLst>
                  <a:outerShdw blurRad="38100" dist="38100" dir="2700000" algn="tl">
                    <a:srgbClr val="000000">
                      <a:alpha val="43137"/>
                    </a:srgbClr>
                  </a:outerShdw>
                </a:effectLst>
                <a:highlight>
                  <a:srgbClr val="FFF8DD"/>
                </a:highlight>
              </a:rPr>
              <a:t>per analizzare</a:t>
            </a:r>
            <a:r>
              <a:rPr lang="it-IT" i="1" dirty="0">
                <a:effectLst>
                  <a:outerShdw blurRad="38100" dist="38100" dir="2700000" algn="tl">
                    <a:srgbClr val="000000">
                      <a:alpha val="43137"/>
                    </a:srgbClr>
                  </a:outerShdw>
                </a:effectLst>
                <a:highlight>
                  <a:srgbClr val="FFF8DD"/>
                </a:highlight>
              </a:rPr>
              <a:t> </a:t>
            </a:r>
            <a:r>
              <a:rPr lang="it-IT" dirty="0">
                <a:effectLst>
                  <a:outerShdw blurRad="38100" dist="38100" dir="2700000" algn="tl">
                    <a:srgbClr val="000000">
                      <a:alpha val="43137"/>
                    </a:srgbClr>
                  </a:outerShdw>
                </a:effectLst>
                <a:highlight>
                  <a:srgbClr val="FFF8DD"/>
                </a:highlight>
              </a:rPr>
              <a:t>o </a:t>
            </a:r>
            <a:r>
              <a:rPr lang="it-IT" i="1" dirty="0">
                <a:solidFill>
                  <a:srgbClr val="C00000"/>
                </a:solidFill>
                <a:effectLst>
                  <a:outerShdw blurRad="38100" dist="38100" dir="2700000" algn="tl">
                    <a:srgbClr val="000000">
                      <a:alpha val="43137"/>
                    </a:srgbClr>
                  </a:outerShdw>
                </a:effectLst>
                <a:highlight>
                  <a:srgbClr val="FFF8DD"/>
                </a:highlight>
              </a:rPr>
              <a:t>prevedere</a:t>
            </a:r>
            <a:r>
              <a:rPr lang="it-IT" dirty="0">
                <a:effectLst>
                  <a:outerShdw blurRad="38100" dist="38100" dir="2700000" algn="tl">
                    <a:srgbClr val="000000">
                      <a:alpha val="43137"/>
                    </a:srgbClr>
                  </a:outerShdw>
                </a:effectLst>
                <a:highlight>
                  <a:srgbClr val="FFF8DD"/>
                </a:highlight>
              </a:rPr>
              <a:t> </a:t>
            </a:r>
            <a:r>
              <a:rPr lang="it-IT" dirty="0"/>
              <a:t>aspetti riguardanti:</a:t>
            </a:r>
          </a:p>
        </p:txBody>
      </p:sp>
      <p:sp>
        <p:nvSpPr>
          <p:cNvPr id="4" name="Segnaposto data 3">
            <a:extLst>
              <a:ext uri="{FF2B5EF4-FFF2-40B4-BE49-F238E27FC236}">
                <a16:creationId xmlns:a16="http://schemas.microsoft.com/office/drawing/2014/main" id="{0AABA856-BE8B-4CD0-AD6E-96BAFD448B8A}"/>
              </a:ext>
            </a:extLst>
          </p:cNvPr>
          <p:cNvSpPr>
            <a:spLocks noGrp="1"/>
          </p:cNvSpPr>
          <p:nvPr>
            <p:ph type="dt" sz="half" idx="10"/>
          </p:nvPr>
        </p:nvSpPr>
        <p:spPr/>
        <p:txBody>
          <a:bodyPr/>
          <a:lstStyle/>
          <a:p>
            <a:pPr defTabSz="342900">
              <a:defRPr/>
            </a:pPr>
            <a:fld id="{FE7617F9-7D7F-432F-AC7B-513BC477774A}" type="datetime1">
              <a:rPr lang="it-IT" smtClean="0">
                <a:solidFill>
                  <a:prstClr val="black">
                    <a:tint val="75000"/>
                  </a:prstClr>
                </a:solidFill>
                <a:latin typeface="Arial Nova Light"/>
              </a:rPr>
              <a:pPr defTabSz="342900">
                <a:defRPr/>
              </a:pPr>
              <a:t>07/06/2018</a:t>
            </a:fld>
            <a:endParaRPr lang="it-IT" dirty="0">
              <a:solidFill>
                <a:prstClr val="black">
                  <a:tint val="75000"/>
                </a:prstClr>
              </a:solidFill>
              <a:latin typeface="Arial Nova Light"/>
            </a:endParaRPr>
          </a:p>
        </p:txBody>
      </p:sp>
      <p:sp>
        <p:nvSpPr>
          <p:cNvPr id="5" name="Segnaposto piè di pagina 4">
            <a:extLst>
              <a:ext uri="{FF2B5EF4-FFF2-40B4-BE49-F238E27FC236}">
                <a16:creationId xmlns:a16="http://schemas.microsoft.com/office/drawing/2014/main" id="{8E4A7B08-A859-4163-862F-55A9EA8A77D0}"/>
              </a:ext>
            </a:extLst>
          </p:cNvPr>
          <p:cNvSpPr>
            <a:spLocks noGrp="1"/>
          </p:cNvSpPr>
          <p:nvPr>
            <p:ph type="ftr" sz="quarter" idx="11"/>
          </p:nvPr>
        </p:nvSpPr>
        <p:spPr/>
        <p:txBody>
          <a:bodyPr/>
          <a:lstStyle/>
          <a:p>
            <a:pPr defTabSz="342900">
              <a:defRPr/>
            </a:pPr>
            <a:r>
              <a:rPr lang="it-IT">
                <a:latin typeface="Arial Nova Light"/>
              </a:rPr>
              <a:t>Copyright © 2018 — Marzio Vaglio</a:t>
            </a:r>
            <a:endParaRPr lang="it-IT" dirty="0">
              <a:latin typeface="Arial Nova Light"/>
            </a:endParaRPr>
          </a:p>
        </p:txBody>
      </p:sp>
      <p:sp>
        <p:nvSpPr>
          <p:cNvPr id="6" name="Segnaposto numero diapositiva 5">
            <a:extLst>
              <a:ext uri="{FF2B5EF4-FFF2-40B4-BE49-F238E27FC236}">
                <a16:creationId xmlns:a16="http://schemas.microsoft.com/office/drawing/2014/main" id="{09A01CF1-6CCB-4BD2-A1B1-D5C2302CFCB3}"/>
              </a:ext>
            </a:extLst>
          </p:cNvPr>
          <p:cNvSpPr>
            <a:spLocks noGrp="1"/>
          </p:cNvSpPr>
          <p:nvPr>
            <p:ph type="sldNum" sz="quarter" idx="12"/>
          </p:nvPr>
        </p:nvSpPr>
        <p:spPr/>
        <p:txBody>
          <a:bodyPr/>
          <a:lstStyle/>
          <a:p>
            <a:pPr defTabSz="342900">
              <a:defRPr/>
            </a:pPr>
            <a:fld id="{F74602B5-7832-47F6-8BF6-4ACCF92184F1}" type="slidenum">
              <a:rPr lang="it-IT">
                <a:latin typeface="Arial Nova Light"/>
              </a:rPr>
              <a:pPr defTabSz="342900">
                <a:defRPr/>
              </a:pPr>
              <a:t>125</a:t>
            </a:fld>
            <a:endParaRPr lang="it-IT" dirty="0">
              <a:latin typeface="Arial Nova Light"/>
            </a:endParaRPr>
          </a:p>
        </p:txBody>
      </p:sp>
      <p:sp>
        <p:nvSpPr>
          <p:cNvPr id="7" name="CasellaDiTesto 6">
            <a:extLst>
              <a:ext uri="{FF2B5EF4-FFF2-40B4-BE49-F238E27FC236}">
                <a16:creationId xmlns:a16="http://schemas.microsoft.com/office/drawing/2014/main" id="{3FF2A9AB-3809-4BBB-A06C-A7B8861E5BB1}"/>
              </a:ext>
            </a:extLst>
          </p:cNvPr>
          <p:cNvSpPr txBox="1"/>
          <p:nvPr/>
        </p:nvSpPr>
        <p:spPr>
          <a:xfrm>
            <a:off x="2032175" y="3742177"/>
            <a:ext cx="8188610" cy="2267287"/>
          </a:xfrm>
          <a:prstGeom prst="rect">
            <a:avLst/>
          </a:prstGeom>
          <a:noFill/>
        </p:spPr>
        <p:txBody>
          <a:bodyPr wrap="square" numCol="2" rtlCol="0">
            <a:spAutoFit/>
          </a:bodyPr>
          <a:lstStyle/>
          <a:p>
            <a:pPr defTabSz="914400">
              <a:lnSpc>
                <a:spcPct val="90000"/>
              </a:lnSpc>
              <a:spcBef>
                <a:spcPts val="1000"/>
              </a:spcBef>
            </a:pPr>
            <a:r>
              <a:rPr lang="it-IT" sz="2400" dirty="0">
                <a:solidFill>
                  <a:prstClr val="black"/>
                </a:solidFill>
                <a:latin typeface="Arial Nova Light" panose="020B0304020202020204" pitchFamily="34" charset="0"/>
              </a:rPr>
              <a:t>il </a:t>
            </a:r>
            <a:r>
              <a:rPr lang="it-IT" sz="2400" u="sng" dirty="0">
                <a:solidFill>
                  <a:prstClr val="black"/>
                </a:solidFill>
                <a:uFill>
                  <a:solidFill>
                    <a:srgbClr val="C00000"/>
                  </a:solidFill>
                </a:uFill>
                <a:latin typeface="Arial Nova Light" panose="020B0304020202020204" pitchFamily="34" charset="0"/>
              </a:rPr>
              <a:t>rendimento professionale</a:t>
            </a:r>
            <a:r>
              <a:rPr lang="it-IT" sz="2400" dirty="0">
                <a:solidFill>
                  <a:prstClr val="black"/>
                </a:solidFill>
                <a:latin typeface="Arial Nova Light" panose="020B0304020202020204" pitchFamily="34" charset="0"/>
              </a:rPr>
              <a:t>,</a:t>
            </a:r>
          </a:p>
          <a:p>
            <a:pPr defTabSz="914400">
              <a:lnSpc>
                <a:spcPct val="90000"/>
              </a:lnSpc>
              <a:spcBef>
                <a:spcPts val="1000"/>
              </a:spcBef>
            </a:pPr>
            <a:r>
              <a:rPr lang="it-IT" sz="2400" dirty="0">
                <a:solidFill>
                  <a:prstClr val="black"/>
                </a:solidFill>
                <a:latin typeface="Arial Nova Light" panose="020B0304020202020204" pitchFamily="34" charset="0"/>
              </a:rPr>
              <a:t>la </a:t>
            </a:r>
            <a:r>
              <a:rPr lang="it-IT" sz="2400" u="sng" dirty="0">
                <a:solidFill>
                  <a:prstClr val="black"/>
                </a:solidFill>
                <a:uFill>
                  <a:solidFill>
                    <a:srgbClr val="C00000"/>
                  </a:solidFill>
                </a:uFill>
                <a:latin typeface="Arial Nova Light" panose="020B0304020202020204" pitchFamily="34" charset="0"/>
              </a:rPr>
              <a:t>situazione economica</a:t>
            </a:r>
            <a:r>
              <a:rPr lang="it-IT" sz="2400" dirty="0">
                <a:solidFill>
                  <a:prstClr val="black"/>
                </a:solidFill>
                <a:latin typeface="Arial Nova Light" panose="020B0304020202020204" pitchFamily="34" charset="0"/>
              </a:rPr>
              <a:t>,</a:t>
            </a:r>
          </a:p>
          <a:p>
            <a:pPr defTabSz="914400">
              <a:lnSpc>
                <a:spcPct val="90000"/>
              </a:lnSpc>
              <a:spcBef>
                <a:spcPts val="1000"/>
              </a:spcBef>
            </a:pPr>
            <a:r>
              <a:rPr lang="it-IT" sz="2400" dirty="0">
                <a:solidFill>
                  <a:prstClr val="black"/>
                </a:solidFill>
                <a:latin typeface="Arial Nova Light" panose="020B0304020202020204" pitchFamily="34" charset="0"/>
              </a:rPr>
              <a:t>la </a:t>
            </a:r>
            <a:r>
              <a:rPr lang="it-IT" sz="2400" u="sng" dirty="0">
                <a:solidFill>
                  <a:prstClr val="black"/>
                </a:solidFill>
                <a:uFill>
                  <a:solidFill>
                    <a:srgbClr val="C00000"/>
                  </a:solidFill>
                </a:uFill>
                <a:latin typeface="Arial Nova Light" panose="020B0304020202020204" pitchFamily="34" charset="0"/>
              </a:rPr>
              <a:t>salute</a:t>
            </a:r>
            <a:r>
              <a:rPr lang="it-IT" sz="2400" dirty="0">
                <a:solidFill>
                  <a:prstClr val="black"/>
                </a:solidFill>
                <a:latin typeface="Arial Nova Light" panose="020B0304020202020204" pitchFamily="34" charset="0"/>
              </a:rPr>
              <a:t>,</a:t>
            </a:r>
          </a:p>
          <a:p>
            <a:pPr defTabSz="914400">
              <a:lnSpc>
                <a:spcPct val="90000"/>
              </a:lnSpc>
              <a:spcBef>
                <a:spcPts val="1000"/>
              </a:spcBef>
            </a:pPr>
            <a:r>
              <a:rPr lang="it-IT" sz="2400" dirty="0">
                <a:solidFill>
                  <a:prstClr val="black"/>
                </a:solidFill>
                <a:latin typeface="Arial Nova Light" panose="020B0304020202020204" pitchFamily="34" charset="0"/>
              </a:rPr>
              <a:t>le </a:t>
            </a:r>
            <a:r>
              <a:rPr lang="it-IT" sz="2400" u="sng" dirty="0">
                <a:solidFill>
                  <a:prstClr val="black"/>
                </a:solidFill>
                <a:uFill>
                  <a:solidFill>
                    <a:srgbClr val="C00000"/>
                  </a:solidFill>
                </a:uFill>
                <a:latin typeface="Arial Nova Light" panose="020B0304020202020204" pitchFamily="34" charset="0"/>
              </a:rPr>
              <a:t>preferenze personali,</a:t>
            </a:r>
          </a:p>
          <a:p>
            <a:pPr defTabSz="914400">
              <a:lnSpc>
                <a:spcPct val="90000"/>
              </a:lnSpc>
              <a:spcBef>
                <a:spcPts val="1000"/>
              </a:spcBef>
            </a:pPr>
            <a:r>
              <a:rPr lang="it-IT" sz="2400" dirty="0">
                <a:solidFill>
                  <a:prstClr val="black"/>
                </a:solidFill>
                <a:latin typeface="Arial Nova Light" panose="020B0304020202020204" pitchFamily="34" charset="0"/>
              </a:rPr>
              <a:t>gli </a:t>
            </a:r>
            <a:r>
              <a:rPr lang="it-IT" sz="2400" u="sng" dirty="0">
                <a:solidFill>
                  <a:prstClr val="black"/>
                </a:solidFill>
                <a:uFill>
                  <a:solidFill>
                    <a:srgbClr val="C00000"/>
                  </a:solidFill>
                </a:uFill>
                <a:latin typeface="Arial Nova Light" panose="020B0304020202020204" pitchFamily="34" charset="0"/>
              </a:rPr>
              <a:t>interessi</a:t>
            </a:r>
            <a:r>
              <a:rPr lang="it-IT" sz="2400" dirty="0">
                <a:solidFill>
                  <a:prstClr val="black"/>
                </a:solidFill>
                <a:latin typeface="Arial Nova Light" panose="020B0304020202020204" pitchFamily="34" charset="0"/>
              </a:rPr>
              <a:t>, </a:t>
            </a:r>
          </a:p>
          <a:p>
            <a:pPr defTabSz="914400">
              <a:lnSpc>
                <a:spcPct val="90000"/>
              </a:lnSpc>
              <a:spcBef>
                <a:spcPts val="1000"/>
              </a:spcBef>
            </a:pPr>
            <a:r>
              <a:rPr lang="it-IT" sz="2400" dirty="0">
                <a:solidFill>
                  <a:prstClr val="black"/>
                </a:solidFill>
                <a:latin typeface="Arial Nova Light" panose="020B0304020202020204" pitchFamily="34" charset="0"/>
              </a:rPr>
              <a:t>l’</a:t>
            </a:r>
            <a:r>
              <a:rPr lang="it-IT" sz="2400" u="sng" dirty="0">
                <a:solidFill>
                  <a:prstClr val="black"/>
                </a:solidFill>
                <a:uFill>
                  <a:solidFill>
                    <a:srgbClr val="C00000"/>
                  </a:solidFill>
                </a:uFill>
                <a:latin typeface="Arial Nova Light" panose="020B0304020202020204" pitchFamily="34" charset="0"/>
              </a:rPr>
              <a:t>affidabilità</a:t>
            </a:r>
            <a:r>
              <a:rPr lang="it-IT" sz="2400" dirty="0">
                <a:solidFill>
                  <a:prstClr val="black"/>
                </a:solidFill>
                <a:latin typeface="Arial Nova Light" panose="020B0304020202020204" pitchFamily="34" charset="0"/>
              </a:rPr>
              <a:t>, </a:t>
            </a:r>
          </a:p>
          <a:p>
            <a:pPr defTabSz="914400">
              <a:lnSpc>
                <a:spcPct val="90000"/>
              </a:lnSpc>
              <a:spcBef>
                <a:spcPts val="1000"/>
              </a:spcBef>
            </a:pPr>
            <a:r>
              <a:rPr lang="it-IT" sz="2400" dirty="0">
                <a:solidFill>
                  <a:prstClr val="black"/>
                </a:solidFill>
                <a:latin typeface="Arial Nova Light" panose="020B0304020202020204" pitchFamily="34" charset="0"/>
              </a:rPr>
              <a:t>il </a:t>
            </a:r>
            <a:r>
              <a:rPr lang="it-IT" sz="2400" u="sng" dirty="0">
                <a:solidFill>
                  <a:prstClr val="black"/>
                </a:solidFill>
                <a:uFill>
                  <a:solidFill>
                    <a:srgbClr val="C00000"/>
                  </a:solidFill>
                </a:uFill>
                <a:latin typeface="Arial Nova Light" panose="020B0304020202020204" pitchFamily="34" charset="0"/>
              </a:rPr>
              <a:t>comportamento,</a:t>
            </a:r>
          </a:p>
          <a:p>
            <a:pPr defTabSz="914400">
              <a:lnSpc>
                <a:spcPct val="90000"/>
              </a:lnSpc>
              <a:spcBef>
                <a:spcPts val="1000"/>
              </a:spcBef>
            </a:pPr>
            <a:r>
              <a:rPr lang="it-IT" sz="2400" dirty="0">
                <a:solidFill>
                  <a:prstClr val="black"/>
                </a:solidFill>
                <a:latin typeface="Arial Nova Light" panose="020B0304020202020204" pitchFamily="34" charset="0"/>
              </a:rPr>
              <a:t>l’</a:t>
            </a:r>
            <a:r>
              <a:rPr lang="it-IT" sz="2400" u="sng" dirty="0">
                <a:solidFill>
                  <a:prstClr val="black"/>
                </a:solidFill>
                <a:uFill>
                  <a:solidFill>
                    <a:srgbClr val="C00000"/>
                  </a:solidFill>
                </a:uFill>
                <a:latin typeface="Arial Nova Light" panose="020B0304020202020204" pitchFamily="34" charset="0"/>
              </a:rPr>
              <a:t>ubicazione</a:t>
            </a:r>
            <a:r>
              <a:rPr lang="it-IT" sz="2400" dirty="0">
                <a:solidFill>
                  <a:prstClr val="black"/>
                </a:solidFill>
                <a:latin typeface="Arial Nova Light" panose="020B0304020202020204" pitchFamily="34" charset="0"/>
              </a:rPr>
              <a:t> </a:t>
            </a:r>
          </a:p>
          <a:p>
            <a:pPr defTabSz="914400">
              <a:lnSpc>
                <a:spcPct val="90000"/>
              </a:lnSpc>
              <a:spcBef>
                <a:spcPts val="1000"/>
              </a:spcBef>
            </a:pPr>
            <a:r>
              <a:rPr lang="it-IT" sz="2400" dirty="0">
                <a:solidFill>
                  <a:prstClr val="black"/>
                </a:solidFill>
                <a:latin typeface="Arial Nova Light" panose="020B0304020202020204" pitchFamily="34" charset="0"/>
              </a:rPr>
              <a:t>o gli </a:t>
            </a:r>
            <a:r>
              <a:rPr lang="it-IT" sz="2400" u="sng" dirty="0">
                <a:solidFill>
                  <a:prstClr val="black"/>
                </a:solidFill>
                <a:uFill>
                  <a:solidFill>
                    <a:srgbClr val="C00000"/>
                  </a:solidFill>
                </a:uFill>
                <a:latin typeface="Arial Nova Light" panose="020B0304020202020204" pitchFamily="34" charset="0"/>
              </a:rPr>
              <a:t>spostamenti</a:t>
            </a:r>
            <a:r>
              <a:rPr lang="it-IT" sz="2400" dirty="0">
                <a:solidFill>
                  <a:prstClr val="black"/>
                </a:solidFill>
                <a:latin typeface="Arial Nova Light" panose="020B0304020202020204" pitchFamily="34" charset="0"/>
              </a:rPr>
              <a:t> di detta persona fisica.</a:t>
            </a:r>
            <a:endParaRPr lang="it-IT" dirty="0">
              <a:solidFill>
                <a:prstClr val="black"/>
              </a:solidFill>
              <a:latin typeface="Arial Nova Light" panose="020B0304020202020204" pitchFamily="34" charset="0"/>
            </a:endParaRPr>
          </a:p>
        </p:txBody>
      </p:sp>
    </p:spTree>
    <p:extLst>
      <p:ext uri="{BB962C8B-B14F-4D97-AF65-F5344CB8AC3E}">
        <p14:creationId xmlns:p14="http://schemas.microsoft.com/office/powerpoint/2010/main" val="23670448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BF352-35BC-4648-8CC0-C9E6007B45F3}"/>
              </a:ext>
            </a:extLst>
          </p:cNvPr>
          <p:cNvSpPr>
            <a:spLocks noGrp="1"/>
          </p:cNvSpPr>
          <p:nvPr>
            <p:ph type="title"/>
          </p:nvPr>
        </p:nvSpPr>
        <p:spPr>
          <a:xfrm>
            <a:off x="1097279" y="286603"/>
            <a:ext cx="10712647" cy="1450757"/>
          </a:xfrm>
        </p:spPr>
        <p:txBody>
          <a:bodyPr/>
          <a:lstStyle/>
          <a:p>
            <a:r>
              <a:rPr lang="it-IT" dirty="0"/>
              <a:t>Processi decisionali automatizzati e </a:t>
            </a:r>
            <a:r>
              <a:rPr lang="it-IT" dirty="0">
                <a:solidFill>
                  <a:srgbClr val="C00000"/>
                </a:solidFill>
              </a:rPr>
              <a:t>profilazione</a:t>
            </a:r>
            <a:r>
              <a:rPr lang="it-IT" b="1" dirty="0"/>
              <a:t> </a:t>
            </a:r>
            <a:r>
              <a:rPr lang="it-IT" b="1" dirty="0">
                <a:solidFill>
                  <a:schemeClr val="bg2">
                    <a:lumMod val="75000"/>
                  </a:schemeClr>
                </a:solidFill>
              </a:rPr>
              <a:t>/2</a:t>
            </a:r>
          </a:p>
        </p:txBody>
      </p:sp>
      <p:sp>
        <p:nvSpPr>
          <p:cNvPr id="3" name="Segnaposto contenuto 2">
            <a:extLst>
              <a:ext uri="{FF2B5EF4-FFF2-40B4-BE49-F238E27FC236}">
                <a16:creationId xmlns:a16="http://schemas.microsoft.com/office/drawing/2014/main" id="{4059FAB9-4567-40DA-AE92-378B0043FB34}"/>
              </a:ext>
            </a:extLst>
          </p:cNvPr>
          <p:cNvSpPr>
            <a:spLocks noGrp="1"/>
          </p:cNvSpPr>
          <p:nvPr>
            <p:ph idx="1"/>
          </p:nvPr>
        </p:nvSpPr>
        <p:spPr>
          <a:xfrm>
            <a:off x="1812454" y="1483339"/>
            <a:ext cx="8567093" cy="3891322"/>
          </a:xfrm>
        </p:spPr>
        <p:txBody>
          <a:bodyPr/>
          <a:lstStyle/>
          <a:p>
            <a:pPr marL="0" indent="0">
              <a:buNone/>
            </a:pPr>
            <a:r>
              <a:rPr lang="it-IT" sz="3200" dirty="0"/>
              <a:t>Processi decisionali automatizzati e profilazione sono però </a:t>
            </a:r>
            <a:r>
              <a:rPr lang="it-IT" sz="3200" dirty="0">
                <a:solidFill>
                  <a:srgbClr val="C00000"/>
                </a:solidFill>
                <a:effectLst>
                  <a:outerShdw blurRad="38100" dist="38100" dir="2700000" algn="tl">
                    <a:srgbClr val="000000">
                      <a:alpha val="43137"/>
                    </a:srgbClr>
                  </a:outerShdw>
                </a:effectLst>
              </a:rPr>
              <a:t>consentiti</a:t>
            </a:r>
            <a:r>
              <a:rPr lang="it-IT" sz="3200" dirty="0"/>
              <a:t> </a:t>
            </a:r>
            <a:r>
              <a:rPr lang="it-IT" sz="3200" baseline="30000" dirty="0"/>
              <a:t>(art. 22,2)</a:t>
            </a:r>
            <a:r>
              <a:rPr lang="it-IT" sz="3200" dirty="0"/>
              <a:t> </a:t>
            </a:r>
            <a:r>
              <a:rPr lang="it-IT" sz="3200" dirty="0">
                <a:solidFill>
                  <a:srgbClr val="C00000"/>
                </a:solidFill>
              </a:rPr>
              <a:t>se la decisione</a:t>
            </a:r>
            <a:r>
              <a:rPr lang="it-IT" sz="3200" dirty="0"/>
              <a:t>:</a:t>
            </a:r>
          </a:p>
          <a:p>
            <a:pPr marL="0" indent="0">
              <a:buNone/>
            </a:pPr>
            <a:endParaRPr lang="it-IT" sz="3200" baseline="30000" dirty="0"/>
          </a:p>
          <a:p>
            <a:pPr lvl="1"/>
            <a:r>
              <a:rPr lang="it-IT" sz="3200" dirty="0"/>
              <a:t>è necessaria per la conclusione o l’esecuzione di un </a:t>
            </a:r>
            <a:r>
              <a:rPr lang="it-IT" sz="3200" dirty="0">
                <a:solidFill>
                  <a:srgbClr val="C00000"/>
                </a:solidFill>
              </a:rPr>
              <a:t>contratto</a:t>
            </a:r>
            <a:r>
              <a:rPr lang="it-IT" sz="3200" dirty="0"/>
              <a:t> tra interessato e </a:t>
            </a:r>
            <a:r>
              <a:rPr lang="it-IT" sz="3200" cap="small" dirty="0"/>
              <a:t>tdtr,</a:t>
            </a:r>
          </a:p>
          <a:p>
            <a:pPr lvl="1"/>
            <a:r>
              <a:rPr lang="it-IT" sz="3200" dirty="0"/>
              <a:t>è </a:t>
            </a:r>
            <a:r>
              <a:rPr lang="it-IT" sz="3200" dirty="0">
                <a:solidFill>
                  <a:srgbClr val="C00000"/>
                </a:solidFill>
              </a:rPr>
              <a:t>autorizzata dal diritto </a:t>
            </a:r>
            <a:r>
              <a:rPr lang="it-IT" sz="3200" dirty="0"/>
              <a:t>Ue o dello </a:t>
            </a:r>
            <a:r>
              <a:rPr lang="it-IT" sz="3200" dirty="0" err="1"/>
              <a:t>St.m</a:t>
            </a:r>
            <a:r>
              <a:rPr lang="it-IT" sz="3200" dirty="0"/>
              <a:t>. cui è soggetto il </a:t>
            </a:r>
            <a:r>
              <a:rPr lang="it-IT" sz="3200" cap="small" dirty="0"/>
              <a:t>tdtr</a:t>
            </a:r>
            <a:r>
              <a:rPr lang="it-IT" sz="3200" dirty="0"/>
              <a:t>, </a:t>
            </a:r>
            <a:r>
              <a:rPr lang="it-IT" sz="3200" i="1" dirty="0"/>
              <a:t>con misure adeguate a tutela dei diritti, delle libertà e dei legittimi interessi dell’interessato</a:t>
            </a:r>
            <a:r>
              <a:rPr lang="it-IT" sz="3200" dirty="0"/>
              <a:t>,</a:t>
            </a:r>
          </a:p>
          <a:p>
            <a:pPr lvl="1"/>
            <a:r>
              <a:rPr lang="it-IT" sz="3200" dirty="0"/>
              <a:t>si basa sul </a:t>
            </a:r>
            <a:r>
              <a:rPr lang="it-IT" sz="3200" dirty="0">
                <a:solidFill>
                  <a:srgbClr val="C00000"/>
                </a:solidFill>
              </a:rPr>
              <a:t>consenso </a:t>
            </a:r>
            <a:r>
              <a:rPr lang="it-IT" sz="3200" u="sng" dirty="0">
                <a:solidFill>
                  <a:srgbClr val="C00000"/>
                </a:solidFill>
                <a:uFill>
                  <a:solidFill>
                    <a:schemeClr val="tx1"/>
                  </a:solidFill>
                </a:uFill>
              </a:rPr>
              <a:t>esplicito</a:t>
            </a:r>
            <a:r>
              <a:rPr lang="it-IT" sz="3200" dirty="0">
                <a:solidFill>
                  <a:srgbClr val="C00000"/>
                </a:solidFill>
              </a:rPr>
              <a:t> </a:t>
            </a:r>
            <a:r>
              <a:rPr lang="it-IT" sz="3200" dirty="0"/>
              <a:t>dell’interessato.</a:t>
            </a:r>
            <a:endParaRPr lang="it-IT" dirty="0"/>
          </a:p>
        </p:txBody>
      </p:sp>
      <p:sp>
        <p:nvSpPr>
          <p:cNvPr id="4" name="Segnaposto data 3">
            <a:extLst>
              <a:ext uri="{FF2B5EF4-FFF2-40B4-BE49-F238E27FC236}">
                <a16:creationId xmlns:a16="http://schemas.microsoft.com/office/drawing/2014/main" id="{DE8BBE9A-5D80-40DF-9D60-4C53DDA56028}"/>
              </a:ext>
            </a:extLst>
          </p:cNvPr>
          <p:cNvSpPr>
            <a:spLocks noGrp="1"/>
          </p:cNvSpPr>
          <p:nvPr>
            <p:ph type="dt" sz="half" idx="10"/>
          </p:nvPr>
        </p:nvSpPr>
        <p:spPr/>
        <p:txBody>
          <a:bodyPr/>
          <a:lstStyle/>
          <a:p>
            <a:fld id="{5E30993C-5C64-4813-BF0A-F4FCBD261CD4}" type="datetime1">
              <a:rPr lang="it-IT" smtClean="0"/>
              <a:t>07/06/2018</a:t>
            </a:fld>
            <a:endParaRPr lang="it-IT" dirty="0"/>
          </a:p>
        </p:txBody>
      </p:sp>
      <p:sp>
        <p:nvSpPr>
          <p:cNvPr id="5" name="Segnaposto piè di pagina 4">
            <a:extLst>
              <a:ext uri="{FF2B5EF4-FFF2-40B4-BE49-F238E27FC236}">
                <a16:creationId xmlns:a16="http://schemas.microsoft.com/office/drawing/2014/main" id="{581AECAD-66E3-422B-9925-14CB26B16FC7}"/>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6EAE692B-07CD-4356-B551-EAF41D53AA05}"/>
              </a:ext>
            </a:extLst>
          </p:cNvPr>
          <p:cNvSpPr>
            <a:spLocks noGrp="1"/>
          </p:cNvSpPr>
          <p:nvPr>
            <p:ph type="sldNum" sz="quarter" idx="12"/>
          </p:nvPr>
        </p:nvSpPr>
        <p:spPr/>
        <p:txBody>
          <a:bodyPr/>
          <a:lstStyle/>
          <a:p>
            <a:fld id="{F74602B5-7832-47F6-8BF6-4ACCF92184F1}" type="slidenum">
              <a:rPr lang="it-IT" smtClean="0"/>
              <a:pPr/>
              <a:t>126</a:t>
            </a:fld>
            <a:endParaRPr lang="it-IT" dirty="0"/>
          </a:p>
        </p:txBody>
      </p:sp>
    </p:spTree>
    <p:extLst>
      <p:ext uri="{BB962C8B-B14F-4D97-AF65-F5344CB8AC3E}">
        <p14:creationId xmlns:p14="http://schemas.microsoft.com/office/powerpoint/2010/main" val="15547221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BF352-35BC-4648-8CC0-C9E6007B45F3}"/>
              </a:ext>
            </a:extLst>
          </p:cNvPr>
          <p:cNvSpPr>
            <a:spLocks noGrp="1"/>
          </p:cNvSpPr>
          <p:nvPr>
            <p:ph type="title"/>
          </p:nvPr>
        </p:nvSpPr>
        <p:spPr>
          <a:xfrm>
            <a:off x="1097279" y="286603"/>
            <a:ext cx="10777041" cy="1450757"/>
          </a:xfrm>
        </p:spPr>
        <p:txBody>
          <a:bodyPr/>
          <a:lstStyle/>
          <a:p>
            <a:r>
              <a:rPr lang="it-IT" dirty="0"/>
              <a:t>Processi decisionali automatizzati e </a:t>
            </a:r>
            <a:r>
              <a:rPr lang="it-IT" dirty="0">
                <a:solidFill>
                  <a:srgbClr val="C00000"/>
                </a:solidFill>
              </a:rPr>
              <a:t>profilazione</a:t>
            </a:r>
            <a:r>
              <a:rPr lang="it-IT" dirty="0"/>
              <a:t> </a:t>
            </a:r>
            <a:r>
              <a:rPr lang="it-IT" b="1" dirty="0">
                <a:solidFill>
                  <a:schemeClr val="bg2">
                    <a:lumMod val="75000"/>
                  </a:schemeClr>
                </a:solidFill>
              </a:rPr>
              <a:t>/3</a:t>
            </a:r>
          </a:p>
        </p:txBody>
      </p:sp>
      <p:sp>
        <p:nvSpPr>
          <p:cNvPr id="3" name="Segnaposto contenuto 2">
            <a:extLst>
              <a:ext uri="{FF2B5EF4-FFF2-40B4-BE49-F238E27FC236}">
                <a16:creationId xmlns:a16="http://schemas.microsoft.com/office/drawing/2014/main" id="{4059FAB9-4567-40DA-AE92-378B0043FB34}"/>
              </a:ext>
            </a:extLst>
          </p:cNvPr>
          <p:cNvSpPr>
            <a:spLocks noGrp="1"/>
          </p:cNvSpPr>
          <p:nvPr>
            <p:ph idx="1"/>
          </p:nvPr>
        </p:nvSpPr>
        <p:spPr>
          <a:xfrm>
            <a:off x="1812454" y="1294570"/>
            <a:ext cx="8567093" cy="4268861"/>
          </a:xfrm>
        </p:spPr>
        <p:txBody>
          <a:bodyPr/>
          <a:lstStyle/>
          <a:p>
            <a:r>
              <a:rPr lang="it-IT" sz="3200" dirty="0"/>
              <a:t>Quando processi decisionali automatizzati e profilazione </a:t>
            </a:r>
            <a:r>
              <a:rPr lang="it-IT" sz="3200" dirty="0">
                <a:solidFill>
                  <a:srgbClr val="C00000"/>
                </a:solidFill>
              </a:rPr>
              <a:t>sono consentiti </a:t>
            </a:r>
            <a:r>
              <a:rPr lang="it-IT" dirty="0"/>
              <a:t>per la conclusione o l’esecuzione di un contratto ovvero in base al consenso dell’interessato</a:t>
            </a:r>
            <a:r>
              <a:rPr lang="it-IT" sz="3200" dirty="0"/>
              <a:t> </a:t>
            </a:r>
            <a:r>
              <a:rPr lang="it-IT" sz="3200" dirty="0">
                <a:solidFill>
                  <a:srgbClr val="C00000"/>
                </a:solidFill>
              </a:rPr>
              <a:t>è prevista una </a:t>
            </a:r>
            <a:r>
              <a:rPr lang="it-IT" sz="3200" i="1" dirty="0">
                <a:solidFill>
                  <a:srgbClr val="C00000"/>
                </a:solidFill>
              </a:rPr>
              <a:t>tutela rafforzata</a:t>
            </a:r>
            <a:r>
              <a:rPr lang="it-IT" sz="3200" i="1" dirty="0"/>
              <a:t> </a:t>
            </a:r>
            <a:r>
              <a:rPr lang="it-IT" sz="3200" baseline="30000" dirty="0"/>
              <a:t>(art. 22,3)</a:t>
            </a:r>
            <a:r>
              <a:rPr lang="it-IT" sz="3200" dirty="0"/>
              <a:t>: </a:t>
            </a:r>
          </a:p>
          <a:p>
            <a:r>
              <a:rPr lang="it-IT" sz="3200" dirty="0"/>
              <a:t>il </a:t>
            </a:r>
            <a:r>
              <a:rPr lang="it-IT" sz="3200" cap="small" dirty="0"/>
              <a:t>tdtr</a:t>
            </a:r>
            <a:r>
              <a:rPr lang="it-IT" sz="3200" dirty="0"/>
              <a:t> </a:t>
            </a:r>
            <a:r>
              <a:rPr lang="it-IT" sz="3200" i="1" u="sng" dirty="0">
                <a:solidFill>
                  <a:srgbClr val="C00000"/>
                </a:solidFill>
                <a:uFill>
                  <a:solidFill>
                    <a:schemeClr val="tx1"/>
                  </a:solidFill>
                </a:uFill>
              </a:rPr>
              <a:t>deve</a:t>
            </a:r>
            <a:r>
              <a:rPr lang="it-IT" sz="3200" dirty="0">
                <a:solidFill>
                  <a:srgbClr val="C00000"/>
                </a:solidFill>
              </a:rPr>
              <a:t> attuare misure appropriate </a:t>
            </a:r>
            <a:r>
              <a:rPr lang="it-IT" sz="3200" u="sng" dirty="0">
                <a:uFill>
                  <a:solidFill>
                    <a:srgbClr val="C00000"/>
                  </a:solidFill>
                </a:uFill>
              </a:rPr>
              <a:t>per tutelare i diritti, le libertà e i legittimi interessi</a:t>
            </a:r>
            <a:r>
              <a:rPr lang="it-IT" sz="3200" dirty="0"/>
              <a:t> dell’interessato, che prevedano «</a:t>
            </a:r>
            <a:r>
              <a:rPr lang="it-IT" sz="3200" i="1" dirty="0"/>
              <a:t>almeno</a:t>
            </a:r>
            <a:r>
              <a:rPr lang="it-IT" sz="3200" dirty="0"/>
              <a:t>»:</a:t>
            </a:r>
          </a:p>
          <a:p>
            <a:pPr lvl="1"/>
            <a:r>
              <a:rPr lang="it-IT" sz="2800" dirty="0"/>
              <a:t>il diritto di </a:t>
            </a:r>
            <a:r>
              <a:rPr lang="it-IT" sz="2800" u="sng" dirty="0">
                <a:uFill>
                  <a:solidFill>
                    <a:srgbClr val="C00000"/>
                  </a:solidFill>
                </a:uFill>
              </a:rPr>
              <a:t>ottenere l’intervento umano </a:t>
            </a:r>
            <a:r>
              <a:rPr lang="it-IT" sz="2800" dirty="0"/>
              <a:t>da parte del </a:t>
            </a:r>
            <a:r>
              <a:rPr lang="it-IT" sz="2800" cap="small" dirty="0"/>
              <a:t>tdtr</a:t>
            </a:r>
          </a:p>
          <a:p>
            <a:pPr lvl="1"/>
            <a:r>
              <a:rPr lang="it-IT" sz="2800" dirty="0"/>
              <a:t>il diritto di </a:t>
            </a:r>
            <a:r>
              <a:rPr lang="it-IT" sz="2800" u="sng" dirty="0">
                <a:uFill>
                  <a:solidFill>
                    <a:srgbClr val="C00000"/>
                  </a:solidFill>
                </a:uFill>
              </a:rPr>
              <a:t>esprimere la propria opinione</a:t>
            </a:r>
          </a:p>
          <a:p>
            <a:pPr lvl="1"/>
            <a:r>
              <a:rPr lang="it-IT" sz="2800" dirty="0"/>
              <a:t>e di </a:t>
            </a:r>
            <a:r>
              <a:rPr lang="it-IT" sz="2800" u="sng" dirty="0">
                <a:uFill>
                  <a:solidFill>
                    <a:srgbClr val="C00000"/>
                  </a:solidFill>
                </a:uFill>
              </a:rPr>
              <a:t>contestare la decisione</a:t>
            </a:r>
            <a:r>
              <a:rPr lang="it-IT" sz="2800" dirty="0"/>
              <a:t>.</a:t>
            </a:r>
          </a:p>
        </p:txBody>
      </p:sp>
      <p:sp>
        <p:nvSpPr>
          <p:cNvPr id="4" name="Segnaposto data 3">
            <a:extLst>
              <a:ext uri="{FF2B5EF4-FFF2-40B4-BE49-F238E27FC236}">
                <a16:creationId xmlns:a16="http://schemas.microsoft.com/office/drawing/2014/main" id="{DE8BBE9A-5D80-40DF-9D60-4C53DDA56028}"/>
              </a:ext>
            </a:extLst>
          </p:cNvPr>
          <p:cNvSpPr>
            <a:spLocks noGrp="1"/>
          </p:cNvSpPr>
          <p:nvPr>
            <p:ph type="dt" sz="half" idx="10"/>
          </p:nvPr>
        </p:nvSpPr>
        <p:spPr/>
        <p:txBody>
          <a:bodyPr/>
          <a:lstStyle/>
          <a:p>
            <a:fld id="{CC76AFCE-14CA-43CC-A70C-0F62BF22AE5F}" type="datetime1">
              <a:rPr lang="it-IT" smtClean="0"/>
              <a:t>07/06/2018</a:t>
            </a:fld>
            <a:endParaRPr lang="it-IT" dirty="0"/>
          </a:p>
        </p:txBody>
      </p:sp>
      <p:sp>
        <p:nvSpPr>
          <p:cNvPr id="5" name="Segnaposto piè di pagina 4">
            <a:extLst>
              <a:ext uri="{FF2B5EF4-FFF2-40B4-BE49-F238E27FC236}">
                <a16:creationId xmlns:a16="http://schemas.microsoft.com/office/drawing/2014/main" id="{581AECAD-66E3-422B-9925-14CB26B16FC7}"/>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6EAE692B-07CD-4356-B551-EAF41D53AA05}"/>
              </a:ext>
            </a:extLst>
          </p:cNvPr>
          <p:cNvSpPr>
            <a:spLocks noGrp="1"/>
          </p:cNvSpPr>
          <p:nvPr>
            <p:ph type="sldNum" sz="quarter" idx="12"/>
          </p:nvPr>
        </p:nvSpPr>
        <p:spPr/>
        <p:txBody>
          <a:bodyPr/>
          <a:lstStyle/>
          <a:p>
            <a:fld id="{F74602B5-7832-47F6-8BF6-4ACCF92184F1}" type="slidenum">
              <a:rPr lang="it-IT" smtClean="0"/>
              <a:pPr/>
              <a:t>127</a:t>
            </a:fld>
            <a:endParaRPr lang="it-IT" dirty="0"/>
          </a:p>
        </p:txBody>
      </p:sp>
    </p:spTree>
    <p:extLst>
      <p:ext uri="{BB962C8B-B14F-4D97-AF65-F5344CB8AC3E}">
        <p14:creationId xmlns:p14="http://schemas.microsoft.com/office/powerpoint/2010/main" val="24725754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BF352-35BC-4648-8CC0-C9E6007B45F3}"/>
              </a:ext>
            </a:extLst>
          </p:cNvPr>
          <p:cNvSpPr>
            <a:spLocks noGrp="1"/>
          </p:cNvSpPr>
          <p:nvPr>
            <p:ph type="title"/>
          </p:nvPr>
        </p:nvSpPr>
        <p:spPr>
          <a:xfrm>
            <a:off x="1097279" y="286603"/>
            <a:ext cx="10777041" cy="1450757"/>
          </a:xfrm>
        </p:spPr>
        <p:txBody>
          <a:bodyPr/>
          <a:lstStyle/>
          <a:p>
            <a:r>
              <a:rPr lang="it-IT" dirty="0"/>
              <a:t>Processi decisionali automatizzati e </a:t>
            </a:r>
            <a:r>
              <a:rPr lang="it-IT" dirty="0">
                <a:solidFill>
                  <a:srgbClr val="C00000"/>
                </a:solidFill>
              </a:rPr>
              <a:t>profilazione</a:t>
            </a:r>
            <a:r>
              <a:rPr lang="it-IT" b="1" dirty="0"/>
              <a:t> </a:t>
            </a:r>
            <a:r>
              <a:rPr lang="it-IT" b="1" dirty="0">
                <a:solidFill>
                  <a:schemeClr val="bg2">
                    <a:lumMod val="75000"/>
                  </a:schemeClr>
                </a:solidFill>
              </a:rPr>
              <a:t>/4</a:t>
            </a:r>
          </a:p>
        </p:txBody>
      </p:sp>
      <p:sp>
        <p:nvSpPr>
          <p:cNvPr id="3" name="Segnaposto contenuto 2">
            <a:extLst>
              <a:ext uri="{FF2B5EF4-FFF2-40B4-BE49-F238E27FC236}">
                <a16:creationId xmlns:a16="http://schemas.microsoft.com/office/drawing/2014/main" id="{4059FAB9-4567-40DA-AE92-378B0043FB34}"/>
              </a:ext>
            </a:extLst>
          </p:cNvPr>
          <p:cNvSpPr>
            <a:spLocks noGrp="1"/>
          </p:cNvSpPr>
          <p:nvPr>
            <p:ph idx="1"/>
          </p:nvPr>
        </p:nvSpPr>
        <p:spPr>
          <a:xfrm>
            <a:off x="1592925" y="1250968"/>
            <a:ext cx="9006150" cy="4356064"/>
          </a:xfrm>
        </p:spPr>
        <p:txBody>
          <a:bodyPr/>
          <a:lstStyle/>
          <a:p>
            <a:pPr lvl="0"/>
            <a:r>
              <a:rPr lang="it-IT" sz="3200" dirty="0">
                <a:solidFill>
                  <a:prstClr val="black"/>
                </a:solidFill>
              </a:rPr>
              <a:t>Ricordiamo poi il </a:t>
            </a:r>
            <a:r>
              <a:rPr lang="it-IT" sz="3200" dirty="0">
                <a:solidFill>
                  <a:srgbClr val="C00000"/>
                </a:solidFill>
              </a:rPr>
              <a:t>contenuto</a:t>
            </a:r>
            <a:r>
              <a:rPr lang="it-IT" sz="3200" dirty="0">
                <a:solidFill>
                  <a:prstClr val="black"/>
                </a:solidFill>
              </a:rPr>
              <a:t> più ampio, in questi casi, stabilito per l’</a:t>
            </a:r>
            <a:r>
              <a:rPr lang="it-IT" sz="3200" dirty="0">
                <a:solidFill>
                  <a:srgbClr val="C00000"/>
                </a:solidFill>
              </a:rPr>
              <a:t>informativa</a:t>
            </a:r>
            <a:r>
              <a:rPr lang="it-IT" sz="3200" dirty="0">
                <a:solidFill>
                  <a:prstClr val="black"/>
                </a:solidFill>
              </a:rPr>
              <a:t> </a:t>
            </a:r>
            <a:r>
              <a:rPr lang="it-IT" sz="3200" baseline="30000" dirty="0">
                <a:solidFill>
                  <a:prstClr val="black"/>
                </a:solidFill>
              </a:rPr>
              <a:t>(art. 13,2,f – art. 14,2,g)</a:t>
            </a:r>
            <a:r>
              <a:rPr lang="it-IT" sz="3200" dirty="0">
                <a:solidFill>
                  <a:prstClr val="black"/>
                </a:solidFill>
              </a:rPr>
              <a:t>:</a:t>
            </a:r>
          </a:p>
          <a:p>
            <a:pPr lvl="0"/>
            <a:r>
              <a:rPr lang="it-IT" sz="3200" dirty="0">
                <a:solidFill>
                  <a:prstClr val="black"/>
                </a:solidFill>
                <a:uFill>
                  <a:solidFill>
                    <a:srgbClr val="C00000"/>
                  </a:solidFill>
                </a:uFill>
              </a:rPr>
              <a:t>il </a:t>
            </a:r>
            <a:r>
              <a:rPr lang="it-IT" sz="3200" cap="small" dirty="0">
                <a:solidFill>
                  <a:prstClr val="black"/>
                </a:solidFill>
                <a:uFill>
                  <a:solidFill>
                    <a:srgbClr val="C00000"/>
                  </a:solidFill>
                </a:uFill>
              </a:rPr>
              <a:t>tdtr</a:t>
            </a:r>
            <a:r>
              <a:rPr lang="it-IT" sz="3200" dirty="0">
                <a:solidFill>
                  <a:prstClr val="black"/>
                </a:solidFill>
                <a:uFill>
                  <a:solidFill>
                    <a:srgbClr val="C00000"/>
                  </a:solidFill>
                </a:uFill>
              </a:rPr>
              <a:t> </a:t>
            </a:r>
            <a:r>
              <a:rPr lang="it-IT" sz="3200" dirty="0">
                <a:solidFill>
                  <a:prstClr val="black"/>
                </a:solidFill>
              </a:rPr>
              <a:t>ha l’</a:t>
            </a:r>
            <a:r>
              <a:rPr lang="it-IT" sz="3200" u="sng" dirty="0">
                <a:solidFill>
                  <a:prstClr val="black"/>
                </a:solidFill>
                <a:uFill>
                  <a:solidFill>
                    <a:srgbClr val="C00000"/>
                  </a:solidFill>
                </a:uFill>
              </a:rPr>
              <a:t>obbligo</a:t>
            </a:r>
            <a:r>
              <a:rPr lang="it-IT" sz="3200" dirty="0">
                <a:solidFill>
                  <a:prstClr val="black"/>
                </a:solidFill>
                <a:uFill>
                  <a:solidFill>
                    <a:srgbClr val="C00000"/>
                  </a:solidFill>
                </a:uFill>
              </a:rPr>
              <a:t> </a:t>
            </a:r>
            <a:r>
              <a:rPr lang="it-IT" sz="3200" dirty="0">
                <a:solidFill>
                  <a:prstClr val="black"/>
                </a:solidFill>
              </a:rPr>
              <a:t>di informare l’interessato circa:</a:t>
            </a:r>
          </a:p>
          <a:p>
            <a:pPr lvl="0"/>
            <a:endParaRPr lang="it-IT" sz="3200" dirty="0">
              <a:solidFill>
                <a:prstClr val="black"/>
              </a:solidFill>
            </a:endParaRPr>
          </a:p>
          <a:p>
            <a:pPr marL="0" indent="0" algn="just">
              <a:buNone/>
            </a:pPr>
            <a:r>
              <a:rPr lang="it-IT" sz="3200" dirty="0">
                <a:solidFill>
                  <a:prstClr val="black"/>
                </a:solidFill>
                <a:highlight>
                  <a:srgbClr val="FFF8DD"/>
                </a:highlight>
                <a:latin typeface="Arial Nova Cond Light" panose="020B0306020202020204" pitchFamily="34" charset="0"/>
              </a:rPr>
              <a:t>«</a:t>
            </a:r>
            <a:r>
              <a:rPr lang="it-IT" sz="3200" i="1" dirty="0">
                <a:solidFill>
                  <a:prstClr val="black"/>
                </a:solidFill>
                <a:highlight>
                  <a:srgbClr val="FFF8DD"/>
                </a:highlight>
                <a:latin typeface="Arial Nova Cond Light" panose="020B0306020202020204" pitchFamily="34" charset="0"/>
              </a:rPr>
              <a:t>l’esistenza di un processo decisionale automatizzato</a:t>
            </a:r>
            <a:r>
              <a:rPr lang="it-IT" sz="3200" dirty="0">
                <a:solidFill>
                  <a:prstClr val="black"/>
                </a:solidFill>
                <a:highlight>
                  <a:srgbClr val="FFF8DD"/>
                </a:highlight>
                <a:latin typeface="Arial Nova Cond Light" panose="020B0306020202020204" pitchFamily="34" charset="0"/>
              </a:rPr>
              <a:t>, compresa la </a:t>
            </a:r>
            <a:r>
              <a:rPr lang="it-IT" sz="3200" i="1" dirty="0">
                <a:solidFill>
                  <a:prstClr val="black"/>
                </a:solidFill>
                <a:highlight>
                  <a:srgbClr val="FFF8DD"/>
                </a:highlight>
                <a:latin typeface="Arial Nova Cond Light" panose="020B0306020202020204" pitchFamily="34" charset="0"/>
              </a:rPr>
              <a:t>profilazione</a:t>
            </a:r>
            <a:r>
              <a:rPr lang="it-IT" sz="3200" dirty="0">
                <a:solidFill>
                  <a:prstClr val="black"/>
                </a:solidFill>
                <a:highlight>
                  <a:srgbClr val="FFF8DD"/>
                </a:highlight>
                <a:latin typeface="Arial Nova Cond Light" panose="020B0306020202020204" pitchFamily="34" charset="0"/>
              </a:rPr>
              <a:t> di cui all’articolo 22, paragrafi 1 e 4,</a:t>
            </a:r>
          </a:p>
          <a:p>
            <a:pPr marL="0" indent="0" algn="just">
              <a:buNone/>
            </a:pPr>
            <a:r>
              <a:rPr lang="it-IT" sz="3200" dirty="0">
                <a:solidFill>
                  <a:prstClr val="black"/>
                </a:solidFill>
                <a:highlight>
                  <a:srgbClr val="FFF8DD"/>
                </a:highlight>
                <a:latin typeface="Arial Nova Cond Light" panose="020B0306020202020204" pitchFamily="34" charset="0"/>
              </a:rPr>
              <a:t>e, almeno in tali casi, </a:t>
            </a:r>
            <a:r>
              <a:rPr lang="it-IT" sz="3200" i="1" dirty="0">
                <a:solidFill>
                  <a:prstClr val="black"/>
                </a:solidFill>
                <a:highlight>
                  <a:srgbClr val="FFF8DD"/>
                </a:highlight>
                <a:latin typeface="Arial Nova Cond Light" panose="020B0306020202020204" pitchFamily="34" charset="0"/>
              </a:rPr>
              <a:t>informazioni significative sulla logica utilizzata</a:t>
            </a:r>
            <a:r>
              <a:rPr lang="it-IT" sz="3200" dirty="0">
                <a:solidFill>
                  <a:prstClr val="black"/>
                </a:solidFill>
                <a:highlight>
                  <a:srgbClr val="FFF8DD"/>
                </a:highlight>
                <a:latin typeface="Arial Nova Cond Light" panose="020B0306020202020204" pitchFamily="34" charset="0"/>
              </a:rPr>
              <a:t>, nonché </a:t>
            </a:r>
            <a:r>
              <a:rPr lang="it-IT" sz="3200" i="1" dirty="0">
                <a:solidFill>
                  <a:prstClr val="black"/>
                </a:solidFill>
                <a:highlight>
                  <a:srgbClr val="FFF8DD"/>
                </a:highlight>
                <a:latin typeface="Arial Nova Cond Light" panose="020B0306020202020204" pitchFamily="34" charset="0"/>
              </a:rPr>
              <a:t>l’importanza e le conseguenze </a:t>
            </a:r>
            <a:r>
              <a:rPr lang="it-IT" sz="3200" dirty="0">
                <a:solidFill>
                  <a:prstClr val="black"/>
                </a:solidFill>
                <a:highlight>
                  <a:srgbClr val="FFF8DD"/>
                </a:highlight>
                <a:latin typeface="Arial Nova Cond Light" panose="020B0306020202020204" pitchFamily="34" charset="0"/>
              </a:rPr>
              <a:t>previste di tale trattamento per l’interessato.». </a:t>
            </a:r>
          </a:p>
        </p:txBody>
      </p:sp>
      <p:sp>
        <p:nvSpPr>
          <p:cNvPr id="4" name="Segnaposto data 3">
            <a:extLst>
              <a:ext uri="{FF2B5EF4-FFF2-40B4-BE49-F238E27FC236}">
                <a16:creationId xmlns:a16="http://schemas.microsoft.com/office/drawing/2014/main" id="{DE8BBE9A-5D80-40DF-9D60-4C53DDA56028}"/>
              </a:ext>
            </a:extLst>
          </p:cNvPr>
          <p:cNvSpPr>
            <a:spLocks noGrp="1"/>
          </p:cNvSpPr>
          <p:nvPr>
            <p:ph type="dt" sz="half" idx="10"/>
          </p:nvPr>
        </p:nvSpPr>
        <p:spPr/>
        <p:txBody>
          <a:bodyPr/>
          <a:lstStyle/>
          <a:p>
            <a:fld id="{CDC224D1-95EA-40F2-861F-7EEFA1CA1919}" type="datetime1">
              <a:rPr lang="it-IT" smtClean="0"/>
              <a:t>07/06/2018</a:t>
            </a:fld>
            <a:endParaRPr lang="it-IT" dirty="0"/>
          </a:p>
        </p:txBody>
      </p:sp>
      <p:sp>
        <p:nvSpPr>
          <p:cNvPr id="5" name="Segnaposto piè di pagina 4">
            <a:extLst>
              <a:ext uri="{FF2B5EF4-FFF2-40B4-BE49-F238E27FC236}">
                <a16:creationId xmlns:a16="http://schemas.microsoft.com/office/drawing/2014/main" id="{581AECAD-66E3-422B-9925-14CB26B16FC7}"/>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6EAE692B-07CD-4356-B551-EAF41D53AA05}"/>
              </a:ext>
            </a:extLst>
          </p:cNvPr>
          <p:cNvSpPr>
            <a:spLocks noGrp="1"/>
          </p:cNvSpPr>
          <p:nvPr>
            <p:ph type="sldNum" sz="quarter" idx="12"/>
          </p:nvPr>
        </p:nvSpPr>
        <p:spPr/>
        <p:txBody>
          <a:bodyPr/>
          <a:lstStyle/>
          <a:p>
            <a:fld id="{F74602B5-7832-47F6-8BF6-4ACCF92184F1}" type="slidenum">
              <a:rPr lang="it-IT" smtClean="0"/>
              <a:pPr/>
              <a:t>128</a:t>
            </a:fld>
            <a:endParaRPr lang="it-IT" dirty="0"/>
          </a:p>
        </p:txBody>
      </p:sp>
    </p:spTree>
    <p:extLst>
      <p:ext uri="{BB962C8B-B14F-4D97-AF65-F5344CB8AC3E}">
        <p14:creationId xmlns:p14="http://schemas.microsoft.com/office/powerpoint/2010/main" val="34362670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BF352-35BC-4648-8CC0-C9E6007B45F3}"/>
              </a:ext>
            </a:extLst>
          </p:cNvPr>
          <p:cNvSpPr>
            <a:spLocks noGrp="1"/>
          </p:cNvSpPr>
          <p:nvPr>
            <p:ph type="title"/>
          </p:nvPr>
        </p:nvSpPr>
        <p:spPr>
          <a:xfrm>
            <a:off x="1097279" y="286603"/>
            <a:ext cx="10738405" cy="1450757"/>
          </a:xfrm>
        </p:spPr>
        <p:txBody>
          <a:bodyPr/>
          <a:lstStyle/>
          <a:p>
            <a:r>
              <a:rPr lang="it-IT" dirty="0"/>
              <a:t>Processi decisionali automatizzati e </a:t>
            </a:r>
            <a:r>
              <a:rPr lang="it-IT" dirty="0">
                <a:solidFill>
                  <a:srgbClr val="C00000"/>
                </a:solidFill>
              </a:rPr>
              <a:t>profilazione</a:t>
            </a:r>
            <a:r>
              <a:rPr lang="it-IT" b="1" dirty="0"/>
              <a:t> </a:t>
            </a:r>
            <a:r>
              <a:rPr lang="it-IT" b="1" dirty="0">
                <a:solidFill>
                  <a:schemeClr val="bg2">
                    <a:lumMod val="75000"/>
                  </a:schemeClr>
                </a:solidFill>
              </a:rPr>
              <a:t>/5</a:t>
            </a:r>
          </a:p>
        </p:txBody>
      </p:sp>
      <p:sp>
        <p:nvSpPr>
          <p:cNvPr id="3" name="Segnaposto contenuto 2">
            <a:extLst>
              <a:ext uri="{FF2B5EF4-FFF2-40B4-BE49-F238E27FC236}">
                <a16:creationId xmlns:a16="http://schemas.microsoft.com/office/drawing/2014/main" id="{4059FAB9-4567-40DA-AE92-378B0043FB34}"/>
              </a:ext>
            </a:extLst>
          </p:cNvPr>
          <p:cNvSpPr>
            <a:spLocks noGrp="1"/>
          </p:cNvSpPr>
          <p:nvPr>
            <p:ph idx="1"/>
          </p:nvPr>
        </p:nvSpPr>
        <p:spPr>
          <a:xfrm>
            <a:off x="1474010" y="1339601"/>
            <a:ext cx="9243980" cy="4848507"/>
          </a:xfrm>
        </p:spPr>
        <p:txBody>
          <a:bodyPr/>
          <a:lstStyle/>
          <a:p>
            <a:r>
              <a:rPr lang="it-IT" sz="3200" dirty="0"/>
              <a:t>Processi decisionali automatizzati e profilazione, infine, </a:t>
            </a:r>
            <a:r>
              <a:rPr lang="it-IT" sz="3200" dirty="0">
                <a:solidFill>
                  <a:srgbClr val="C00000"/>
                </a:solidFill>
              </a:rPr>
              <a:t>NON possono mai basarsi </a:t>
            </a:r>
            <a:r>
              <a:rPr lang="it-IT" sz="3200" baseline="30000" dirty="0"/>
              <a:t>(art. 22,4) </a:t>
            </a:r>
            <a:r>
              <a:rPr lang="it-IT" sz="3200" dirty="0">
                <a:solidFill>
                  <a:srgbClr val="C00000"/>
                </a:solidFill>
              </a:rPr>
              <a:t>sulle categorie particolari di d.p.:</a:t>
            </a:r>
          </a:p>
          <a:p>
            <a:pPr marL="0" indent="0" algn="just">
              <a:buNone/>
            </a:pPr>
            <a:r>
              <a:rPr lang="it-IT" sz="2400" i="1" dirty="0">
                <a:highlight>
                  <a:srgbClr val="FFF8DD"/>
                </a:highlight>
              </a:rPr>
              <a:t>dati personali che rivelino l’origine razziale o etnica</a:t>
            </a:r>
            <a:r>
              <a:rPr lang="it-IT" sz="2400" dirty="0">
                <a:highlight>
                  <a:srgbClr val="FFF8DD"/>
                </a:highlight>
              </a:rPr>
              <a:t>, le </a:t>
            </a:r>
            <a:r>
              <a:rPr lang="it-IT" sz="2400" i="1" dirty="0">
                <a:highlight>
                  <a:srgbClr val="FFF8DD"/>
                </a:highlight>
              </a:rPr>
              <a:t>opinioni politiche</a:t>
            </a:r>
            <a:r>
              <a:rPr lang="it-IT" sz="2400" dirty="0">
                <a:highlight>
                  <a:srgbClr val="FFF8DD"/>
                </a:highlight>
              </a:rPr>
              <a:t>, le </a:t>
            </a:r>
            <a:r>
              <a:rPr lang="it-IT" sz="2400" i="1" dirty="0">
                <a:highlight>
                  <a:srgbClr val="FFF8DD"/>
                </a:highlight>
              </a:rPr>
              <a:t>convinzioni religiose o filosofiche</a:t>
            </a:r>
            <a:r>
              <a:rPr lang="it-IT" sz="2400" dirty="0">
                <a:highlight>
                  <a:srgbClr val="FFF8DD"/>
                </a:highlight>
              </a:rPr>
              <a:t>, o </a:t>
            </a:r>
            <a:r>
              <a:rPr lang="it-IT" sz="2400" i="1" dirty="0">
                <a:highlight>
                  <a:srgbClr val="FFF8DD"/>
                </a:highlight>
              </a:rPr>
              <a:t>l’appartenenza sindacale</a:t>
            </a:r>
            <a:r>
              <a:rPr lang="it-IT" sz="2400" dirty="0">
                <a:highlight>
                  <a:srgbClr val="FFF8DD"/>
                </a:highlight>
              </a:rPr>
              <a:t>, </a:t>
            </a:r>
            <a:r>
              <a:rPr lang="it-IT" sz="2400" i="1" dirty="0">
                <a:highlight>
                  <a:srgbClr val="FFF8DD"/>
                </a:highlight>
              </a:rPr>
              <a:t>dati genetici</a:t>
            </a:r>
            <a:r>
              <a:rPr lang="it-IT" sz="2400" dirty="0">
                <a:highlight>
                  <a:srgbClr val="FFF8DD"/>
                </a:highlight>
              </a:rPr>
              <a:t>, dati </a:t>
            </a:r>
            <a:r>
              <a:rPr lang="it-IT" sz="2400" i="1" dirty="0">
                <a:highlight>
                  <a:srgbClr val="FFF8DD"/>
                </a:highlight>
              </a:rPr>
              <a:t>biometrici</a:t>
            </a:r>
            <a:r>
              <a:rPr lang="it-IT" sz="2400" dirty="0">
                <a:highlight>
                  <a:srgbClr val="FFF8DD"/>
                </a:highlight>
              </a:rPr>
              <a:t>, dati </a:t>
            </a:r>
            <a:r>
              <a:rPr lang="it-IT" sz="2400" i="1" dirty="0">
                <a:highlight>
                  <a:srgbClr val="FFF8DD"/>
                </a:highlight>
              </a:rPr>
              <a:t>relativi alla salute</a:t>
            </a:r>
            <a:r>
              <a:rPr lang="it-IT" sz="2400" dirty="0">
                <a:highlight>
                  <a:srgbClr val="FFF8DD"/>
                </a:highlight>
              </a:rPr>
              <a:t> o </a:t>
            </a:r>
            <a:r>
              <a:rPr lang="it-IT" sz="2400" i="1" dirty="0">
                <a:highlight>
                  <a:srgbClr val="FFF8DD"/>
                </a:highlight>
              </a:rPr>
              <a:t>alla vita sessuale </a:t>
            </a:r>
            <a:r>
              <a:rPr lang="it-IT" sz="2400" dirty="0">
                <a:highlight>
                  <a:srgbClr val="FFF8DD"/>
                </a:highlight>
              </a:rPr>
              <a:t>o </a:t>
            </a:r>
            <a:r>
              <a:rPr lang="it-IT" sz="2400" i="1" dirty="0">
                <a:highlight>
                  <a:srgbClr val="FFF8DD"/>
                </a:highlight>
              </a:rPr>
              <a:t>all’orientamento sessuale</a:t>
            </a:r>
            <a:r>
              <a:rPr lang="it-IT" sz="2400" dirty="0">
                <a:highlight>
                  <a:srgbClr val="FFF8DD"/>
                </a:highlight>
              </a:rPr>
              <a:t> della persona.</a:t>
            </a:r>
          </a:p>
          <a:p>
            <a:r>
              <a:rPr lang="it-IT" dirty="0"/>
              <a:t>salvo che vi sia il </a:t>
            </a:r>
            <a:r>
              <a:rPr lang="it-IT" dirty="0">
                <a:solidFill>
                  <a:srgbClr val="C00000"/>
                </a:solidFill>
              </a:rPr>
              <a:t>consenso esplicito </a:t>
            </a:r>
            <a:r>
              <a:rPr lang="it-IT" dirty="0"/>
              <a:t>al tr. di tali d.p. per una o più </a:t>
            </a:r>
            <a:r>
              <a:rPr lang="it-IT" dirty="0">
                <a:solidFill>
                  <a:srgbClr val="C00000"/>
                </a:solidFill>
              </a:rPr>
              <a:t>finalità specifiche</a:t>
            </a:r>
            <a:r>
              <a:rPr lang="it-IT" baseline="30000" dirty="0"/>
              <a:t> (art. 9,2,a)</a:t>
            </a:r>
            <a:r>
              <a:rPr lang="it-IT" dirty="0"/>
              <a:t>; oppure</a:t>
            </a:r>
          </a:p>
          <a:p>
            <a:r>
              <a:rPr lang="it-IT" dirty="0"/>
              <a:t>si tratti di un </a:t>
            </a:r>
            <a:r>
              <a:rPr lang="it-IT" dirty="0">
                <a:solidFill>
                  <a:srgbClr val="C00000"/>
                </a:solidFill>
              </a:rPr>
              <a:t>tr. necessario per motivi di interesse pubblico rilevante</a:t>
            </a:r>
            <a:r>
              <a:rPr lang="it-IT" dirty="0"/>
              <a:t> sulla base del diritto dell’Unione o degli Stati membri </a:t>
            </a:r>
            <a:r>
              <a:rPr lang="it-IT" baseline="30000" dirty="0"/>
              <a:t>(art. 9,2,g)</a:t>
            </a:r>
            <a:r>
              <a:rPr lang="it-IT" dirty="0"/>
              <a:t>.</a:t>
            </a:r>
          </a:p>
          <a:p>
            <a:r>
              <a:rPr lang="it-IT" dirty="0"/>
              <a:t>e, in entrambi i casi, «non siano in vigore </a:t>
            </a:r>
            <a:r>
              <a:rPr lang="it-IT" i="1" dirty="0"/>
              <a:t>misure adeguate a tutela dei diritti, delle libertà e dei legittimi interessi</a:t>
            </a:r>
            <a:r>
              <a:rPr lang="it-IT" dirty="0"/>
              <a:t> dell’interessato». </a:t>
            </a:r>
          </a:p>
        </p:txBody>
      </p:sp>
      <p:sp>
        <p:nvSpPr>
          <p:cNvPr id="4" name="Segnaposto data 3">
            <a:extLst>
              <a:ext uri="{FF2B5EF4-FFF2-40B4-BE49-F238E27FC236}">
                <a16:creationId xmlns:a16="http://schemas.microsoft.com/office/drawing/2014/main" id="{DE8BBE9A-5D80-40DF-9D60-4C53DDA56028}"/>
              </a:ext>
            </a:extLst>
          </p:cNvPr>
          <p:cNvSpPr>
            <a:spLocks noGrp="1"/>
          </p:cNvSpPr>
          <p:nvPr>
            <p:ph type="dt" sz="half" idx="10"/>
          </p:nvPr>
        </p:nvSpPr>
        <p:spPr/>
        <p:txBody>
          <a:bodyPr/>
          <a:lstStyle/>
          <a:p>
            <a:fld id="{C6E08378-76B2-418B-AD39-3A2DAA132231}" type="datetime1">
              <a:rPr lang="it-IT" smtClean="0"/>
              <a:t>07/06/2018</a:t>
            </a:fld>
            <a:endParaRPr lang="it-IT" dirty="0"/>
          </a:p>
        </p:txBody>
      </p:sp>
      <p:sp>
        <p:nvSpPr>
          <p:cNvPr id="5" name="Segnaposto piè di pagina 4">
            <a:extLst>
              <a:ext uri="{FF2B5EF4-FFF2-40B4-BE49-F238E27FC236}">
                <a16:creationId xmlns:a16="http://schemas.microsoft.com/office/drawing/2014/main" id="{581AECAD-66E3-422B-9925-14CB26B16FC7}"/>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6EAE692B-07CD-4356-B551-EAF41D53AA05}"/>
              </a:ext>
            </a:extLst>
          </p:cNvPr>
          <p:cNvSpPr>
            <a:spLocks noGrp="1"/>
          </p:cNvSpPr>
          <p:nvPr>
            <p:ph type="sldNum" sz="quarter" idx="12"/>
          </p:nvPr>
        </p:nvSpPr>
        <p:spPr/>
        <p:txBody>
          <a:bodyPr/>
          <a:lstStyle/>
          <a:p>
            <a:fld id="{F74602B5-7832-47F6-8BF6-4ACCF92184F1}" type="slidenum">
              <a:rPr lang="it-IT" smtClean="0"/>
              <a:pPr/>
              <a:t>129</a:t>
            </a:fld>
            <a:endParaRPr lang="it-IT" dirty="0"/>
          </a:p>
        </p:txBody>
      </p:sp>
    </p:spTree>
    <p:extLst>
      <p:ext uri="{BB962C8B-B14F-4D97-AF65-F5344CB8AC3E}">
        <p14:creationId xmlns:p14="http://schemas.microsoft.com/office/powerpoint/2010/main" val="234221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1338F270-C1EB-4596-B3E9-ECCB560C05BC}"/>
              </a:ext>
            </a:extLst>
          </p:cNvPr>
          <p:cNvSpPr txBox="1">
            <a:spLocks/>
          </p:cNvSpPr>
          <p:nvPr/>
        </p:nvSpPr>
        <p:spPr>
          <a:xfrm>
            <a:off x="1242730" y="4697503"/>
            <a:ext cx="9925829" cy="1516313"/>
          </a:xfrm>
          <a:prstGeom prst="rect">
            <a:avLst/>
          </a:prstGeom>
          <a:gradFill flip="none" rotWithShape="1">
            <a:gsLst>
              <a:gs pos="0">
                <a:srgbClr val="FFF8DD"/>
              </a:gs>
              <a:gs pos="97000">
                <a:schemeClr val="accent1">
                  <a:lumMod val="45000"/>
                  <a:lumOff val="55000"/>
                </a:schemeClr>
              </a:gs>
              <a:gs pos="83000">
                <a:schemeClr val="accent1">
                  <a:lumMod val="30000"/>
                  <a:lumOff val="70000"/>
                </a:schemeClr>
              </a:gs>
            </a:gsLst>
            <a:lin ang="2700000" scaled="1"/>
            <a:tileRect/>
          </a:grad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Arial Nova Cond Light" panose="020B0306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C00000"/>
              </a:buClr>
              <a:buFont typeface="Calibri" pitchFamily="34" charset="0"/>
              <a:buChar char="◦"/>
              <a:defRPr sz="2400" kern="1200">
                <a:solidFill>
                  <a:schemeClr val="tx1">
                    <a:lumMod val="75000"/>
                    <a:lumOff val="25000"/>
                  </a:schemeClr>
                </a:solidFill>
                <a:latin typeface="Arial Nova Cond Light" panose="020B0306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Char char=" "/>
              <a:tabLst/>
              <a:defRPr/>
            </a:pPr>
            <a:r>
              <a:rPr lang="it-IT" sz="2200" dirty="0">
                <a:solidFill>
                  <a:sysClr val="windowText" lastClr="000000">
                    <a:lumMod val="75000"/>
                    <a:lumOff val="25000"/>
                  </a:sysClr>
                </a:solidFill>
              </a:rPr>
              <a:t>I</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l trattamento di essi comporta </a:t>
            </a:r>
            <a:r>
              <a:rPr kumimoji="0" lang="it-IT" sz="2200" b="1"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rischi </a:t>
            </a:r>
            <a:r>
              <a:rPr kumimoji="0" lang="it-IT" sz="2200" b="1" i="0" u="sng" strike="noStrike" kern="1200" cap="none" spc="0" normalizeH="0" baseline="0" noProof="0" dirty="0">
                <a:ln>
                  <a:noFill/>
                </a:ln>
                <a:solidFill>
                  <a:sysClr val="windowText" lastClr="000000">
                    <a:lumMod val="75000"/>
                    <a:lumOff val="25000"/>
                  </a:sysClr>
                </a:solidFill>
                <a:effectLst/>
                <a:uLnTx/>
                <a:uFill>
                  <a:solidFill>
                    <a:srgbClr val="C00000"/>
                  </a:solidFill>
                </a:uFill>
                <a:latin typeface="Arial Nova Cond Light" panose="020B0306020202020204" pitchFamily="34" charset="0"/>
                <a:ea typeface="+mn-ea"/>
                <a:cs typeface="+mn-cs"/>
              </a:rPr>
              <a:t>significativi</a:t>
            </a:r>
            <a:r>
              <a:rPr kumimoji="0" lang="it-IT" sz="2200" b="1"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 per i diritti e le libertà fondamentali</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il loro utilizzo può condurre a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effetti discriminatori </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sulle persone;</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rendono particolarmente pervasiva un’eventuale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profilazione</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richiedono un particolare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livello di sicurezza</a:t>
            </a:r>
            <a:r>
              <a:rPr lang="it-IT" sz="2200" dirty="0">
                <a:solidFill>
                  <a:sysClr val="windowText" lastClr="000000">
                    <a:lumMod val="75000"/>
                    <a:lumOff val="25000"/>
                  </a:sysClr>
                </a:solidFill>
              </a:rPr>
              <a:t>.</a:t>
            </a:r>
            <a:endPar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endParaRPr>
          </a:p>
        </p:txBody>
      </p:sp>
      <p:sp>
        <p:nvSpPr>
          <p:cNvPr id="3" name="Segnaposto contenuto 2">
            <a:extLst>
              <a:ext uri="{FF2B5EF4-FFF2-40B4-BE49-F238E27FC236}">
                <a16:creationId xmlns:a16="http://schemas.microsoft.com/office/drawing/2014/main" id="{40E661AB-05F4-43AC-94C3-7845A29D4604}"/>
              </a:ext>
            </a:extLst>
          </p:cNvPr>
          <p:cNvSpPr>
            <a:spLocks noGrp="1"/>
          </p:cNvSpPr>
          <p:nvPr>
            <p:ph sz="half" idx="1"/>
          </p:nvPr>
        </p:nvSpPr>
        <p:spPr>
          <a:xfrm>
            <a:off x="1097279" y="1845734"/>
            <a:ext cx="4937760" cy="3036985"/>
          </a:xfrm>
        </p:spPr>
        <p:txBody>
          <a:bodyPr>
            <a:spAutoFit/>
          </a:bodyPr>
          <a:lstStyle/>
          <a:p>
            <a:r>
              <a:rPr lang="it-IT" sz="2800" dirty="0"/>
              <a:t>Dati personali che rientrano in «</a:t>
            </a:r>
            <a:r>
              <a:rPr lang="it-IT" sz="2800" i="1" dirty="0"/>
              <a:t>categorie particolari</a:t>
            </a:r>
            <a:r>
              <a:rPr lang="it-IT" sz="2800" dirty="0"/>
              <a:t>» </a:t>
            </a:r>
            <a:r>
              <a:rPr lang="it-IT" sz="2800" baseline="30000" dirty="0"/>
              <a:t>(Art. 9, 1)</a:t>
            </a:r>
          </a:p>
          <a:p>
            <a:pPr marL="361950"/>
            <a:r>
              <a:rPr lang="it-IT" sz="2800" dirty="0"/>
              <a:t>I dati genetici / biometrici / relativi alla salute / alla vita sessuale / all’orientamento sessuale </a:t>
            </a:r>
            <a:r>
              <a:rPr lang="it-IT" sz="2800" baseline="30000" dirty="0"/>
              <a:t>(Art. 9, 2)</a:t>
            </a:r>
          </a:p>
          <a:p>
            <a:r>
              <a:rPr lang="it-IT" sz="2800" dirty="0"/>
              <a:t>I dati personali relativi a condanne penali e ai reati o a misure di sicurezza </a:t>
            </a:r>
            <a:r>
              <a:rPr lang="it-IT" sz="2800" baseline="30000" dirty="0"/>
              <a:t>(Art. 10)</a:t>
            </a:r>
          </a:p>
        </p:txBody>
      </p:sp>
      <p:sp>
        <p:nvSpPr>
          <p:cNvPr id="7" name="Segnaposto contenuto 6">
            <a:extLst>
              <a:ext uri="{FF2B5EF4-FFF2-40B4-BE49-F238E27FC236}">
                <a16:creationId xmlns:a16="http://schemas.microsoft.com/office/drawing/2014/main" id="{19004187-B6F4-415F-87A9-D78F94CC1CDA}"/>
              </a:ext>
            </a:extLst>
          </p:cNvPr>
          <p:cNvSpPr>
            <a:spLocks noGrp="1"/>
          </p:cNvSpPr>
          <p:nvPr>
            <p:ph sz="half" idx="2"/>
          </p:nvPr>
        </p:nvSpPr>
        <p:spPr>
          <a:xfrm>
            <a:off x="6217920" y="2030528"/>
            <a:ext cx="4937760" cy="2667397"/>
          </a:xfrm>
        </p:spPr>
        <p:txBody>
          <a:bodyPr>
            <a:spAutoFit/>
          </a:bodyPr>
          <a:lstStyle/>
          <a:p>
            <a:pPr marL="0" lvl="0" indent="0" algn="ctr">
              <a:lnSpc>
                <a:spcPct val="90000"/>
              </a:lnSpc>
              <a:buClr>
                <a:srgbClr val="FFCA08"/>
              </a:buClr>
              <a:buNone/>
            </a:pPr>
            <a:r>
              <a:rPr lang="it-IT" sz="3200" b="1" dirty="0">
                <a:solidFill>
                  <a:prstClr val="black">
                    <a:lumMod val="75000"/>
                    <a:lumOff val="25000"/>
                  </a:prstClr>
                </a:solidFill>
              </a:rPr>
              <a:t>Il RGPD </a:t>
            </a:r>
            <a:r>
              <a:rPr lang="it-IT" sz="3200" dirty="0">
                <a:solidFill>
                  <a:prstClr val="black">
                    <a:lumMod val="75000"/>
                    <a:lumOff val="25000"/>
                  </a:prstClr>
                </a:solidFill>
              </a:rPr>
              <a:t>(Art. 9,1) </a:t>
            </a:r>
            <a:r>
              <a:rPr lang="it-IT" sz="3200" b="1" dirty="0">
                <a:solidFill>
                  <a:prstClr val="black">
                    <a:lumMod val="75000"/>
                    <a:lumOff val="25000"/>
                  </a:prstClr>
                </a:solidFill>
              </a:rPr>
              <a:t>pone </a:t>
            </a:r>
            <a:r>
              <a:rPr lang="it-IT" sz="3200" b="1" i="1" dirty="0">
                <a:solidFill>
                  <a:prstClr val="black">
                    <a:lumMod val="75000"/>
                    <a:lumOff val="25000"/>
                  </a:prstClr>
                </a:solidFill>
              </a:rPr>
              <a:t>in via generale</a:t>
            </a:r>
          </a:p>
          <a:p>
            <a:pPr marL="0" lvl="0" indent="0" algn="ctr">
              <a:lnSpc>
                <a:spcPct val="90000"/>
              </a:lnSpc>
              <a:buClr>
                <a:srgbClr val="FFCA08"/>
              </a:buClr>
              <a:buNone/>
            </a:pPr>
            <a:r>
              <a:rPr lang="it-IT" sz="3200" b="1" dirty="0">
                <a:solidFill>
                  <a:prstClr val="black">
                    <a:lumMod val="75000"/>
                    <a:lumOff val="25000"/>
                  </a:prstClr>
                </a:solidFill>
              </a:rPr>
              <a:t>il </a:t>
            </a:r>
            <a:r>
              <a:rPr lang="it-IT" sz="3200" b="1" u="sng" dirty="0">
                <a:solidFill>
                  <a:prstClr val="black">
                    <a:lumMod val="75000"/>
                    <a:lumOff val="25000"/>
                  </a:prstClr>
                </a:solidFill>
                <a:uFill>
                  <a:solidFill>
                    <a:srgbClr val="C00000"/>
                  </a:solidFill>
                </a:uFill>
              </a:rPr>
              <a:t>divieto</a:t>
            </a:r>
            <a:r>
              <a:rPr lang="it-IT" sz="3200" b="1" dirty="0">
                <a:solidFill>
                  <a:prstClr val="black">
                    <a:lumMod val="75000"/>
                    <a:lumOff val="25000"/>
                  </a:prstClr>
                </a:solidFill>
              </a:rPr>
              <a:t> di trattare queste tipologie di d.p.</a:t>
            </a:r>
          </a:p>
          <a:p>
            <a:pPr marL="0" lvl="0" indent="0" algn="ctr">
              <a:lnSpc>
                <a:spcPct val="90000"/>
              </a:lnSpc>
              <a:buClr>
                <a:srgbClr val="FFCA08"/>
              </a:buClr>
              <a:buNone/>
            </a:pPr>
            <a:r>
              <a:rPr lang="it-IT" sz="3200" b="1" i="1" dirty="0">
                <a:solidFill>
                  <a:srgbClr val="002060"/>
                </a:solidFill>
              </a:rPr>
              <a:t>se non a specifiche condizioni</a:t>
            </a:r>
          </a:p>
        </p:txBody>
      </p:sp>
      <p:sp>
        <p:nvSpPr>
          <p:cNvPr id="4" name="Segnaposto data 3">
            <a:extLst>
              <a:ext uri="{FF2B5EF4-FFF2-40B4-BE49-F238E27FC236}">
                <a16:creationId xmlns:a16="http://schemas.microsoft.com/office/drawing/2014/main" id="{2E747D59-F006-4286-A159-C1217D78A9D6}"/>
              </a:ext>
            </a:extLst>
          </p:cNvPr>
          <p:cNvSpPr>
            <a:spLocks noGrp="1"/>
          </p:cNvSpPr>
          <p:nvPr>
            <p:ph type="dt" sz="half" idx="10"/>
          </p:nvPr>
        </p:nvSpPr>
        <p:spPr/>
        <p:txBody>
          <a:bodyPr/>
          <a:lstStyle/>
          <a:p>
            <a:fld id="{812C8860-7F46-4757-A203-230482F1C572}" type="datetime1">
              <a:rPr lang="it-IT" smtClean="0"/>
              <a:t>07/06/2018</a:t>
            </a:fld>
            <a:endParaRPr lang="en-US" dirty="0"/>
          </a:p>
        </p:txBody>
      </p:sp>
      <p:sp>
        <p:nvSpPr>
          <p:cNvPr id="5" name="Segnaposto piè di pagina 4">
            <a:extLst>
              <a:ext uri="{FF2B5EF4-FFF2-40B4-BE49-F238E27FC236}">
                <a16:creationId xmlns:a16="http://schemas.microsoft.com/office/drawing/2014/main" id="{10E86FE2-82FF-4A2A-9C3F-AABC27A4AF2C}"/>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47C50A5F-AE1C-44DB-9F43-D204AD1F0478}"/>
              </a:ext>
            </a:extLst>
          </p:cNvPr>
          <p:cNvSpPr>
            <a:spLocks noGrp="1"/>
          </p:cNvSpPr>
          <p:nvPr>
            <p:ph type="sldNum" sz="quarter" idx="12"/>
          </p:nvPr>
        </p:nvSpPr>
        <p:spPr/>
        <p:txBody>
          <a:bodyPr/>
          <a:lstStyle/>
          <a:p>
            <a:fld id="{6113E31D-E2AB-40D1-8B51-AFA5AFEF393A}" type="slidenum">
              <a:rPr lang="en-US" smtClean="0"/>
              <a:t>13</a:t>
            </a:fld>
            <a:endParaRPr lang="en-US" dirty="0"/>
          </a:p>
        </p:txBody>
      </p:sp>
      <p:sp>
        <p:nvSpPr>
          <p:cNvPr id="9" name="Nuvola 8">
            <a:extLst>
              <a:ext uri="{FF2B5EF4-FFF2-40B4-BE49-F238E27FC236}">
                <a16:creationId xmlns:a16="http://schemas.microsoft.com/office/drawing/2014/main" id="{15035082-D0DB-4B13-8C6E-06875D524DFE}"/>
              </a:ext>
            </a:extLst>
          </p:cNvPr>
          <p:cNvSpPr/>
          <p:nvPr/>
        </p:nvSpPr>
        <p:spPr>
          <a:xfrm rot="21258919">
            <a:off x="998884" y="1229876"/>
            <a:ext cx="10001508" cy="4937604"/>
          </a:xfrm>
          <a:prstGeom prst="cloud">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dirty="0">
                <a:solidFill>
                  <a:srgbClr val="002060"/>
                </a:solidFill>
              </a:rPr>
              <a:t>i dati personali che rivelano</a:t>
            </a:r>
          </a:p>
          <a:p>
            <a:pPr marL="914400" lvl="1" indent="-457200">
              <a:buFont typeface="Wingdings" panose="05000000000000000000" pitchFamily="2" charset="2"/>
              <a:buChar char="ü"/>
            </a:pPr>
            <a:r>
              <a:rPr lang="it-IT" sz="2800" dirty="0">
                <a:solidFill>
                  <a:prstClr val="black"/>
                </a:solidFill>
                <a:latin typeface="Arial Nova Light"/>
              </a:rPr>
              <a:t>l’</a:t>
            </a:r>
            <a:r>
              <a:rPr lang="it-IT" sz="2800" u="sng" dirty="0">
                <a:solidFill>
                  <a:prstClr val="black"/>
                </a:solidFill>
                <a:uFill>
                  <a:solidFill>
                    <a:srgbClr val="C00000"/>
                  </a:solidFill>
                </a:uFill>
                <a:latin typeface="Arial Nova Light"/>
              </a:rPr>
              <a:t>origine razziale</a:t>
            </a:r>
            <a:r>
              <a:rPr lang="it-IT" sz="2800" dirty="0">
                <a:solidFill>
                  <a:prstClr val="black"/>
                </a:solidFill>
                <a:latin typeface="Arial Nova Light"/>
              </a:rPr>
              <a:t> o </a:t>
            </a:r>
            <a:r>
              <a:rPr lang="it-IT" sz="2800" u="sng" dirty="0">
                <a:solidFill>
                  <a:prstClr val="black"/>
                </a:solidFill>
                <a:uFill>
                  <a:solidFill>
                    <a:srgbClr val="C00000"/>
                  </a:solidFill>
                </a:uFill>
                <a:latin typeface="Arial Nova Light"/>
              </a:rPr>
              <a:t>etnica</a:t>
            </a:r>
            <a:r>
              <a:rPr lang="it-IT" sz="2800" dirty="0">
                <a:solidFill>
                  <a:prstClr val="black"/>
                </a:solidFill>
                <a:latin typeface="Arial Nova Light"/>
              </a:rPr>
              <a:t>,</a:t>
            </a:r>
          </a:p>
          <a:p>
            <a:pPr marL="914400" lvl="1" indent="-457200">
              <a:buFont typeface="Wingdings" panose="05000000000000000000" pitchFamily="2" charset="2"/>
              <a:buChar char="ü"/>
            </a:pPr>
            <a:r>
              <a:rPr lang="it-IT" sz="2800" dirty="0">
                <a:solidFill>
                  <a:prstClr val="black"/>
                </a:solidFill>
                <a:latin typeface="Arial Nova Light"/>
              </a:rPr>
              <a:t>le </a:t>
            </a:r>
            <a:r>
              <a:rPr lang="it-IT" sz="2800" u="sng" dirty="0">
                <a:solidFill>
                  <a:prstClr val="black"/>
                </a:solidFill>
                <a:uFill>
                  <a:solidFill>
                    <a:srgbClr val="C00000"/>
                  </a:solidFill>
                </a:uFill>
                <a:latin typeface="Arial Nova Light"/>
              </a:rPr>
              <a:t>opinioni</a:t>
            </a:r>
            <a:r>
              <a:rPr lang="it-IT" sz="2800" dirty="0">
                <a:solidFill>
                  <a:prstClr val="black"/>
                </a:solidFill>
                <a:latin typeface="Arial Nova Light"/>
              </a:rPr>
              <a:t> politiche,</a:t>
            </a:r>
          </a:p>
          <a:p>
            <a:pPr marL="914400" lvl="1" indent="-457200">
              <a:buFont typeface="Wingdings" panose="05000000000000000000" pitchFamily="2" charset="2"/>
              <a:buChar char="ü"/>
            </a:pPr>
            <a:r>
              <a:rPr lang="it-IT" sz="2800" dirty="0">
                <a:solidFill>
                  <a:prstClr val="black"/>
                </a:solidFill>
                <a:latin typeface="Arial Nova Light"/>
              </a:rPr>
              <a:t>le convinzioni </a:t>
            </a:r>
            <a:r>
              <a:rPr lang="it-IT" sz="2800" u="sng" dirty="0">
                <a:solidFill>
                  <a:prstClr val="black"/>
                </a:solidFill>
                <a:uFill>
                  <a:solidFill>
                    <a:srgbClr val="C00000"/>
                  </a:solidFill>
                </a:uFill>
                <a:latin typeface="Arial Nova Light"/>
              </a:rPr>
              <a:t>religiose</a:t>
            </a:r>
            <a:r>
              <a:rPr lang="it-IT" sz="2800" dirty="0">
                <a:solidFill>
                  <a:prstClr val="black"/>
                </a:solidFill>
                <a:latin typeface="Arial Nova Light"/>
              </a:rPr>
              <a:t> o </a:t>
            </a:r>
            <a:r>
              <a:rPr lang="it-IT" sz="2800" u="sng" dirty="0">
                <a:solidFill>
                  <a:prstClr val="black"/>
                </a:solidFill>
                <a:uFill>
                  <a:solidFill>
                    <a:srgbClr val="C00000"/>
                  </a:solidFill>
                </a:uFill>
                <a:latin typeface="Arial Nova Light"/>
              </a:rPr>
              <a:t>filosofiche</a:t>
            </a:r>
            <a:r>
              <a:rPr lang="it-IT" sz="2800" dirty="0">
                <a:solidFill>
                  <a:prstClr val="black"/>
                </a:solidFill>
                <a:latin typeface="Arial Nova Light"/>
              </a:rPr>
              <a:t>,</a:t>
            </a:r>
          </a:p>
          <a:p>
            <a:pPr marL="914400" lvl="1" indent="-457200">
              <a:buFont typeface="Wingdings" panose="05000000000000000000" pitchFamily="2" charset="2"/>
              <a:buChar char="ü"/>
            </a:pPr>
            <a:r>
              <a:rPr lang="it-IT" sz="2800" dirty="0">
                <a:solidFill>
                  <a:prstClr val="black"/>
                </a:solidFill>
                <a:latin typeface="Arial Nova Light"/>
              </a:rPr>
              <a:t>o l’appartenenza </a:t>
            </a:r>
            <a:r>
              <a:rPr lang="it-IT" sz="2800" u="sng" dirty="0">
                <a:solidFill>
                  <a:prstClr val="black"/>
                </a:solidFill>
                <a:uFill>
                  <a:solidFill>
                    <a:srgbClr val="C00000"/>
                  </a:solidFill>
                </a:uFill>
                <a:latin typeface="Arial Nova Light"/>
              </a:rPr>
              <a:t>sindacale</a:t>
            </a:r>
            <a:r>
              <a:rPr lang="it-IT" sz="2800" dirty="0">
                <a:solidFill>
                  <a:prstClr val="black"/>
                </a:solidFill>
                <a:uFill>
                  <a:solidFill>
                    <a:srgbClr val="C00000"/>
                  </a:solidFill>
                </a:uFill>
                <a:latin typeface="Arial Nova Light"/>
              </a:rPr>
              <a:t>, nonché</a:t>
            </a:r>
          </a:p>
          <a:p>
            <a:pPr marL="800100" lvl="1" indent="-342900">
              <a:buFont typeface="Wingdings" panose="05000000000000000000" pitchFamily="2" charset="2"/>
              <a:buChar char="ü"/>
            </a:pPr>
            <a:r>
              <a:rPr lang="it-IT" sz="2400" dirty="0">
                <a:solidFill>
                  <a:prstClr val="black"/>
                </a:solidFill>
                <a:latin typeface="Arial Nova Light"/>
              </a:rPr>
              <a:t>dati </a:t>
            </a:r>
            <a:r>
              <a:rPr lang="it-IT" sz="2400" u="sng" dirty="0">
                <a:solidFill>
                  <a:prstClr val="black"/>
                </a:solidFill>
                <a:uFill>
                  <a:solidFill>
                    <a:srgbClr val="C00000"/>
                  </a:solidFill>
                </a:uFill>
                <a:latin typeface="Arial Nova Light"/>
              </a:rPr>
              <a:t>genetici</a:t>
            </a:r>
            <a:r>
              <a:rPr lang="it-IT" sz="2400" dirty="0">
                <a:solidFill>
                  <a:prstClr val="black"/>
                </a:solidFill>
                <a:latin typeface="Arial Nova Light"/>
              </a:rPr>
              <a:t>, </a:t>
            </a:r>
            <a:r>
              <a:rPr lang="it-IT" sz="2400" u="sng" dirty="0">
                <a:solidFill>
                  <a:prstClr val="black"/>
                </a:solidFill>
                <a:uFill>
                  <a:solidFill>
                    <a:srgbClr val="C00000"/>
                  </a:solidFill>
                </a:uFill>
                <a:latin typeface="Arial Nova Light"/>
              </a:rPr>
              <a:t>biometrici</a:t>
            </a:r>
            <a:r>
              <a:rPr lang="it-IT" sz="2400" dirty="0">
                <a:solidFill>
                  <a:prstClr val="black"/>
                </a:solidFill>
                <a:latin typeface="Arial Nova Light"/>
              </a:rPr>
              <a:t>, dati relativi alla </a:t>
            </a:r>
            <a:r>
              <a:rPr lang="it-IT" sz="2400" u="sng" dirty="0">
                <a:solidFill>
                  <a:prstClr val="black"/>
                </a:solidFill>
                <a:uFill>
                  <a:solidFill>
                    <a:srgbClr val="C00000"/>
                  </a:solidFill>
                </a:uFill>
                <a:latin typeface="Arial Nova Light"/>
              </a:rPr>
              <a:t>salute</a:t>
            </a:r>
            <a:r>
              <a:rPr lang="it-IT" sz="2400" dirty="0">
                <a:solidFill>
                  <a:prstClr val="black"/>
                </a:solidFill>
                <a:latin typeface="Arial Nova Light"/>
              </a:rPr>
              <a:t> o alla </a:t>
            </a:r>
            <a:r>
              <a:rPr lang="it-IT" sz="2400" u="sng" dirty="0">
                <a:solidFill>
                  <a:prstClr val="black"/>
                </a:solidFill>
                <a:uFill>
                  <a:solidFill>
                    <a:srgbClr val="C00000"/>
                  </a:solidFill>
                </a:uFill>
                <a:latin typeface="Arial Nova Light"/>
              </a:rPr>
              <a:t>vita sessuale</a:t>
            </a:r>
            <a:r>
              <a:rPr lang="it-IT" sz="2400" dirty="0">
                <a:solidFill>
                  <a:prstClr val="black"/>
                </a:solidFill>
                <a:latin typeface="Arial Nova Light"/>
              </a:rPr>
              <a:t> o all’</a:t>
            </a:r>
            <a:r>
              <a:rPr lang="it-IT" sz="2400" u="sng" dirty="0">
                <a:solidFill>
                  <a:prstClr val="black"/>
                </a:solidFill>
                <a:uFill>
                  <a:solidFill>
                    <a:srgbClr val="C00000"/>
                  </a:solidFill>
                </a:uFill>
                <a:latin typeface="Arial Nova Light"/>
              </a:rPr>
              <a:t>orientamento</a:t>
            </a:r>
            <a:r>
              <a:rPr lang="it-IT" sz="2400" dirty="0">
                <a:solidFill>
                  <a:prstClr val="black"/>
                </a:solidFill>
                <a:latin typeface="Arial Nova Light"/>
              </a:rPr>
              <a:t> </a:t>
            </a:r>
            <a:r>
              <a:rPr lang="it-IT" sz="2400" u="sng" dirty="0">
                <a:solidFill>
                  <a:prstClr val="black"/>
                </a:solidFill>
                <a:uFill>
                  <a:solidFill>
                    <a:srgbClr val="C00000"/>
                  </a:solidFill>
                </a:uFill>
                <a:latin typeface="Arial Nova Light"/>
              </a:rPr>
              <a:t>sessuale</a:t>
            </a:r>
          </a:p>
        </p:txBody>
      </p:sp>
      <p:sp>
        <p:nvSpPr>
          <p:cNvPr id="2" name="Titolo 1">
            <a:extLst>
              <a:ext uri="{FF2B5EF4-FFF2-40B4-BE49-F238E27FC236}">
                <a16:creationId xmlns:a16="http://schemas.microsoft.com/office/drawing/2014/main" id="{53F2B639-CDDC-4A32-B2DB-F7AF84A47BFF}"/>
              </a:ext>
            </a:extLst>
          </p:cNvPr>
          <p:cNvSpPr>
            <a:spLocks noGrp="1"/>
          </p:cNvSpPr>
          <p:nvPr>
            <p:ph type="title"/>
          </p:nvPr>
        </p:nvSpPr>
        <p:spPr/>
        <p:txBody>
          <a:bodyPr anchor="t" anchorCtr="0"/>
          <a:lstStyle/>
          <a:p>
            <a:r>
              <a:rPr lang="it-IT" dirty="0"/>
              <a:t>Dati che richiedono una «</a:t>
            </a:r>
            <a:r>
              <a:rPr lang="it-IT" dirty="0">
                <a:solidFill>
                  <a:srgbClr val="C00000"/>
                </a:solidFill>
              </a:rPr>
              <a:t>speciale protezione</a:t>
            </a:r>
            <a:r>
              <a:rPr lang="it-IT" dirty="0"/>
              <a:t>»</a:t>
            </a:r>
          </a:p>
        </p:txBody>
      </p:sp>
    </p:spTree>
    <p:extLst>
      <p:ext uri="{BB962C8B-B14F-4D97-AF65-F5344CB8AC3E}">
        <p14:creationId xmlns:p14="http://schemas.microsoft.com/office/powerpoint/2010/main" val="42202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solidFill>
                  <a:srgbClr val="C00000"/>
                </a:solidFill>
              </a:rPr>
              <a:t>L’esercizio</a:t>
            </a:r>
            <a:r>
              <a:rPr lang="it-IT" dirty="0"/>
              <a:t> dei diritti</a:t>
            </a:r>
            <a:endParaRPr lang="it-IT" dirty="0">
              <a:solidFill>
                <a:srgbClr val="C00000"/>
              </a:solidFill>
            </a:endParaRP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130</a:t>
            </a:fld>
            <a:endParaRPr lang="en-US" dirty="0"/>
          </a:p>
        </p:txBody>
      </p:sp>
    </p:spTree>
    <p:extLst>
      <p:ext uri="{BB962C8B-B14F-4D97-AF65-F5344CB8AC3E}">
        <p14:creationId xmlns:p14="http://schemas.microsoft.com/office/powerpoint/2010/main" val="32899888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C0D29-AAD3-4646-B6E9-15882A501464}"/>
              </a:ext>
            </a:extLst>
          </p:cNvPr>
          <p:cNvSpPr>
            <a:spLocks noGrp="1"/>
          </p:cNvSpPr>
          <p:nvPr>
            <p:ph type="title"/>
          </p:nvPr>
        </p:nvSpPr>
        <p:spPr/>
        <p:txBody>
          <a:bodyPr/>
          <a:lstStyle/>
          <a:p>
            <a:r>
              <a:rPr lang="it-IT" dirty="0">
                <a:solidFill>
                  <a:srgbClr val="C00000"/>
                </a:solidFill>
              </a:rPr>
              <a:t>Modalità trasparenti </a:t>
            </a:r>
            <a:r>
              <a:rPr lang="it-IT" dirty="0"/>
              <a:t>per l’esercizio dei diritti</a:t>
            </a:r>
          </a:p>
        </p:txBody>
      </p:sp>
      <p:sp>
        <p:nvSpPr>
          <p:cNvPr id="3" name="Segnaposto contenuto 2">
            <a:extLst>
              <a:ext uri="{FF2B5EF4-FFF2-40B4-BE49-F238E27FC236}">
                <a16:creationId xmlns:a16="http://schemas.microsoft.com/office/drawing/2014/main" id="{CF19F715-24B7-404A-B0B4-1CF81D2F0E53}"/>
              </a:ext>
            </a:extLst>
          </p:cNvPr>
          <p:cNvSpPr>
            <a:spLocks noGrp="1"/>
          </p:cNvSpPr>
          <p:nvPr>
            <p:ph idx="1"/>
          </p:nvPr>
        </p:nvSpPr>
        <p:spPr>
          <a:xfrm>
            <a:off x="1850740" y="1439225"/>
            <a:ext cx="8567093" cy="4865947"/>
          </a:xfrm>
        </p:spPr>
        <p:txBody>
          <a:bodyPr/>
          <a:lstStyle/>
          <a:p>
            <a:r>
              <a:rPr lang="it-IT" sz="3200" dirty="0"/>
              <a:t>Non può esservi </a:t>
            </a:r>
            <a:r>
              <a:rPr lang="it-IT" sz="3200" dirty="0">
                <a:solidFill>
                  <a:srgbClr val="C00000"/>
                </a:solidFill>
              </a:rPr>
              <a:t>correttezza nel trattamento</a:t>
            </a:r>
            <a:r>
              <a:rPr lang="it-IT" sz="3200" dirty="0"/>
              <a:t> se esso non è orientato al </a:t>
            </a:r>
            <a:r>
              <a:rPr lang="it-IT" sz="3200" dirty="0">
                <a:solidFill>
                  <a:srgbClr val="C00000"/>
                </a:solidFill>
              </a:rPr>
              <a:t>principio della </a:t>
            </a:r>
            <a:r>
              <a:rPr lang="it-IT" sz="3200" b="1" dirty="0">
                <a:solidFill>
                  <a:srgbClr val="C00000"/>
                </a:solidFill>
              </a:rPr>
              <a:t>trasparenza</a:t>
            </a:r>
            <a:r>
              <a:rPr lang="it-IT" sz="3200" dirty="0"/>
              <a:t>:</a:t>
            </a:r>
          </a:p>
          <a:p>
            <a:pPr marL="0" indent="0" algn="just">
              <a:buNone/>
            </a:pPr>
            <a:r>
              <a:rPr lang="it-IT" dirty="0">
                <a:highlight>
                  <a:srgbClr val="FFF8DD"/>
                </a:highlight>
              </a:rPr>
              <a:t>le </a:t>
            </a:r>
            <a:r>
              <a:rPr lang="it-IT" dirty="0">
                <a:solidFill>
                  <a:srgbClr val="C00000"/>
                </a:solidFill>
                <a:highlight>
                  <a:srgbClr val="FFF8DD"/>
                </a:highlight>
              </a:rPr>
              <a:t>informazioni obbligatorie </a:t>
            </a:r>
            <a:r>
              <a:rPr lang="it-IT" baseline="30000" dirty="0">
                <a:highlight>
                  <a:srgbClr val="FFF8DD"/>
                </a:highlight>
              </a:rPr>
              <a:t>(artt. 13 e 14) </a:t>
            </a:r>
            <a:r>
              <a:rPr lang="it-IT" dirty="0">
                <a:highlight>
                  <a:srgbClr val="FFF8DD"/>
                </a:highlight>
              </a:rPr>
              <a:t>e </a:t>
            </a:r>
            <a:r>
              <a:rPr lang="it-IT" dirty="0">
                <a:solidFill>
                  <a:srgbClr val="C00000"/>
                </a:solidFill>
                <a:highlight>
                  <a:srgbClr val="FFF8DD"/>
                </a:highlight>
              </a:rPr>
              <a:t>le comunicazioni inerenti ai diritti</a:t>
            </a:r>
            <a:r>
              <a:rPr lang="it-IT" dirty="0">
                <a:highlight>
                  <a:srgbClr val="FFF8DD"/>
                </a:highlight>
              </a:rPr>
              <a:t> di </a:t>
            </a:r>
            <a:r>
              <a:rPr lang="it-IT" u="sng" dirty="0">
                <a:highlight>
                  <a:srgbClr val="FFF8DD"/>
                </a:highlight>
                <a:uFill>
                  <a:solidFill>
                    <a:srgbClr val="C00000"/>
                  </a:solidFill>
                </a:uFill>
              </a:rPr>
              <a:t>accesso</a:t>
            </a:r>
            <a:r>
              <a:rPr lang="it-IT" dirty="0">
                <a:highlight>
                  <a:srgbClr val="FFF8DD"/>
                </a:highlight>
              </a:rPr>
              <a:t>, di </a:t>
            </a:r>
            <a:r>
              <a:rPr lang="it-IT" u="sng" dirty="0">
                <a:highlight>
                  <a:srgbClr val="FFF8DD"/>
                </a:highlight>
                <a:uFill>
                  <a:solidFill>
                    <a:srgbClr val="C00000"/>
                  </a:solidFill>
                </a:uFill>
              </a:rPr>
              <a:t>rettifica</a:t>
            </a:r>
            <a:r>
              <a:rPr lang="it-IT" dirty="0">
                <a:highlight>
                  <a:srgbClr val="FFF8DD"/>
                </a:highlight>
              </a:rPr>
              <a:t>, di </a:t>
            </a:r>
            <a:r>
              <a:rPr lang="it-IT" u="sng" dirty="0">
                <a:highlight>
                  <a:srgbClr val="FFF8DD"/>
                </a:highlight>
                <a:uFill>
                  <a:solidFill>
                    <a:srgbClr val="C00000"/>
                  </a:solidFill>
                </a:uFill>
              </a:rPr>
              <a:t>cancellazione</a:t>
            </a:r>
            <a:r>
              <a:rPr lang="it-IT" dirty="0">
                <a:highlight>
                  <a:srgbClr val="FFF8DD"/>
                </a:highlight>
              </a:rPr>
              <a:t>, alla </a:t>
            </a:r>
            <a:r>
              <a:rPr lang="it-IT" u="sng" dirty="0">
                <a:highlight>
                  <a:srgbClr val="FFF8DD"/>
                </a:highlight>
                <a:uFill>
                  <a:solidFill>
                    <a:srgbClr val="C00000"/>
                  </a:solidFill>
                </a:uFill>
              </a:rPr>
              <a:t>limitazione del tr.</a:t>
            </a:r>
            <a:r>
              <a:rPr lang="it-IT" dirty="0">
                <a:highlight>
                  <a:srgbClr val="FFF8DD"/>
                </a:highlight>
              </a:rPr>
              <a:t>, alla </a:t>
            </a:r>
            <a:r>
              <a:rPr lang="it-IT" u="sng" dirty="0">
                <a:highlight>
                  <a:srgbClr val="FFF8DD"/>
                </a:highlight>
                <a:uFill>
                  <a:solidFill>
                    <a:srgbClr val="C00000"/>
                  </a:solidFill>
                </a:uFill>
              </a:rPr>
              <a:t>portabilità dei d.p.</a:t>
            </a:r>
            <a:r>
              <a:rPr lang="it-IT" dirty="0">
                <a:highlight>
                  <a:srgbClr val="FFF8DD"/>
                </a:highlight>
              </a:rPr>
              <a:t>, di </a:t>
            </a:r>
            <a:r>
              <a:rPr lang="it-IT" u="sng" dirty="0">
                <a:highlight>
                  <a:srgbClr val="FFF8DD"/>
                </a:highlight>
                <a:uFill>
                  <a:solidFill>
                    <a:srgbClr val="C00000"/>
                  </a:solidFill>
                </a:uFill>
              </a:rPr>
              <a:t>opposizione</a:t>
            </a:r>
            <a:r>
              <a:rPr lang="it-IT" dirty="0">
                <a:highlight>
                  <a:srgbClr val="FFF8DD"/>
                </a:highlight>
              </a:rPr>
              <a:t>, di </a:t>
            </a:r>
            <a:r>
              <a:rPr lang="it-IT" u="sng" dirty="0">
                <a:highlight>
                  <a:srgbClr val="FFF8DD"/>
                </a:highlight>
                <a:uFill>
                  <a:solidFill>
                    <a:srgbClr val="C00000"/>
                  </a:solidFill>
                </a:uFill>
              </a:rPr>
              <a:t>non essere sottoposti a processi decisionali automatizzati</a:t>
            </a:r>
            <a:r>
              <a:rPr lang="it-IT" dirty="0">
                <a:highlight>
                  <a:srgbClr val="FFF8DD"/>
                </a:highlight>
                <a:uFill>
                  <a:solidFill>
                    <a:srgbClr val="C00000"/>
                  </a:solidFill>
                </a:uFill>
              </a:rPr>
              <a:t> </a:t>
            </a:r>
            <a:r>
              <a:rPr lang="it-IT" dirty="0">
                <a:highlight>
                  <a:srgbClr val="FFF8DD"/>
                </a:highlight>
              </a:rPr>
              <a:t>e profilazione </a:t>
            </a:r>
            <a:r>
              <a:rPr lang="it-IT" baseline="30000" dirty="0">
                <a:highlight>
                  <a:srgbClr val="FFF8DD"/>
                </a:highlight>
              </a:rPr>
              <a:t>(artt. da 15 a 22) </a:t>
            </a:r>
            <a:r>
              <a:rPr lang="it-IT" dirty="0">
                <a:highlight>
                  <a:srgbClr val="FFF8DD"/>
                </a:highlight>
              </a:rPr>
              <a:t>, nonché </a:t>
            </a:r>
            <a:r>
              <a:rPr lang="it-IT" dirty="0">
                <a:solidFill>
                  <a:srgbClr val="C00000"/>
                </a:solidFill>
                <a:highlight>
                  <a:srgbClr val="FFF8DD"/>
                </a:highlight>
              </a:rPr>
              <a:t>la comunicazione di una violazione dei d.p.</a:t>
            </a:r>
            <a:r>
              <a:rPr lang="it-IT" dirty="0">
                <a:highlight>
                  <a:srgbClr val="FFF8DD"/>
                </a:highlight>
              </a:rPr>
              <a:t> </a:t>
            </a:r>
            <a:r>
              <a:rPr lang="it-IT" baseline="30000" dirty="0">
                <a:highlight>
                  <a:srgbClr val="FFF8DD"/>
                </a:highlight>
              </a:rPr>
              <a:t>(art. 34)</a:t>
            </a:r>
          </a:p>
          <a:p>
            <a:pPr marL="0" indent="0">
              <a:buNone/>
            </a:pPr>
            <a:r>
              <a:rPr lang="it-IT" dirty="0"/>
              <a:t>devono esser date </a:t>
            </a:r>
            <a:r>
              <a:rPr lang="it-IT" dirty="0">
                <a:solidFill>
                  <a:srgbClr val="C00000"/>
                </a:solidFill>
              </a:rPr>
              <a:t>in forma concisa</a:t>
            </a:r>
            <a:r>
              <a:rPr lang="it-IT" dirty="0"/>
              <a:t>, </a:t>
            </a:r>
            <a:r>
              <a:rPr lang="it-IT" dirty="0">
                <a:solidFill>
                  <a:srgbClr val="C00000"/>
                </a:solidFill>
              </a:rPr>
              <a:t>trasparente</a:t>
            </a:r>
            <a:r>
              <a:rPr lang="it-IT" dirty="0"/>
              <a:t>, </a:t>
            </a:r>
            <a:r>
              <a:rPr lang="it-IT" dirty="0">
                <a:solidFill>
                  <a:srgbClr val="C00000"/>
                </a:solidFill>
              </a:rPr>
              <a:t>intelligibile</a:t>
            </a:r>
            <a:r>
              <a:rPr lang="it-IT" dirty="0"/>
              <a:t> e </a:t>
            </a:r>
            <a:r>
              <a:rPr lang="it-IT" dirty="0">
                <a:solidFill>
                  <a:srgbClr val="C00000"/>
                </a:solidFill>
              </a:rPr>
              <a:t>facilmente accessibile</a:t>
            </a:r>
            <a:r>
              <a:rPr lang="it-IT" dirty="0"/>
              <a:t>, con un </a:t>
            </a:r>
            <a:r>
              <a:rPr lang="it-IT" dirty="0">
                <a:solidFill>
                  <a:srgbClr val="C00000"/>
                </a:solidFill>
              </a:rPr>
              <a:t>linguaggio semplice e chiaro</a:t>
            </a:r>
            <a:r>
              <a:rPr lang="it-IT" dirty="0"/>
              <a:t>;</a:t>
            </a:r>
          </a:p>
          <a:p>
            <a:pPr marL="0" indent="0">
              <a:buNone/>
            </a:pPr>
            <a:r>
              <a:rPr lang="it-IT" dirty="0"/>
              <a:t>sono fornite </a:t>
            </a:r>
            <a:r>
              <a:rPr lang="it-IT" dirty="0">
                <a:solidFill>
                  <a:srgbClr val="C00000"/>
                </a:solidFill>
              </a:rPr>
              <a:t>per iscritto </a:t>
            </a:r>
            <a:r>
              <a:rPr lang="it-IT" dirty="0"/>
              <a:t>oppure </a:t>
            </a:r>
            <a:r>
              <a:rPr lang="it-IT" u="sng" dirty="0">
                <a:uFill>
                  <a:solidFill>
                    <a:srgbClr val="C00000"/>
                  </a:solidFill>
                </a:uFill>
              </a:rPr>
              <a:t>con altri mezzi</a:t>
            </a:r>
            <a:r>
              <a:rPr lang="it-IT" dirty="0"/>
              <a:t>, se del caso elettronici ed </a:t>
            </a:r>
            <a:r>
              <a:rPr lang="it-IT" dirty="0">
                <a:solidFill>
                  <a:srgbClr val="C00000"/>
                </a:solidFill>
              </a:rPr>
              <a:t>anche oralmente</a:t>
            </a:r>
            <a:r>
              <a:rPr lang="it-IT" dirty="0"/>
              <a:t>, se richiesto dall’interessato purché ne sia comprovata l’identità.</a:t>
            </a:r>
            <a:endParaRPr lang="it-IT" sz="3200" dirty="0"/>
          </a:p>
        </p:txBody>
      </p:sp>
      <p:sp>
        <p:nvSpPr>
          <p:cNvPr id="4" name="Segnaposto data 3">
            <a:extLst>
              <a:ext uri="{FF2B5EF4-FFF2-40B4-BE49-F238E27FC236}">
                <a16:creationId xmlns:a16="http://schemas.microsoft.com/office/drawing/2014/main" id="{E8CC9A73-CFC5-4921-9F62-56E089602F5D}"/>
              </a:ext>
            </a:extLst>
          </p:cNvPr>
          <p:cNvSpPr>
            <a:spLocks noGrp="1"/>
          </p:cNvSpPr>
          <p:nvPr>
            <p:ph type="dt" sz="half" idx="10"/>
          </p:nvPr>
        </p:nvSpPr>
        <p:spPr/>
        <p:txBody>
          <a:bodyPr/>
          <a:lstStyle/>
          <a:p>
            <a:fld id="{7C70ED18-1519-4D92-8CBB-D7E0347094DC}" type="datetime1">
              <a:rPr lang="it-IT" smtClean="0"/>
              <a:t>07/06/2018</a:t>
            </a:fld>
            <a:endParaRPr lang="it-IT" dirty="0"/>
          </a:p>
        </p:txBody>
      </p:sp>
      <p:sp>
        <p:nvSpPr>
          <p:cNvPr id="5" name="Segnaposto piè di pagina 4">
            <a:extLst>
              <a:ext uri="{FF2B5EF4-FFF2-40B4-BE49-F238E27FC236}">
                <a16:creationId xmlns:a16="http://schemas.microsoft.com/office/drawing/2014/main" id="{2FA91D19-4779-4AF0-81A9-E70760E296B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E7DFDA7A-EAB8-406F-B36B-E9FD04BAFA60}"/>
              </a:ext>
            </a:extLst>
          </p:cNvPr>
          <p:cNvSpPr>
            <a:spLocks noGrp="1"/>
          </p:cNvSpPr>
          <p:nvPr>
            <p:ph type="sldNum" sz="quarter" idx="12"/>
          </p:nvPr>
        </p:nvSpPr>
        <p:spPr/>
        <p:txBody>
          <a:bodyPr/>
          <a:lstStyle/>
          <a:p>
            <a:fld id="{F74602B5-7832-47F6-8BF6-4ACCF92184F1}" type="slidenum">
              <a:rPr lang="it-IT" smtClean="0"/>
              <a:pPr/>
              <a:t>131</a:t>
            </a:fld>
            <a:endParaRPr lang="it-IT" dirty="0"/>
          </a:p>
        </p:txBody>
      </p:sp>
    </p:spTree>
    <p:extLst>
      <p:ext uri="{BB962C8B-B14F-4D97-AF65-F5344CB8AC3E}">
        <p14:creationId xmlns:p14="http://schemas.microsoft.com/office/powerpoint/2010/main" val="30010716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C0D29-AAD3-4646-B6E9-15882A501464}"/>
              </a:ext>
            </a:extLst>
          </p:cNvPr>
          <p:cNvSpPr>
            <a:spLocks noGrp="1"/>
          </p:cNvSpPr>
          <p:nvPr>
            <p:ph type="title"/>
          </p:nvPr>
        </p:nvSpPr>
        <p:spPr/>
        <p:txBody>
          <a:bodyPr/>
          <a:lstStyle/>
          <a:p>
            <a:r>
              <a:rPr lang="it-IT" dirty="0">
                <a:solidFill>
                  <a:srgbClr val="C00000"/>
                </a:solidFill>
              </a:rPr>
              <a:t>Modalità trasparenti </a:t>
            </a:r>
            <a:r>
              <a:rPr lang="it-IT" dirty="0"/>
              <a:t>per l’esercizio dei diritti</a:t>
            </a:r>
            <a:r>
              <a:rPr lang="it-IT" dirty="0">
                <a:solidFill>
                  <a:schemeClr val="bg2">
                    <a:lumMod val="75000"/>
                  </a:schemeClr>
                </a:solidFill>
              </a:rPr>
              <a:t> /2</a:t>
            </a:r>
          </a:p>
        </p:txBody>
      </p:sp>
      <p:sp>
        <p:nvSpPr>
          <p:cNvPr id="3" name="Segnaposto contenuto 2">
            <a:extLst>
              <a:ext uri="{FF2B5EF4-FFF2-40B4-BE49-F238E27FC236}">
                <a16:creationId xmlns:a16="http://schemas.microsoft.com/office/drawing/2014/main" id="{CF19F715-24B7-404A-B0B4-1CF81D2F0E53}"/>
              </a:ext>
            </a:extLst>
          </p:cNvPr>
          <p:cNvSpPr>
            <a:spLocks noGrp="1"/>
          </p:cNvSpPr>
          <p:nvPr>
            <p:ph idx="1"/>
          </p:nvPr>
        </p:nvSpPr>
        <p:spPr>
          <a:xfrm>
            <a:off x="1812454" y="1479749"/>
            <a:ext cx="8567093" cy="4784900"/>
          </a:xfrm>
        </p:spPr>
        <p:txBody>
          <a:bodyPr/>
          <a:lstStyle/>
          <a:p>
            <a:r>
              <a:rPr lang="it-IT" sz="3200" dirty="0"/>
              <a:t>Il </a:t>
            </a:r>
            <a:r>
              <a:rPr lang="it-IT" sz="3200" cap="small" dirty="0"/>
              <a:t>tdtr</a:t>
            </a:r>
            <a:r>
              <a:rPr lang="it-IT" sz="3200" dirty="0"/>
              <a:t> </a:t>
            </a:r>
            <a:r>
              <a:rPr lang="it-IT" sz="3200" dirty="0">
                <a:solidFill>
                  <a:srgbClr val="C00000"/>
                </a:solidFill>
              </a:rPr>
              <a:t>deve agevolare l’esercizio </a:t>
            </a:r>
            <a:r>
              <a:rPr lang="it-IT" sz="3200" dirty="0"/>
              <a:t>dei diritti appena richiamati</a:t>
            </a:r>
            <a:r>
              <a:rPr lang="it-IT" sz="3200" baseline="30000" dirty="0"/>
              <a:t> (art. 12,2)</a:t>
            </a:r>
            <a:r>
              <a:rPr lang="it-IT" sz="3200" dirty="0"/>
              <a:t>.</a:t>
            </a:r>
          </a:p>
          <a:p>
            <a:r>
              <a:rPr lang="it-IT" sz="3200" dirty="0"/>
              <a:t>Il </a:t>
            </a:r>
            <a:r>
              <a:rPr lang="it-IT" sz="3200" cap="small" dirty="0"/>
              <a:t>tdtr</a:t>
            </a:r>
            <a:r>
              <a:rPr lang="it-IT" sz="3200" dirty="0"/>
              <a:t> </a:t>
            </a:r>
            <a:r>
              <a:rPr lang="it-IT" sz="3200" dirty="0">
                <a:solidFill>
                  <a:srgbClr val="C00000"/>
                </a:solidFill>
              </a:rPr>
              <a:t>non può rifiutarsi </a:t>
            </a:r>
            <a:r>
              <a:rPr lang="it-IT" sz="3200" baseline="30000" dirty="0"/>
              <a:t>(art. 12,2)</a:t>
            </a:r>
            <a:r>
              <a:rPr lang="it-IT" sz="3200" dirty="0"/>
              <a:t> di soddisfare le richieste dell’interessato neppure per i </a:t>
            </a:r>
            <a:r>
              <a:rPr lang="it-IT" sz="3200" dirty="0" err="1"/>
              <a:t>tr</a:t>
            </a:r>
            <a:r>
              <a:rPr lang="it-IT" sz="3200" dirty="0"/>
              <a:t>. che non richiedono l’identificazione, </a:t>
            </a:r>
            <a:r>
              <a:rPr lang="it-IT" sz="3200" dirty="0">
                <a:solidFill>
                  <a:srgbClr val="C00000"/>
                </a:solidFill>
              </a:rPr>
              <a:t>salvo che dimostri che non è in grado di identificare l’interessato</a:t>
            </a:r>
            <a:r>
              <a:rPr lang="it-IT" sz="3200" dirty="0"/>
              <a:t>.</a:t>
            </a:r>
          </a:p>
          <a:p>
            <a:r>
              <a:rPr lang="it-IT" sz="3200" dirty="0"/>
              <a:t>Le informative vanno date </a:t>
            </a:r>
            <a:r>
              <a:rPr lang="it-IT" sz="3200" dirty="0">
                <a:solidFill>
                  <a:srgbClr val="C00000"/>
                </a:solidFill>
              </a:rPr>
              <a:t>nel momento in cui i dati personali sono ottenuti</a:t>
            </a:r>
            <a:r>
              <a:rPr lang="it-IT" sz="3200" dirty="0"/>
              <a:t> </a:t>
            </a:r>
            <a:r>
              <a:rPr lang="it-IT" sz="3200" baseline="30000" dirty="0"/>
              <a:t>(artt. 13,1) </a:t>
            </a:r>
            <a:r>
              <a:rPr lang="it-IT" sz="3200" dirty="0"/>
              <a:t>se raccolti presso l’interessato </a:t>
            </a:r>
            <a:r>
              <a:rPr lang="it-IT" sz="3200" i="1" dirty="0"/>
              <a:t>ovvero</a:t>
            </a:r>
            <a:r>
              <a:rPr lang="it-IT" sz="3200" dirty="0"/>
              <a:t>, </a:t>
            </a:r>
            <a:r>
              <a:rPr lang="it-IT" sz="3200" u="sng" dirty="0">
                <a:uFill>
                  <a:solidFill>
                    <a:srgbClr val="C00000"/>
                  </a:solidFill>
                </a:uFill>
              </a:rPr>
              <a:t>quando sono ottenuti da altra fonte</a:t>
            </a:r>
            <a:r>
              <a:rPr lang="it-IT" sz="3200" dirty="0"/>
              <a:t> </a:t>
            </a:r>
            <a:r>
              <a:rPr lang="it-IT" sz="3200" baseline="30000" dirty="0"/>
              <a:t>(art. 14,3) </a:t>
            </a:r>
            <a:r>
              <a:rPr lang="it-IT" sz="3200" dirty="0">
                <a:solidFill>
                  <a:srgbClr val="C00000"/>
                </a:solidFill>
              </a:rPr>
              <a:t>entro un termine ragionevole ma non oltre un mese</a:t>
            </a:r>
            <a:r>
              <a:rPr lang="it-IT" sz="3200" dirty="0"/>
              <a:t>.</a:t>
            </a:r>
          </a:p>
        </p:txBody>
      </p:sp>
      <p:sp>
        <p:nvSpPr>
          <p:cNvPr id="4" name="Segnaposto data 3">
            <a:extLst>
              <a:ext uri="{FF2B5EF4-FFF2-40B4-BE49-F238E27FC236}">
                <a16:creationId xmlns:a16="http://schemas.microsoft.com/office/drawing/2014/main" id="{E8CC9A73-CFC5-4921-9F62-56E089602F5D}"/>
              </a:ext>
            </a:extLst>
          </p:cNvPr>
          <p:cNvSpPr>
            <a:spLocks noGrp="1"/>
          </p:cNvSpPr>
          <p:nvPr>
            <p:ph type="dt" sz="half" idx="10"/>
          </p:nvPr>
        </p:nvSpPr>
        <p:spPr/>
        <p:txBody>
          <a:bodyPr/>
          <a:lstStyle/>
          <a:p>
            <a:fld id="{57CEA0C0-19D1-49BF-A7ED-E78069BF40E8}" type="datetime1">
              <a:rPr lang="it-IT" smtClean="0"/>
              <a:t>07/06/2018</a:t>
            </a:fld>
            <a:endParaRPr lang="it-IT" dirty="0"/>
          </a:p>
        </p:txBody>
      </p:sp>
      <p:sp>
        <p:nvSpPr>
          <p:cNvPr id="5" name="Segnaposto piè di pagina 4">
            <a:extLst>
              <a:ext uri="{FF2B5EF4-FFF2-40B4-BE49-F238E27FC236}">
                <a16:creationId xmlns:a16="http://schemas.microsoft.com/office/drawing/2014/main" id="{2FA91D19-4779-4AF0-81A9-E70760E296B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E7DFDA7A-EAB8-406F-B36B-E9FD04BAFA60}"/>
              </a:ext>
            </a:extLst>
          </p:cNvPr>
          <p:cNvSpPr>
            <a:spLocks noGrp="1"/>
          </p:cNvSpPr>
          <p:nvPr>
            <p:ph type="sldNum" sz="quarter" idx="12"/>
          </p:nvPr>
        </p:nvSpPr>
        <p:spPr/>
        <p:txBody>
          <a:bodyPr/>
          <a:lstStyle/>
          <a:p>
            <a:fld id="{F74602B5-7832-47F6-8BF6-4ACCF92184F1}" type="slidenum">
              <a:rPr lang="it-IT" smtClean="0"/>
              <a:pPr/>
              <a:t>132</a:t>
            </a:fld>
            <a:endParaRPr lang="it-IT" dirty="0"/>
          </a:p>
        </p:txBody>
      </p:sp>
    </p:spTree>
    <p:extLst>
      <p:ext uri="{BB962C8B-B14F-4D97-AF65-F5344CB8AC3E}">
        <p14:creationId xmlns:p14="http://schemas.microsoft.com/office/powerpoint/2010/main" val="18046872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C0D29-AAD3-4646-B6E9-15882A501464}"/>
              </a:ext>
            </a:extLst>
          </p:cNvPr>
          <p:cNvSpPr>
            <a:spLocks noGrp="1"/>
          </p:cNvSpPr>
          <p:nvPr>
            <p:ph type="title"/>
          </p:nvPr>
        </p:nvSpPr>
        <p:spPr/>
        <p:txBody>
          <a:bodyPr/>
          <a:lstStyle/>
          <a:p>
            <a:r>
              <a:rPr lang="it-IT" dirty="0">
                <a:solidFill>
                  <a:srgbClr val="C00000"/>
                </a:solidFill>
              </a:rPr>
              <a:t>Modalità trasparenti </a:t>
            </a:r>
            <a:r>
              <a:rPr lang="it-IT" dirty="0"/>
              <a:t>per l’esercizio dei diritti</a:t>
            </a:r>
            <a:r>
              <a:rPr lang="it-IT" dirty="0">
                <a:solidFill>
                  <a:schemeClr val="bg2">
                    <a:lumMod val="75000"/>
                  </a:schemeClr>
                </a:solidFill>
              </a:rPr>
              <a:t> /3</a:t>
            </a:r>
          </a:p>
        </p:txBody>
      </p:sp>
      <p:sp>
        <p:nvSpPr>
          <p:cNvPr id="3" name="Segnaposto contenuto 2">
            <a:extLst>
              <a:ext uri="{FF2B5EF4-FFF2-40B4-BE49-F238E27FC236}">
                <a16:creationId xmlns:a16="http://schemas.microsoft.com/office/drawing/2014/main" id="{CF19F715-24B7-404A-B0B4-1CF81D2F0E53}"/>
              </a:ext>
            </a:extLst>
          </p:cNvPr>
          <p:cNvSpPr>
            <a:spLocks noGrp="1"/>
          </p:cNvSpPr>
          <p:nvPr>
            <p:ph idx="1"/>
          </p:nvPr>
        </p:nvSpPr>
        <p:spPr>
          <a:xfrm>
            <a:off x="1812454" y="1464873"/>
            <a:ext cx="8567093" cy="4765407"/>
          </a:xfrm>
        </p:spPr>
        <p:txBody>
          <a:bodyPr/>
          <a:lstStyle/>
          <a:p>
            <a:r>
              <a:rPr lang="it-IT" sz="3200" dirty="0"/>
              <a:t>Il </a:t>
            </a:r>
            <a:r>
              <a:rPr lang="it-IT" sz="3200" cap="small" dirty="0"/>
              <a:t>tdtr</a:t>
            </a:r>
            <a:r>
              <a:rPr lang="it-IT" sz="3200" dirty="0"/>
              <a:t> </a:t>
            </a:r>
            <a:r>
              <a:rPr lang="it-IT" sz="3200" dirty="0">
                <a:solidFill>
                  <a:srgbClr val="C00000"/>
                </a:solidFill>
              </a:rPr>
              <a:t>deve dare pronto riscontro</a:t>
            </a:r>
            <a:r>
              <a:rPr lang="it-IT" sz="3200" baseline="30000" dirty="0"/>
              <a:t> (art. 12,3)</a:t>
            </a:r>
            <a:r>
              <a:rPr lang="it-IT" sz="3200" dirty="0"/>
              <a:t> alle richieste dell’interessato che vuole esercitare i propri diritti:</a:t>
            </a:r>
          </a:p>
          <a:p>
            <a:pPr lvl="1"/>
            <a:r>
              <a:rPr lang="it-IT" sz="2800" dirty="0">
                <a:solidFill>
                  <a:srgbClr val="C00000"/>
                </a:solidFill>
              </a:rPr>
              <a:t>senza ritardo</a:t>
            </a:r>
          </a:p>
          <a:p>
            <a:pPr lvl="1"/>
            <a:r>
              <a:rPr lang="it-IT" sz="2800" dirty="0"/>
              <a:t>e </a:t>
            </a:r>
            <a:r>
              <a:rPr lang="it-IT" sz="2800" u="sng" dirty="0"/>
              <a:t>comunque</a:t>
            </a:r>
            <a:r>
              <a:rPr lang="it-IT" sz="2800" dirty="0"/>
              <a:t> </a:t>
            </a:r>
            <a:r>
              <a:rPr lang="it-IT" sz="2800" dirty="0">
                <a:solidFill>
                  <a:srgbClr val="C00000"/>
                </a:solidFill>
              </a:rPr>
              <a:t>entro un mese dalla richiesta</a:t>
            </a:r>
            <a:r>
              <a:rPr lang="it-IT" sz="2800" dirty="0"/>
              <a:t>.</a:t>
            </a:r>
          </a:p>
          <a:p>
            <a:pPr lvl="2"/>
            <a:r>
              <a:rPr lang="it-IT" sz="2000" dirty="0"/>
              <a:t>Tale termine </a:t>
            </a:r>
            <a:r>
              <a:rPr lang="it-IT" sz="2000" dirty="0">
                <a:solidFill>
                  <a:srgbClr val="C00000"/>
                </a:solidFill>
              </a:rPr>
              <a:t>può essere prorogato di due mesi</a:t>
            </a:r>
            <a:r>
              <a:rPr lang="it-IT" sz="2000" dirty="0"/>
              <a:t>, se necessario, </a:t>
            </a:r>
            <a:r>
              <a:rPr lang="it-IT" sz="2000" i="1" dirty="0"/>
              <a:t>tenuto conto della complessità e del numero delle richieste</a:t>
            </a:r>
            <a:r>
              <a:rPr lang="it-IT" sz="2000" dirty="0"/>
              <a:t>. </a:t>
            </a:r>
          </a:p>
          <a:p>
            <a:pPr lvl="2"/>
            <a:r>
              <a:rPr lang="it-IT" sz="2000" dirty="0"/>
              <a:t>In tal caso </a:t>
            </a:r>
            <a:r>
              <a:rPr lang="it-IT" sz="2000" dirty="0">
                <a:solidFill>
                  <a:srgbClr val="C00000"/>
                </a:solidFill>
              </a:rPr>
              <a:t>l’interessato deve essere informato della proroga </a:t>
            </a:r>
            <a:r>
              <a:rPr lang="it-IT" sz="2000" dirty="0"/>
              <a:t>e dei </a:t>
            </a:r>
            <a:r>
              <a:rPr lang="it-IT" sz="2000" dirty="0">
                <a:solidFill>
                  <a:srgbClr val="C00000"/>
                </a:solidFill>
              </a:rPr>
              <a:t>motivi</a:t>
            </a:r>
            <a:r>
              <a:rPr lang="it-IT" sz="2000" dirty="0"/>
              <a:t> di essa </a:t>
            </a:r>
            <a:r>
              <a:rPr lang="it-IT" sz="2000" u="sng" dirty="0">
                <a:uFill>
                  <a:solidFill>
                    <a:srgbClr val="C00000"/>
                  </a:solidFill>
                </a:uFill>
              </a:rPr>
              <a:t>entro un mese dalla richiesta</a:t>
            </a:r>
            <a:r>
              <a:rPr lang="it-IT" sz="2000" dirty="0"/>
              <a:t>.</a:t>
            </a:r>
          </a:p>
          <a:p>
            <a:pPr marL="0" indent="0" algn="just">
              <a:buNone/>
            </a:pPr>
            <a:r>
              <a:rPr lang="it-IT" i="1" u="sng" dirty="0">
                <a:highlight>
                  <a:srgbClr val="FFF8DD"/>
                </a:highlight>
                <a:uFill>
                  <a:solidFill>
                    <a:srgbClr val="C00000"/>
                  </a:solidFill>
                </a:uFill>
              </a:rPr>
              <a:t>Se il </a:t>
            </a:r>
            <a:r>
              <a:rPr lang="it-IT" i="1" u="sng" cap="small" dirty="0">
                <a:highlight>
                  <a:srgbClr val="FFF8DD"/>
                </a:highlight>
                <a:uFill>
                  <a:solidFill>
                    <a:srgbClr val="C00000"/>
                  </a:solidFill>
                </a:uFill>
              </a:rPr>
              <a:t>tdtr</a:t>
            </a:r>
            <a:r>
              <a:rPr lang="it-IT" i="1" u="sng" dirty="0">
                <a:highlight>
                  <a:srgbClr val="FFF8DD"/>
                </a:highlight>
                <a:uFill>
                  <a:solidFill>
                    <a:srgbClr val="C00000"/>
                  </a:solidFill>
                </a:uFill>
              </a:rPr>
              <a:t> ritiene di non ottemperare alla richiesta</a:t>
            </a:r>
            <a:r>
              <a:rPr lang="it-IT" dirty="0">
                <a:highlight>
                  <a:srgbClr val="FFF8DD"/>
                </a:highlight>
              </a:rPr>
              <a:t>, </a:t>
            </a:r>
            <a:r>
              <a:rPr lang="it-IT" dirty="0">
                <a:solidFill>
                  <a:srgbClr val="C00000"/>
                </a:solidFill>
                <a:highlight>
                  <a:srgbClr val="FFF8DD"/>
                </a:highlight>
              </a:rPr>
              <a:t>ne informa l’interessato senza ritardo</a:t>
            </a:r>
            <a:r>
              <a:rPr lang="it-IT" dirty="0">
                <a:highlight>
                  <a:srgbClr val="FFF8DD"/>
                </a:highlight>
              </a:rPr>
              <a:t> e comunque </a:t>
            </a:r>
            <a:r>
              <a:rPr lang="it-IT" dirty="0">
                <a:solidFill>
                  <a:srgbClr val="C00000"/>
                </a:solidFill>
                <a:highlight>
                  <a:srgbClr val="FFF8DD"/>
                </a:highlight>
              </a:rPr>
              <a:t>entro un mese dalla richiesta</a:t>
            </a:r>
            <a:r>
              <a:rPr lang="it-IT" dirty="0">
                <a:highlight>
                  <a:srgbClr val="FFF8DD"/>
                </a:highlight>
              </a:rPr>
              <a:t>, dichiarando i </a:t>
            </a:r>
            <a:r>
              <a:rPr lang="it-IT" u="sng" dirty="0">
                <a:highlight>
                  <a:srgbClr val="FFF8DD"/>
                </a:highlight>
                <a:uFill>
                  <a:solidFill>
                    <a:srgbClr val="C00000"/>
                  </a:solidFill>
                </a:uFill>
              </a:rPr>
              <a:t>motivi</a:t>
            </a:r>
            <a:r>
              <a:rPr lang="it-IT" dirty="0">
                <a:highlight>
                  <a:srgbClr val="FFF8DD"/>
                </a:highlight>
              </a:rPr>
              <a:t> e informando l’interessato della </a:t>
            </a:r>
            <a:r>
              <a:rPr lang="it-IT" u="sng" dirty="0">
                <a:highlight>
                  <a:srgbClr val="FFF8DD"/>
                </a:highlight>
                <a:uFill>
                  <a:solidFill>
                    <a:srgbClr val="C00000"/>
                  </a:solidFill>
                </a:uFill>
              </a:rPr>
              <a:t>facoltà di proporre reclamo</a:t>
            </a:r>
            <a:r>
              <a:rPr lang="it-IT" dirty="0">
                <a:highlight>
                  <a:srgbClr val="FFF8DD"/>
                </a:highlight>
              </a:rPr>
              <a:t> ad un autorità di controllo o </a:t>
            </a:r>
            <a:r>
              <a:rPr lang="it-IT" u="sng" dirty="0">
                <a:highlight>
                  <a:srgbClr val="FFF8DD"/>
                </a:highlight>
                <a:uFill>
                  <a:solidFill>
                    <a:srgbClr val="C00000"/>
                  </a:solidFill>
                </a:uFill>
              </a:rPr>
              <a:t>ricorso davanti all’autorità giudiziaria</a:t>
            </a:r>
            <a:r>
              <a:rPr lang="it-IT" baseline="30000" dirty="0">
                <a:highlight>
                  <a:srgbClr val="FFF8DD"/>
                </a:highlight>
              </a:rPr>
              <a:t> (art. 12,4)</a:t>
            </a:r>
            <a:r>
              <a:rPr lang="it-IT" dirty="0">
                <a:highlight>
                  <a:srgbClr val="FFF8DD"/>
                </a:highlight>
              </a:rPr>
              <a:t>.</a:t>
            </a:r>
            <a:endParaRPr lang="it-IT" sz="3200" dirty="0">
              <a:highlight>
                <a:srgbClr val="FFF8DD"/>
              </a:highlight>
            </a:endParaRPr>
          </a:p>
        </p:txBody>
      </p:sp>
      <p:sp>
        <p:nvSpPr>
          <p:cNvPr id="4" name="Segnaposto data 3">
            <a:extLst>
              <a:ext uri="{FF2B5EF4-FFF2-40B4-BE49-F238E27FC236}">
                <a16:creationId xmlns:a16="http://schemas.microsoft.com/office/drawing/2014/main" id="{E8CC9A73-CFC5-4921-9F62-56E089602F5D}"/>
              </a:ext>
            </a:extLst>
          </p:cNvPr>
          <p:cNvSpPr>
            <a:spLocks noGrp="1"/>
          </p:cNvSpPr>
          <p:nvPr>
            <p:ph type="dt" sz="half" idx="10"/>
          </p:nvPr>
        </p:nvSpPr>
        <p:spPr/>
        <p:txBody>
          <a:bodyPr/>
          <a:lstStyle/>
          <a:p>
            <a:fld id="{08C1238B-93CA-4662-9FB7-92A2E0D8AF2E}" type="datetime1">
              <a:rPr lang="it-IT" smtClean="0"/>
              <a:t>07/06/2018</a:t>
            </a:fld>
            <a:endParaRPr lang="it-IT" dirty="0"/>
          </a:p>
        </p:txBody>
      </p:sp>
      <p:sp>
        <p:nvSpPr>
          <p:cNvPr id="5" name="Segnaposto piè di pagina 4">
            <a:extLst>
              <a:ext uri="{FF2B5EF4-FFF2-40B4-BE49-F238E27FC236}">
                <a16:creationId xmlns:a16="http://schemas.microsoft.com/office/drawing/2014/main" id="{2FA91D19-4779-4AF0-81A9-E70760E296B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E7DFDA7A-EAB8-406F-B36B-E9FD04BAFA60}"/>
              </a:ext>
            </a:extLst>
          </p:cNvPr>
          <p:cNvSpPr>
            <a:spLocks noGrp="1"/>
          </p:cNvSpPr>
          <p:nvPr>
            <p:ph type="sldNum" sz="quarter" idx="12"/>
          </p:nvPr>
        </p:nvSpPr>
        <p:spPr/>
        <p:txBody>
          <a:bodyPr/>
          <a:lstStyle/>
          <a:p>
            <a:fld id="{F74602B5-7832-47F6-8BF6-4ACCF92184F1}" type="slidenum">
              <a:rPr lang="it-IT" smtClean="0"/>
              <a:pPr/>
              <a:t>133</a:t>
            </a:fld>
            <a:endParaRPr lang="it-IT" dirty="0"/>
          </a:p>
        </p:txBody>
      </p:sp>
    </p:spTree>
    <p:extLst>
      <p:ext uri="{BB962C8B-B14F-4D97-AF65-F5344CB8AC3E}">
        <p14:creationId xmlns:p14="http://schemas.microsoft.com/office/powerpoint/2010/main" val="27705555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C0D29-AAD3-4646-B6E9-15882A501464}"/>
              </a:ext>
            </a:extLst>
          </p:cNvPr>
          <p:cNvSpPr>
            <a:spLocks noGrp="1"/>
          </p:cNvSpPr>
          <p:nvPr>
            <p:ph type="title"/>
          </p:nvPr>
        </p:nvSpPr>
        <p:spPr/>
        <p:txBody>
          <a:bodyPr/>
          <a:lstStyle/>
          <a:p>
            <a:r>
              <a:rPr lang="it-IT" dirty="0">
                <a:solidFill>
                  <a:srgbClr val="C00000"/>
                </a:solidFill>
              </a:rPr>
              <a:t>Modalità trasparenti </a:t>
            </a:r>
            <a:r>
              <a:rPr lang="it-IT" dirty="0"/>
              <a:t>per l’esercizio dei diritti</a:t>
            </a:r>
            <a:r>
              <a:rPr lang="it-IT" dirty="0">
                <a:solidFill>
                  <a:schemeClr val="bg2">
                    <a:lumMod val="75000"/>
                  </a:schemeClr>
                </a:solidFill>
              </a:rPr>
              <a:t> /4</a:t>
            </a:r>
          </a:p>
        </p:txBody>
      </p:sp>
      <p:sp>
        <p:nvSpPr>
          <p:cNvPr id="3" name="Segnaposto contenuto 2">
            <a:extLst>
              <a:ext uri="{FF2B5EF4-FFF2-40B4-BE49-F238E27FC236}">
                <a16:creationId xmlns:a16="http://schemas.microsoft.com/office/drawing/2014/main" id="{CF19F715-24B7-404A-B0B4-1CF81D2F0E53}"/>
              </a:ext>
            </a:extLst>
          </p:cNvPr>
          <p:cNvSpPr>
            <a:spLocks noGrp="1"/>
          </p:cNvSpPr>
          <p:nvPr>
            <p:ph idx="1"/>
          </p:nvPr>
        </p:nvSpPr>
        <p:spPr>
          <a:xfrm>
            <a:off x="1812454" y="1332016"/>
            <a:ext cx="8567093" cy="4193969"/>
          </a:xfrm>
        </p:spPr>
        <p:txBody>
          <a:bodyPr/>
          <a:lstStyle/>
          <a:p>
            <a:r>
              <a:rPr lang="it-IT" sz="3600" dirty="0"/>
              <a:t>Le informazioni </a:t>
            </a:r>
            <a:r>
              <a:rPr lang="it-IT" sz="3600" i="1" dirty="0"/>
              <a:t>possono essere date</a:t>
            </a:r>
            <a:r>
              <a:rPr lang="it-IT" sz="3600" dirty="0"/>
              <a:t>, ove possibile, </a:t>
            </a:r>
            <a:r>
              <a:rPr lang="it-IT" sz="3600" i="1" dirty="0"/>
              <a:t>con mezzi elettronici</a:t>
            </a:r>
            <a:r>
              <a:rPr lang="it-IT" sz="3600" dirty="0"/>
              <a:t>, </a:t>
            </a:r>
            <a:r>
              <a:rPr lang="it-IT" sz="3200" dirty="0"/>
              <a:t>se l’interessato ha presentato la richiesta mediante mezzi elettronici e salvo che non abbia richiesto un’altra modalità </a:t>
            </a:r>
            <a:r>
              <a:rPr lang="it-IT" sz="3200" baseline="30000" dirty="0"/>
              <a:t>(art. 12,3)</a:t>
            </a:r>
            <a:r>
              <a:rPr lang="it-IT" sz="3200" dirty="0"/>
              <a:t>.</a:t>
            </a:r>
          </a:p>
          <a:p>
            <a:endParaRPr lang="it-IT" sz="3200" dirty="0"/>
          </a:p>
          <a:p>
            <a:pPr lvl="0"/>
            <a:r>
              <a:rPr lang="it-IT" sz="3600" dirty="0">
                <a:solidFill>
                  <a:prstClr val="black"/>
                </a:solidFill>
              </a:rPr>
              <a:t>Le informazioni </a:t>
            </a:r>
            <a:r>
              <a:rPr lang="it-IT" sz="3200" dirty="0"/>
              <a:t>obbligatorie </a:t>
            </a:r>
            <a:r>
              <a:rPr lang="it-IT" sz="3600" dirty="0">
                <a:solidFill>
                  <a:prstClr val="black"/>
                </a:solidFill>
              </a:rPr>
              <a:t>possono essere date </a:t>
            </a:r>
            <a:r>
              <a:rPr lang="it-IT" sz="3600" u="sng" dirty="0">
                <a:solidFill>
                  <a:prstClr val="black"/>
                </a:solidFill>
                <a:uFill>
                  <a:solidFill>
                    <a:srgbClr val="C00000"/>
                  </a:solidFill>
                </a:uFill>
              </a:rPr>
              <a:t>in combinazione</a:t>
            </a:r>
            <a:r>
              <a:rPr lang="it-IT" sz="3600" dirty="0">
                <a:solidFill>
                  <a:prstClr val="black"/>
                </a:solidFill>
              </a:rPr>
              <a:t> </a:t>
            </a:r>
            <a:r>
              <a:rPr lang="it-IT" sz="3600" baseline="30000" dirty="0">
                <a:solidFill>
                  <a:prstClr val="black"/>
                </a:solidFill>
              </a:rPr>
              <a:t>(art. 12,7) </a:t>
            </a:r>
            <a:r>
              <a:rPr lang="it-IT" sz="3600" dirty="0">
                <a:solidFill>
                  <a:prstClr val="black"/>
                </a:solidFill>
              </a:rPr>
              <a:t>con </a:t>
            </a:r>
            <a:r>
              <a:rPr lang="it-IT" sz="3600" dirty="0">
                <a:solidFill>
                  <a:srgbClr val="C00000"/>
                </a:solidFill>
              </a:rPr>
              <a:t>icone standardizzate</a:t>
            </a:r>
            <a:r>
              <a:rPr lang="it-IT" sz="3600" baseline="30000" dirty="0">
                <a:solidFill>
                  <a:prstClr val="black"/>
                </a:solidFill>
              </a:rPr>
              <a:t> </a:t>
            </a:r>
            <a:r>
              <a:rPr lang="it-IT" sz="3200" dirty="0"/>
              <a:t>, che devono poter essere leggibili da dispositivo automatico se presentate in formato elettronico.</a:t>
            </a:r>
          </a:p>
        </p:txBody>
      </p:sp>
      <p:sp>
        <p:nvSpPr>
          <p:cNvPr id="4" name="Segnaposto data 3">
            <a:extLst>
              <a:ext uri="{FF2B5EF4-FFF2-40B4-BE49-F238E27FC236}">
                <a16:creationId xmlns:a16="http://schemas.microsoft.com/office/drawing/2014/main" id="{E8CC9A73-CFC5-4921-9F62-56E089602F5D}"/>
              </a:ext>
            </a:extLst>
          </p:cNvPr>
          <p:cNvSpPr>
            <a:spLocks noGrp="1"/>
          </p:cNvSpPr>
          <p:nvPr>
            <p:ph type="dt" sz="half" idx="10"/>
          </p:nvPr>
        </p:nvSpPr>
        <p:spPr/>
        <p:txBody>
          <a:bodyPr/>
          <a:lstStyle/>
          <a:p>
            <a:fld id="{C9A60A77-FC69-4EE7-A2C5-457D7F34C18A}" type="datetime1">
              <a:rPr lang="it-IT" smtClean="0"/>
              <a:t>07/06/2018</a:t>
            </a:fld>
            <a:endParaRPr lang="it-IT" dirty="0"/>
          </a:p>
        </p:txBody>
      </p:sp>
      <p:sp>
        <p:nvSpPr>
          <p:cNvPr id="5" name="Segnaposto piè di pagina 4">
            <a:extLst>
              <a:ext uri="{FF2B5EF4-FFF2-40B4-BE49-F238E27FC236}">
                <a16:creationId xmlns:a16="http://schemas.microsoft.com/office/drawing/2014/main" id="{2FA91D19-4779-4AF0-81A9-E70760E296B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E7DFDA7A-EAB8-406F-B36B-E9FD04BAFA60}"/>
              </a:ext>
            </a:extLst>
          </p:cNvPr>
          <p:cNvSpPr>
            <a:spLocks noGrp="1"/>
          </p:cNvSpPr>
          <p:nvPr>
            <p:ph type="sldNum" sz="quarter" idx="12"/>
          </p:nvPr>
        </p:nvSpPr>
        <p:spPr/>
        <p:txBody>
          <a:bodyPr/>
          <a:lstStyle/>
          <a:p>
            <a:fld id="{F74602B5-7832-47F6-8BF6-4ACCF92184F1}" type="slidenum">
              <a:rPr lang="it-IT" smtClean="0"/>
              <a:pPr/>
              <a:t>134</a:t>
            </a:fld>
            <a:endParaRPr lang="it-IT" dirty="0"/>
          </a:p>
        </p:txBody>
      </p:sp>
    </p:spTree>
    <p:extLst>
      <p:ext uri="{BB962C8B-B14F-4D97-AF65-F5344CB8AC3E}">
        <p14:creationId xmlns:p14="http://schemas.microsoft.com/office/powerpoint/2010/main" val="21544309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C0D29-AAD3-4646-B6E9-15882A501464}"/>
              </a:ext>
            </a:extLst>
          </p:cNvPr>
          <p:cNvSpPr>
            <a:spLocks noGrp="1"/>
          </p:cNvSpPr>
          <p:nvPr>
            <p:ph type="title"/>
          </p:nvPr>
        </p:nvSpPr>
        <p:spPr/>
        <p:txBody>
          <a:bodyPr/>
          <a:lstStyle/>
          <a:p>
            <a:r>
              <a:rPr lang="it-IT" dirty="0">
                <a:solidFill>
                  <a:srgbClr val="C00000"/>
                </a:solidFill>
              </a:rPr>
              <a:t>Modalità trasparenti </a:t>
            </a:r>
            <a:r>
              <a:rPr lang="it-IT" dirty="0"/>
              <a:t>per l’esercizio dei diritti</a:t>
            </a:r>
            <a:r>
              <a:rPr lang="it-IT" dirty="0">
                <a:solidFill>
                  <a:schemeClr val="bg2">
                    <a:lumMod val="75000"/>
                  </a:schemeClr>
                </a:solidFill>
              </a:rPr>
              <a:t> /5</a:t>
            </a:r>
          </a:p>
        </p:txBody>
      </p:sp>
      <p:sp>
        <p:nvSpPr>
          <p:cNvPr id="3" name="Segnaposto contenuto 2">
            <a:extLst>
              <a:ext uri="{FF2B5EF4-FFF2-40B4-BE49-F238E27FC236}">
                <a16:creationId xmlns:a16="http://schemas.microsoft.com/office/drawing/2014/main" id="{CF19F715-24B7-404A-B0B4-1CF81D2F0E53}"/>
              </a:ext>
            </a:extLst>
          </p:cNvPr>
          <p:cNvSpPr>
            <a:spLocks noGrp="1"/>
          </p:cNvSpPr>
          <p:nvPr>
            <p:ph idx="1"/>
          </p:nvPr>
        </p:nvSpPr>
        <p:spPr>
          <a:xfrm>
            <a:off x="1812454" y="1303492"/>
            <a:ext cx="8567093" cy="4585871"/>
          </a:xfrm>
        </p:spPr>
        <p:txBody>
          <a:bodyPr/>
          <a:lstStyle/>
          <a:p>
            <a:r>
              <a:rPr lang="it-IT" sz="3200" b="1" u="sng" dirty="0">
                <a:uFill>
                  <a:solidFill>
                    <a:srgbClr val="C00000"/>
                  </a:solidFill>
                </a:uFill>
              </a:rPr>
              <a:t>Gratuità</a:t>
            </a:r>
            <a:r>
              <a:rPr lang="it-IT" sz="3200" dirty="0"/>
              <a:t>: le </a:t>
            </a:r>
            <a:r>
              <a:rPr lang="it-IT" sz="3200" dirty="0">
                <a:solidFill>
                  <a:srgbClr val="C00000"/>
                </a:solidFill>
              </a:rPr>
              <a:t>informazioni</a:t>
            </a:r>
            <a:r>
              <a:rPr lang="it-IT" sz="3200" dirty="0"/>
              <a:t> obbligatorie (artt. 13 e 14) e le </a:t>
            </a:r>
            <a:r>
              <a:rPr lang="it-IT" sz="3200" dirty="0">
                <a:solidFill>
                  <a:srgbClr val="C00000"/>
                </a:solidFill>
              </a:rPr>
              <a:t>comunicazioni</a:t>
            </a:r>
            <a:r>
              <a:rPr lang="it-IT" sz="3200" dirty="0"/>
              <a:t>, nonché </a:t>
            </a:r>
            <a:r>
              <a:rPr lang="it-IT" sz="3200" dirty="0">
                <a:solidFill>
                  <a:srgbClr val="C00000"/>
                </a:solidFill>
              </a:rPr>
              <a:t>le azioni intraprese</a:t>
            </a:r>
            <a:r>
              <a:rPr lang="it-IT" sz="3200" dirty="0"/>
              <a:t>, inerenti all’esercizio dei diritti dell’interessato (artt. da 15 a 22, art. 34), </a:t>
            </a:r>
            <a:r>
              <a:rPr lang="it-IT" sz="3200" b="1" dirty="0">
                <a:solidFill>
                  <a:srgbClr val="C00000"/>
                </a:solidFill>
              </a:rPr>
              <a:t>sono gratuite</a:t>
            </a:r>
            <a:r>
              <a:rPr lang="it-IT" sz="3200" dirty="0"/>
              <a:t>; </a:t>
            </a:r>
            <a:r>
              <a:rPr lang="it-IT" sz="3200" i="1" dirty="0"/>
              <a:t>il </a:t>
            </a:r>
            <a:r>
              <a:rPr lang="it-IT" sz="3200" i="1" cap="small" dirty="0"/>
              <a:t>tdtr</a:t>
            </a:r>
            <a:r>
              <a:rPr lang="it-IT" sz="3200" i="1" dirty="0"/>
              <a:t> non può richiedere oneri o rimborsi</a:t>
            </a:r>
            <a:r>
              <a:rPr lang="it-IT" sz="3200" dirty="0"/>
              <a:t>.</a:t>
            </a:r>
          </a:p>
          <a:p>
            <a:r>
              <a:rPr lang="it-IT" sz="3200" dirty="0"/>
              <a:t>Tuttavia, </a:t>
            </a:r>
            <a:r>
              <a:rPr lang="it-IT" sz="3200" i="1" dirty="0"/>
              <a:t>se le richieste dell’interessato sono manifestamente infondate </a:t>
            </a:r>
            <a:r>
              <a:rPr lang="it-IT" sz="3200" dirty="0"/>
              <a:t>o </a:t>
            </a:r>
            <a:r>
              <a:rPr lang="it-IT" sz="3200" i="1" dirty="0"/>
              <a:t>eccessive </a:t>
            </a:r>
            <a:r>
              <a:rPr lang="it-IT" sz="3200" dirty="0"/>
              <a:t>o </a:t>
            </a:r>
            <a:r>
              <a:rPr lang="it-IT" sz="3200" i="1" dirty="0"/>
              <a:t>ripetitive</a:t>
            </a:r>
            <a:r>
              <a:rPr lang="it-IT" sz="3200" dirty="0"/>
              <a:t>,</a:t>
            </a:r>
            <a:r>
              <a:rPr lang="it-IT" sz="3200" i="1" dirty="0"/>
              <a:t> </a:t>
            </a:r>
            <a:r>
              <a:rPr lang="it-IT" sz="3200" dirty="0">
                <a:solidFill>
                  <a:srgbClr val="C00000"/>
                </a:solidFill>
              </a:rPr>
              <a:t>il </a:t>
            </a:r>
            <a:r>
              <a:rPr lang="it-IT" sz="3200" cap="small" dirty="0">
                <a:solidFill>
                  <a:srgbClr val="C00000"/>
                </a:solidFill>
              </a:rPr>
              <a:t>tdtr</a:t>
            </a:r>
            <a:r>
              <a:rPr lang="it-IT" sz="3200" dirty="0">
                <a:solidFill>
                  <a:srgbClr val="C00000"/>
                </a:solidFill>
              </a:rPr>
              <a:t> può</a:t>
            </a:r>
            <a:r>
              <a:rPr lang="it-IT" sz="3200" dirty="0"/>
              <a:t> (</a:t>
            </a:r>
            <a:r>
              <a:rPr lang="it-IT" sz="3200" i="1" dirty="0"/>
              <a:t>ma ha l’onere di dimostrarlo</a:t>
            </a:r>
            <a:r>
              <a:rPr lang="it-IT" sz="3200" dirty="0"/>
              <a:t>):</a:t>
            </a:r>
          </a:p>
          <a:p>
            <a:pPr lvl="1"/>
            <a:r>
              <a:rPr lang="it-IT" sz="2800" i="1" u="sng" dirty="0">
                <a:uFill>
                  <a:solidFill>
                    <a:srgbClr val="C00000"/>
                  </a:solidFill>
                </a:uFill>
              </a:rPr>
              <a:t>addebitare un contributo spese ragionevole </a:t>
            </a:r>
            <a:r>
              <a:rPr lang="it-IT" sz="2800" dirty="0"/>
              <a:t>tenendo conto dei costi amministrativi sostenuti, oppure</a:t>
            </a:r>
          </a:p>
          <a:p>
            <a:pPr lvl="1"/>
            <a:r>
              <a:rPr lang="it-IT" sz="2800" dirty="0">
                <a:solidFill>
                  <a:srgbClr val="C00000"/>
                </a:solidFill>
              </a:rPr>
              <a:t>rifiutare di soddisfare la richiesta</a:t>
            </a:r>
            <a:r>
              <a:rPr lang="it-IT" sz="2800" dirty="0"/>
              <a:t>. </a:t>
            </a:r>
          </a:p>
        </p:txBody>
      </p:sp>
      <p:sp>
        <p:nvSpPr>
          <p:cNvPr id="4" name="Segnaposto data 3">
            <a:extLst>
              <a:ext uri="{FF2B5EF4-FFF2-40B4-BE49-F238E27FC236}">
                <a16:creationId xmlns:a16="http://schemas.microsoft.com/office/drawing/2014/main" id="{E8CC9A73-CFC5-4921-9F62-56E089602F5D}"/>
              </a:ext>
            </a:extLst>
          </p:cNvPr>
          <p:cNvSpPr>
            <a:spLocks noGrp="1"/>
          </p:cNvSpPr>
          <p:nvPr>
            <p:ph type="dt" sz="half" idx="10"/>
          </p:nvPr>
        </p:nvSpPr>
        <p:spPr/>
        <p:txBody>
          <a:bodyPr/>
          <a:lstStyle/>
          <a:p>
            <a:fld id="{DD13A308-79F5-4481-BC31-20B682A20947}" type="datetime1">
              <a:rPr lang="it-IT" smtClean="0"/>
              <a:t>07/06/2018</a:t>
            </a:fld>
            <a:endParaRPr lang="it-IT" dirty="0"/>
          </a:p>
        </p:txBody>
      </p:sp>
      <p:sp>
        <p:nvSpPr>
          <p:cNvPr id="5" name="Segnaposto piè di pagina 4">
            <a:extLst>
              <a:ext uri="{FF2B5EF4-FFF2-40B4-BE49-F238E27FC236}">
                <a16:creationId xmlns:a16="http://schemas.microsoft.com/office/drawing/2014/main" id="{2FA91D19-4779-4AF0-81A9-E70760E296B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E7DFDA7A-EAB8-406F-B36B-E9FD04BAFA60}"/>
              </a:ext>
            </a:extLst>
          </p:cNvPr>
          <p:cNvSpPr>
            <a:spLocks noGrp="1"/>
          </p:cNvSpPr>
          <p:nvPr>
            <p:ph type="sldNum" sz="quarter" idx="12"/>
          </p:nvPr>
        </p:nvSpPr>
        <p:spPr/>
        <p:txBody>
          <a:bodyPr/>
          <a:lstStyle/>
          <a:p>
            <a:fld id="{F74602B5-7832-47F6-8BF6-4ACCF92184F1}" type="slidenum">
              <a:rPr lang="it-IT" smtClean="0"/>
              <a:pPr/>
              <a:t>135</a:t>
            </a:fld>
            <a:endParaRPr lang="it-IT" dirty="0"/>
          </a:p>
        </p:txBody>
      </p:sp>
    </p:spTree>
    <p:extLst>
      <p:ext uri="{BB962C8B-B14F-4D97-AF65-F5344CB8AC3E}">
        <p14:creationId xmlns:p14="http://schemas.microsoft.com/office/powerpoint/2010/main" val="27908527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Diritti </a:t>
            </a:r>
            <a:r>
              <a:rPr lang="it-IT" dirty="0">
                <a:solidFill>
                  <a:srgbClr val="C00000"/>
                </a:solidFill>
              </a:rPr>
              <a:t>nei confronti di contitolari</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136</a:t>
            </a:fld>
            <a:endParaRPr lang="en-US" dirty="0"/>
          </a:p>
        </p:txBody>
      </p:sp>
    </p:spTree>
    <p:extLst>
      <p:ext uri="{BB962C8B-B14F-4D97-AF65-F5344CB8AC3E}">
        <p14:creationId xmlns:p14="http://schemas.microsoft.com/office/powerpoint/2010/main" val="3452914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85A75-B158-4630-B94B-EC07BFAAEFEC}"/>
              </a:ext>
            </a:extLst>
          </p:cNvPr>
          <p:cNvSpPr>
            <a:spLocks noGrp="1"/>
          </p:cNvSpPr>
          <p:nvPr>
            <p:ph type="title"/>
          </p:nvPr>
        </p:nvSpPr>
        <p:spPr/>
        <p:txBody>
          <a:bodyPr/>
          <a:lstStyle/>
          <a:p>
            <a:r>
              <a:rPr lang="it-IT" dirty="0"/>
              <a:t>Diritti nei confronti di </a:t>
            </a:r>
            <a:r>
              <a:rPr lang="it-IT" dirty="0">
                <a:solidFill>
                  <a:srgbClr val="C00000"/>
                </a:solidFill>
              </a:rPr>
              <a:t>contitolari del trattamenti</a:t>
            </a:r>
          </a:p>
        </p:txBody>
      </p:sp>
      <p:sp>
        <p:nvSpPr>
          <p:cNvPr id="3" name="Segnaposto contenuto 2">
            <a:extLst>
              <a:ext uri="{FF2B5EF4-FFF2-40B4-BE49-F238E27FC236}">
                <a16:creationId xmlns:a16="http://schemas.microsoft.com/office/drawing/2014/main" id="{C602EB6B-A2F6-454A-A4DD-FCB259635ACC}"/>
              </a:ext>
            </a:extLst>
          </p:cNvPr>
          <p:cNvSpPr>
            <a:spLocks noGrp="1"/>
          </p:cNvSpPr>
          <p:nvPr>
            <p:ph idx="1"/>
          </p:nvPr>
        </p:nvSpPr>
        <p:spPr>
          <a:xfrm>
            <a:off x="1812454" y="1430504"/>
            <a:ext cx="8567093" cy="3996992"/>
          </a:xfrm>
        </p:spPr>
        <p:txBody>
          <a:bodyPr/>
          <a:lstStyle/>
          <a:p>
            <a:r>
              <a:rPr lang="it-IT" sz="3200" dirty="0"/>
              <a:t>Quando il trattamento è svolto da due o più o titolari </a:t>
            </a:r>
            <a:r>
              <a:rPr lang="it-IT" sz="2400" dirty="0"/>
              <a:t>(che ne determinano congiuntamente finalità e mezzi) </a:t>
            </a:r>
            <a:r>
              <a:rPr lang="it-IT" sz="3200" dirty="0"/>
              <a:t>essi sono </a:t>
            </a:r>
            <a:r>
              <a:rPr lang="it-IT" sz="3200" b="1" dirty="0">
                <a:solidFill>
                  <a:srgbClr val="C00000"/>
                </a:solidFill>
              </a:rPr>
              <a:t>contitolari</a:t>
            </a:r>
            <a:r>
              <a:rPr lang="it-IT" sz="3200" dirty="0"/>
              <a:t> del </a:t>
            </a:r>
            <a:r>
              <a:rPr lang="it-IT" sz="3200" dirty="0" err="1"/>
              <a:t>tr</a:t>
            </a:r>
            <a:r>
              <a:rPr lang="it-IT" sz="3200" dirty="0"/>
              <a:t>.</a:t>
            </a:r>
            <a:r>
              <a:rPr lang="it-IT" sz="3200" baseline="30000" dirty="0"/>
              <a:t> (art. 26)</a:t>
            </a:r>
            <a:r>
              <a:rPr lang="it-IT" sz="3200" dirty="0"/>
              <a:t>.</a:t>
            </a:r>
          </a:p>
          <a:p>
            <a:r>
              <a:rPr lang="it-IT" sz="3200" dirty="0"/>
              <a:t>L’interessato </a:t>
            </a:r>
            <a:r>
              <a:rPr lang="it-IT" sz="3200" dirty="0">
                <a:solidFill>
                  <a:srgbClr val="C00000"/>
                </a:solidFill>
                <a:effectLst>
                  <a:outerShdw blurRad="38100" dist="38100" dir="2700000" algn="tl">
                    <a:srgbClr val="000000">
                      <a:alpha val="43137"/>
                    </a:srgbClr>
                  </a:outerShdw>
                </a:effectLst>
              </a:rPr>
              <a:t>ha diritto di conoscere il contenuto essenziale dei loro accordi interni </a:t>
            </a:r>
            <a:r>
              <a:rPr lang="it-IT" sz="3200" dirty="0"/>
              <a:t>sulle rispettive responsabilità e funzioni.</a:t>
            </a:r>
          </a:p>
          <a:p>
            <a:r>
              <a:rPr lang="it-IT" sz="3200" dirty="0"/>
              <a:t>L’interessato </a:t>
            </a:r>
            <a:r>
              <a:rPr lang="it-IT" sz="3200" baseline="30000" dirty="0"/>
              <a:t>(art. 26,3)</a:t>
            </a:r>
            <a:r>
              <a:rPr lang="it-IT" sz="3200" dirty="0"/>
              <a:t>, indipendentemente da tali accordi può</a:t>
            </a:r>
            <a:r>
              <a:rPr lang="it-IT" sz="3200" dirty="0">
                <a:solidFill>
                  <a:srgbClr val="C00000"/>
                </a:solidFill>
              </a:rPr>
              <a:t> esercitare i propri diritti </a:t>
            </a:r>
            <a:r>
              <a:rPr lang="it-IT" sz="3200" u="sng" dirty="0">
                <a:solidFill>
                  <a:srgbClr val="C00000"/>
                </a:solidFill>
                <a:uFill>
                  <a:solidFill>
                    <a:schemeClr val="tx1"/>
                  </a:solidFill>
                </a:uFill>
              </a:rPr>
              <a:t>nei confronti di</a:t>
            </a:r>
            <a:r>
              <a:rPr lang="it-IT" sz="3200" dirty="0">
                <a:solidFill>
                  <a:srgbClr val="C00000"/>
                </a:solidFill>
              </a:rPr>
              <a:t> e </a:t>
            </a:r>
            <a:r>
              <a:rPr lang="it-IT" sz="3200" u="sng" dirty="0">
                <a:solidFill>
                  <a:srgbClr val="C00000"/>
                </a:solidFill>
                <a:uFill>
                  <a:solidFill>
                    <a:schemeClr val="tx1"/>
                  </a:solidFill>
                </a:uFill>
              </a:rPr>
              <a:t>contro</a:t>
            </a:r>
            <a:r>
              <a:rPr lang="it-IT" sz="3200" dirty="0">
                <a:solidFill>
                  <a:srgbClr val="C00000"/>
                </a:solidFill>
              </a:rPr>
              <a:t> </a:t>
            </a:r>
            <a:r>
              <a:rPr lang="it-IT" sz="3200" i="1" dirty="0">
                <a:solidFill>
                  <a:srgbClr val="C00000"/>
                </a:solidFill>
              </a:rPr>
              <a:t>ciascun</a:t>
            </a:r>
            <a:r>
              <a:rPr lang="it-IT" sz="3200" dirty="0">
                <a:solidFill>
                  <a:srgbClr val="C00000"/>
                </a:solidFill>
              </a:rPr>
              <a:t> titolare del trattamento</a:t>
            </a:r>
            <a:r>
              <a:rPr lang="it-IT" sz="3200" dirty="0"/>
              <a:t>.</a:t>
            </a:r>
          </a:p>
        </p:txBody>
      </p:sp>
      <p:sp>
        <p:nvSpPr>
          <p:cNvPr id="4" name="Segnaposto data 3">
            <a:extLst>
              <a:ext uri="{FF2B5EF4-FFF2-40B4-BE49-F238E27FC236}">
                <a16:creationId xmlns:a16="http://schemas.microsoft.com/office/drawing/2014/main" id="{5698D43E-B66D-48B0-9EBB-9A7DEB470A5B}"/>
              </a:ext>
            </a:extLst>
          </p:cNvPr>
          <p:cNvSpPr>
            <a:spLocks noGrp="1"/>
          </p:cNvSpPr>
          <p:nvPr>
            <p:ph type="dt" sz="half" idx="10"/>
          </p:nvPr>
        </p:nvSpPr>
        <p:spPr/>
        <p:txBody>
          <a:bodyPr/>
          <a:lstStyle/>
          <a:p>
            <a:fld id="{2805ECD2-A123-452B-8427-9D6C59499411}" type="datetime1">
              <a:rPr lang="it-IT" smtClean="0"/>
              <a:t>07/06/2018</a:t>
            </a:fld>
            <a:endParaRPr lang="it-IT" dirty="0"/>
          </a:p>
        </p:txBody>
      </p:sp>
      <p:sp>
        <p:nvSpPr>
          <p:cNvPr id="5" name="Segnaposto piè di pagina 4">
            <a:extLst>
              <a:ext uri="{FF2B5EF4-FFF2-40B4-BE49-F238E27FC236}">
                <a16:creationId xmlns:a16="http://schemas.microsoft.com/office/drawing/2014/main" id="{505E627F-25F4-4059-A086-E400F2F4C5B5}"/>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72CDE1D2-B800-47C4-AAFB-DA29C64351EC}"/>
              </a:ext>
            </a:extLst>
          </p:cNvPr>
          <p:cNvSpPr>
            <a:spLocks noGrp="1"/>
          </p:cNvSpPr>
          <p:nvPr>
            <p:ph type="sldNum" sz="quarter" idx="12"/>
          </p:nvPr>
        </p:nvSpPr>
        <p:spPr/>
        <p:txBody>
          <a:bodyPr/>
          <a:lstStyle/>
          <a:p>
            <a:fld id="{F74602B5-7832-47F6-8BF6-4ACCF92184F1}" type="slidenum">
              <a:rPr lang="it-IT" smtClean="0"/>
              <a:pPr/>
              <a:t>137</a:t>
            </a:fld>
            <a:endParaRPr lang="it-IT" dirty="0"/>
          </a:p>
        </p:txBody>
      </p:sp>
    </p:spTree>
    <p:extLst>
      <p:ext uri="{BB962C8B-B14F-4D97-AF65-F5344CB8AC3E}">
        <p14:creationId xmlns:p14="http://schemas.microsoft.com/office/powerpoint/2010/main" val="421719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solidFill>
                  <a:srgbClr val="C00000"/>
                </a:solidFill>
              </a:rPr>
              <a:t>Altri </a:t>
            </a:r>
            <a:r>
              <a:rPr lang="it-IT" dirty="0"/>
              <a:t>diritti</a:t>
            </a:r>
            <a:endParaRPr lang="it-IT" dirty="0">
              <a:solidFill>
                <a:srgbClr val="C00000"/>
              </a:solidFill>
            </a:endParaRP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138</a:t>
            </a:fld>
            <a:endParaRPr lang="en-US" dirty="0"/>
          </a:p>
        </p:txBody>
      </p:sp>
    </p:spTree>
    <p:extLst>
      <p:ext uri="{BB962C8B-B14F-4D97-AF65-F5344CB8AC3E}">
        <p14:creationId xmlns:p14="http://schemas.microsoft.com/office/powerpoint/2010/main" val="17594894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solidFill>
                  <a:srgbClr val="C00000"/>
                </a:solidFill>
              </a:rPr>
              <a:t>Altri</a:t>
            </a:r>
            <a:r>
              <a:rPr lang="it-IT" b="1" dirty="0">
                <a:solidFill>
                  <a:srgbClr val="C00000"/>
                </a:solidFill>
              </a:rPr>
              <a:t> </a:t>
            </a:r>
            <a:r>
              <a:rPr lang="it-IT" dirty="0">
                <a:solidFill>
                  <a:srgbClr val="C00000"/>
                </a:solidFill>
              </a:rPr>
              <a:t>diritti </a:t>
            </a:r>
            <a:r>
              <a:rPr lang="it-IT" dirty="0"/>
              <a:t>connessi dell’interessato</a:t>
            </a:r>
          </a:p>
        </p:txBody>
      </p:sp>
      <p:sp>
        <p:nvSpPr>
          <p:cNvPr id="4" name="Text Placeholder 3"/>
          <p:cNvSpPr>
            <a:spLocks noGrp="1"/>
          </p:cNvSpPr>
          <p:nvPr>
            <p:ph idx="1"/>
          </p:nvPr>
        </p:nvSpPr>
        <p:spPr>
          <a:xfrm>
            <a:off x="1215323" y="1273829"/>
            <a:ext cx="9761355" cy="4928529"/>
          </a:xfrm>
        </p:spPr>
        <p:txBody>
          <a:bodyPr wrap="square">
            <a:spAutoFit/>
          </a:bodyPr>
          <a:lstStyle/>
          <a:p>
            <a:r>
              <a:rPr lang="it-IT" dirty="0">
                <a:uFill>
                  <a:solidFill>
                    <a:srgbClr val="C00000"/>
                  </a:solidFill>
                </a:uFill>
              </a:rPr>
              <a:t>Diritto di </a:t>
            </a:r>
            <a:r>
              <a:rPr lang="it-IT" u="sng" dirty="0">
                <a:solidFill>
                  <a:srgbClr val="C00000"/>
                </a:solidFill>
                <a:uFill>
                  <a:solidFill>
                    <a:schemeClr val="tx1"/>
                  </a:solidFill>
                </a:uFill>
              </a:rPr>
              <a:t>revocare</a:t>
            </a:r>
            <a:r>
              <a:rPr lang="it-IT" dirty="0">
                <a:solidFill>
                  <a:srgbClr val="C00000"/>
                </a:solidFill>
                <a:uFill>
                  <a:solidFill>
                    <a:srgbClr val="C00000"/>
                  </a:solidFill>
                </a:uFill>
              </a:rPr>
              <a:t> il consenso</a:t>
            </a:r>
          </a:p>
          <a:p>
            <a:r>
              <a:rPr lang="it-IT" dirty="0">
                <a:uFill>
                  <a:solidFill>
                    <a:srgbClr val="C00000"/>
                  </a:solidFill>
                </a:uFill>
              </a:rPr>
              <a:t>Diritto di </a:t>
            </a:r>
            <a:r>
              <a:rPr lang="it-IT" dirty="0">
                <a:solidFill>
                  <a:srgbClr val="C00000"/>
                </a:solidFill>
                <a:uFill>
                  <a:solidFill>
                    <a:srgbClr val="C00000"/>
                  </a:solidFill>
                </a:uFill>
              </a:rPr>
              <a:t>avere comunicazione di una </a:t>
            </a:r>
            <a:r>
              <a:rPr lang="it-IT" u="sng" dirty="0">
                <a:solidFill>
                  <a:srgbClr val="C00000"/>
                </a:solidFill>
                <a:uFill>
                  <a:solidFill>
                    <a:schemeClr val="tx1"/>
                  </a:solidFill>
                </a:uFill>
              </a:rPr>
              <a:t>violazione</a:t>
            </a:r>
            <a:r>
              <a:rPr lang="it-IT" dirty="0">
                <a:solidFill>
                  <a:srgbClr val="C00000"/>
                </a:solidFill>
                <a:uFill>
                  <a:solidFill>
                    <a:srgbClr val="C00000"/>
                  </a:solidFill>
                </a:uFill>
              </a:rPr>
              <a:t> di d.p.</a:t>
            </a:r>
            <a:r>
              <a:rPr lang="it-IT" dirty="0">
                <a:uFill>
                  <a:solidFill>
                    <a:srgbClr val="C00000"/>
                  </a:solidFill>
                </a:uFill>
              </a:rPr>
              <a:t> (</a:t>
            </a:r>
            <a:r>
              <a:rPr lang="it-IT" i="1" dirty="0">
                <a:uFill>
                  <a:solidFill>
                    <a:srgbClr val="C00000"/>
                  </a:solidFill>
                </a:uFill>
              </a:rPr>
              <a:t>data </a:t>
            </a:r>
            <a:r>
              <a:rPr lang="it-IT" i="1" dirty="0" err="1">
                <a:uFill>
                  <a:solidFill>
                    <a:srgbClr val="C00000"/>
                  </a:solidFill>
                </a:uFill>
              </a:rPr>
              <a:t>breach</a:t>
            </a:r>
            <a:r>
              <a:rPr lang="it-IT" dirty="0">
                <a:uFill>
                  <a:solidFill>
                    <a:srgbClr val="C00000"/>
                  </a:solidFill>
                </a:uFill>
              </a:rPr>
              <a:t>)</a:t>
            </a:r>
          </a:p>
          <a:p>
            <a:r>
              <a:rPr lang="it-IT" dirty="0">
                <a:uFill>
                  <a:solidFill>
                    <a:srgbClr val="C00000"/>
                  </a:solidFill>
                </a:uFill>
              </a:rPr>
              <a:t>Diritto di proporre </a:t>
            </a:r>
            <a:r>
              <a:rPr lang="it-IT" u="sng" dirty="0">
                <a:solidFill>
                  <a:srgbClr val="C00000"/>
                </a:solidFill>
                <a:uFill>
                  <a:solidFill>
                    <a:schemeClr val="tx1"/>
                  </a:solidFill>
                </a:uFill>
              </a:rPr>
              <a:t>reclamo</a:t>
            </a:r>
            <a:r>
              <a:rPr lang="it-IT" dirty="0">
                <a:solidFill>
                  <a:srgbClr val="C00000"/>
                </a:solidFill>
                <a:uFill>
                  <a:solidFill>
                    <a:srgbClr val="C00000"/>
                  </a:solidFill>
                </a:uFill>
              </a:rPr>
              <a:t> all’autorità di controllo</a:t>
            </a:r>
          </a:p>
          <a:p>
            <a:r>
              <a:rPr lang="it-IT" dirty="0">
                <a:uFill>
                  <a:solidFill>
                    <a:srgbClr val="C00000"/>
                  </a:solidFill>
                </a:uFill>
              </a:rPr>
              <a:t>Diritto a un </a:t>
            </a:r>
            <a:r>
              <a:rPr lang="it-IT" u="sng" dirty="0">
                <a:solidFill>
                  <a:srgbClr val="C00000"/>
                </a:solidFill>
                <a:uFill>
                  <a:solidFill>
                    <a:schemeClr val="tx1"/>
                  </a:solidFill>
                </a:uFill>
              </a:rPr>
              <a:t>ricorso</a:t>
            </a:r>
            <a:r>
              <a:rPr lang="it-IT" dirty="0">
                <a:solidFill>
                  <a:srgbClr val="C00000"/>
                </a:solidFill>
                <a:uFill>
                  <a:solidFill>
                    <a:srgbClr val="C00000"/>
                  </a:solidFill>
                </a:uFill>
              </a:rPr>
              <a:t> giurisdizionale effettivo</a:t>
            </a:r>
          </a:p>
          <a:p>
            <a:pPr lvl="1">
              <a:spcBef>
                <a:spcPts val="1200"/>
              </a:spcBef>
            </a:pPr>
            <a:r>
              <a:rPr lang="it-IT" dirty="0">
                <a:uFill>
                  <a:solidFill>
                    <a:srgbClr val="C00000"/>
                  </a:solidFill>
                </a:uFill>
              </a:rPr>
              <a:t>nei confronti dell’autorità di controllo</a:t>
            </a:r>
          </a:p>
          <a:p>
            <a:pPr lvl="1">
              <a:spcBef>
                <a:spcPts val="1200"/>
              </a:spcBef>
            </a:pPr>
            <a:r>
              <a:rPr lang="it-IT" dirty="0">
                <a:uFill>
                  <a:solidFill>
                    <a:srgbClr val="C00000"/>
                  </a:solidFill>
                </a:uFill>
              </a:rPr>
              <a:t>nei confronti del titolare o del responsabile del trattamento </a:t>
            </a:r>
          </a:p>
          <a:p>
            <a:r>
              <a:rPr lang="it-IT" dirty="0">
                <a:uFill>
                  <a:solidFill>
                    <a:srgbClr val="C00000"/>
                  </a:solidFill>
                </a:uFill>
              </a:rPr>
              <a:t>Diritto di </a:t>
            </a:r>
            <a:r>
              <a:rPr lang="it-IT" dirty="0">
                <a:solidFill>
                  <a:srgbClr val="C00000"/>
                </a:solidFill>
                <a:uFill>
                  <a:solidFill>
                    <a:srgbClr val="C00000"/>
                  </a:solidFill>
                </a:uFill>
              </a:rPr>
              <a:t>essere </a:t>
            </a:r>
            <a:r>
              <a:rPr lang="it-IT" u="sng" dirty="0">
                <a:solidFill>
                  <a:srgbClr val="C00000"/>
                </a:solidFill>
                <a:uFill>
                  <a:solidFill>
                    <a:schemeClr val="tx1"/>
                  </a:solidFill>
                </a:uFill>
              </a:rPr>
              <a:t>informato</a:t>
            </a:r>
            <a:r>
              <a:rPr lang="it-IT" dirty="0">
                <a:solidFill>
                  <a:srgbClr val="C00000"/>
                </a:solidFill>
                <a:uFill>
                  <a:solidFill>
                    <a:srgbClr val="C00000"/>
                  </a:solidFill>
                </a:uFill>
              </a:rPr>
              <a:t> su eventuali limitazioni di legge</a:t>
            </a:r>
            <a:r>
              <a:rPr lang="it-IT" dirty="0">
                <a:uFill>
                  <a:solidFill>
                    <a:srgbClr val="C00000"/>
                  </a:solidFill>
                </a:uFill>
              </a:rPr>
              <a:t> ai diritti riconosciuti dal RGPD</a:t>
            </a:r>
          </a:p>
          <a:p>
            <a:r>
              <a:rPr lang="it-IT" dirty="0">
                <a:uFill>
                  <a:solidFill>
                    <a:srgbClr val="C00000"/>
                  </a:solidFill>
                </a:uFill>
              </a:rPr>
              <a:t>Diritto al </a:t>
            </a:r>
            <a:r>
              <a:rPr lang="it-IT" u="sng" dirty="0">
                <a:solidFill>
                  <a:srgbClr val="C00000"/>
                </a:solidFill>
                <a:uFill>
                  <a:solidFill>
                    <a:schemeClr val="tx1"/>
                  </a:solidFill>
                </a:uFill>
              </a:rPr>
              <a:t>risarcimento</a:t>
            </a:r>
          </a:p>
          <a:p>
            <a:r>
              <a:rPr lang="it-IT" dirty="0"/>
              <a:t>… … </a:t>
            </a:r>
          </a:p>
        </p:txBody>
      </p:sp>
      <p:sp>
        <p:nvSpPr>
          <p:cNvPr id="2" name="Segnaposto data 1">
            <a:extLst>
              <a:ext uri="{FF2B5EF4-FFF2-40B4-BE49-F238E27FC236}">
                <a16:creationId xmlns:a16="http://schemas.microsoft.com/office/drawing/2014/main" id="{49656B69-3668-43EC-804C-18B62413AAB3}"/>
              </a:ext>
            </a:extLst>
          </p:cNvPr>
          <p:cNvSpPr>
            <a:spLocks noGrp="1"/>
          </p:cNvSpPr>
          <p:nvPr>
            <p:ph type="dt" sz="half" idx="10"/>
          </p:nvPr>
        </p:nvSpPr>
        <p:spPr/>
        <p:txBody>
          <a:bodyPr/>
          <a:lstStyle/>
          <a:p>
            <a:fld id="{C57DBF96-FA5A-4BD1-BF47-01AFBFAB9368}" type="datetime1">
              <a:rPr lang="it-IT" smtClean="0"/>
              <a:t>07/06/2018</a:t>
            </a:fld>
            <a:endParaRPr lang="it-IT" dirty="0"/>
          </a:p>
        </p:txBody>
      </p:sp>
      <p:sp>
        <p:nvSpPr>
          <p:cNvPr id="6" name="Segnaposto piè di pagina 5">
            <a:extLst>
              <a:ext uri="{FF2B5EF4-FFF2-40B4-BE49-F238E27FC236}">
                <a16:creationId xmlns:a16="http://schemas.microsoft.com/office/drawing/2014/main" id="{30D8EFE5-B8E9-451D-B580-16EC18448209}"/>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83E5A38E-26A5-4FC5-B04D-A5BACA535844}"/>
              </a:ext>
            </a:extLst>
          </p:cNvPr>
          <p:cNvSpPr>
            <a:spLocks noGrp="1"/>
          </p:cNvSpPr>
          <p:nvPr>
            <p:ph type="sldNum" sz="quarter" idx="12"/>
          </p:nvPr>
        </p:nvSpPr>
        <p:spPr/>
        <p:txBody>
          <a:bodyPr/>
          <a:lstStyle/>
          <a:p>
            <a:fld id="{F74602B5-7832-47F6-8BF6-4ACCF92184F1}" type="slidenum">
              <a:rPr lang="it-IT" smtClean="0"/>
              <a:pPr/>
              <a:t>139</a:t>
            </a:fld>
            <a:endParaRPr lang="it-IT" dirty="0"/>
          </a:p>
        </p:txBody>
      </p:sp>
    </p:spTree>
    <p:extLst>
      <p:ext uri="{BB962C8B-B14F-4D97-AF65-F5344CB8AC3E}">
        <p14:creationId xmlns:p14="http://schemas.microsoft.com/office/powerpoint/2010/main" val="250688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2">
            <a:extLst>
              <a:ext uri="{FF2B5EF4-FFF2-40B4-BE49-F238E27FC236}">
                <a16:creationId xmlns:a16="http://schemas.microsoft.com/office/drawing/2014/main" id="{60402F53-395F-43C8-845F-BD85D8F88CF8}"/>
              </a:ext>
            </a:extLst>
          </p:cNvPr>
          <p:cNvSpPr txBox="1">
            <a:spLocks/>
          </p:cNvSpPr>
          <p:nvPr/>
        </p:nvSpPr>
        <p:spPr>
          <a:xfrm>
            <a:off x="1242730" y="4697503"/>
            <a:ext cx="9925829" cy="1516313"/>
          </a:xfrm>
          <a:prstGeom prst="rect">
            <a:avLst/>
          </a:prstGeom>
          <a:gradFill flip="none" rotWithShape="1">
            <a:gsLst>
              <a:gs pos="0">
                <a:srgbClr val="FFF8DD"/>
              </a:gs>
              <a:gs pos="97000">
                <a:schemeClr val="accent1">
                  <a:lumMod val="45000"/>
                  <a:lumOff val="55000"/>
                </a:schemeClr>
              </a:gs>
              <a:gs pos="83000">
                <a:schemeClr val="accent1">
                  <a:lumMod val="30000"/>
                  <a:lumOff val="70000"/>
                </a:schemeClr>
              </a:gs>
            </a:gsLst>
            <a:lin ang="2700000" scaled="1"/>
            <a:tileRect/>
          </a:grad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Arial Nova Cond Light" panose="020B0306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C00000"/>
              </a:buClr>
              <a:buFont typeface="Calibri" pitchFamily="34" charset="0"/>
              <a:buChar char="◦"/>
              <a:defRPr sz="2400" kern="1200">
                <a:solidFill>
                  <a:schemeClr val="tx1">
                    <a:lumMod val="75000"/>
                    <a:lumOff val="25000"/>
                  </a:schemeClr>
                </a:solidFill>
                <a:latin typeface="Arial Nova Cond Light" panose="020B0306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C00000"/>
              </a:buClr>
              <a:buFont typeface="Calibri" pitchFamily="34" charset="0"/>
              <a:buChar char="◦"/>
              <a:defRPr sz="18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FFCA08"/>
              </a:buClr>
              <a:buSzPct val="100000"/>
              <a:buFont typeface="Calibri" panose="020F0502020204030204" pitchFamily="34" charset="0"/>
              <a:buChar char=" "/>
              <a:tabLst/>
              <a:defRPr/>
            </a:pPr>
            <a:r>
              <a:rPr lang="it-IT" sz="2200" dirty="0">
                <a:solidFill>
                  <a:sysClr val="windowText" lastClr="000000">
                    <a:lumMod val="75000"/>
                    <a:lumOff val="25000"/>
                  </a:sysClr>
                </a:solidFill>
              </a:rPr>
              <a:t>I</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l trattamento di essi comporta </a:t>
            </a:r>
            <a:r>
              <a:rPr kumimoji="0" lang="it-IT" sz="2200" b="1"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rischi </a:t>
            </a:r>
            <a:r>
              <a:rPr kumimoji="0" lang="it-IT" sz="2200" b="1" i="0" u="sng" strike="noStrike" kern="1200" cap="none" spc="0" normalizeH="0" baseline="0" noProof="0" dirty="0">
                <a:ln>
                  <a:noFill/>
                </a:ln>
                <a:solidFill>
                  <a:sysClr val="windowText" lastClr="000000">
                    <a:lumMod val="75000"/>
                    <a:lumOff val="25000"/>
                  </a:sysClr>
                </a:solidFill>
                <a:effectLst/>
                <a:uLnTx/>
                <a:uFill>
                  <a:solidFill>
                    <a:srgbClr val="C00000"/>
                  </a:solidFill>
                </a:uFill>
                <a:latin typeface="Arial Nova Cond Light" panose="020B0306020202020204" pitchFamily="34" charset="0"/>
                <a:ea typeface="+mn-ea"/>
                <a:cs typeface="+mn-cs"/>
              </a:rPr>
              <a:t>significativi</a:t>
            </a:r>
            <a:r>
              <a:rPr kumimoji="0" lang="it-IT" sz="2200" b="1"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 per i diritti e le libertà fondamentali</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il loro utilizzo può condurre a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effetti discriminatori </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sulle persone;</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rendono particolarmente pervasiva un’eventuale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profilazione</a:t>
            </a: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a:t>
            </a:r>
          </a:p>
          <a:p>
            <a:pPr marL="384048" marR="0" lvl="1" indent="-182880" algn="l" defTabSz="914400" rtl="0" eaLnBrk="1" fontAlgn="auto" latinLnBrk="0" hangingPunct="1">
              <a:lnSpc>
                <a:spcPct val="90000"/>
              </a:lnSpc>
              <a:spcBef>
                <a:spcPts val="200"/>
              </a:spcBef>
              <a:spcAft>
                <a:spcPts val="400"/>
              </a:spcAft>
              <a:buClr>
                <a:srgbClr val="C00000"/>
              </a:buClr>
              <a:buSzTx/>
              <a:buFont typeface="Calibri" pitchFamily="34" charset="0"/>
              <a:buChar char="◦"/>
              <a:tabLst/>
              <a:defRPr/>
            </a:pPr>
            <a:r>
              <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rPr>
              <a:t>richiedono un particolare </a:t>
            </a:r>
            <a:r>
              <a:rPr kumimoji="0" lang="it-IT" sz="2200" b="1" i="0" u="none" strike="noStrike" kern="1200" cap="none" spc="0" normalizeH="0" baseline="0" noProof="0" dirty="0">
                <a:ln>
                  <a:noFill/>
                </a:ln>
                <a:solidFill>
                  <a:srgbClr val="C00000"/>
                </a:solidFill>
                <a:effectLst/>
                <a:uLnTx/>
                <a:uFillTx/>
                <a:latin typeface="Arial Nova Cond Light" panose="020B0306020202020204" pitchFamily="34" charset="0"/>
                <a:ea typeface="+mn-ea"/>
                <a:cs typeface="+mn-cs"/>
              </a:rPr>
              <a:t>livello di sicurezza</a:t>
            </a:r>
            <a:r>
              <a:rPr lang="it-IT" sz="2200" dirty="0">
                <a:solidFill>
                  <a:sysClr val="windowText" lastClr="000000">
                    <a:lumMod val="75000"/>
                    <a:lumOff val="25000"/>
                  </a:sysClr>
                </a:solidFill>
              </a:rPr>
              <a:t>.</a:t>
            </a:r>
            <a:endParaRPr kumimoji="0" lang="it-IT" sz="2200" b="0" i="0" u="none" strike="noStrike" kern="1200" cap="none" spc="0" normalizeH="0" baseline="0" noProof="0" dirty="0">
              <a:ln>
                <a:noFill/>
              </a:ln>
              <a:solidFill>
                <a:sysClr val="windowText" lastClr="000000">
                  <a:lumMod val="75000"/>
                  <a:lumOff val="25000"/>
                </a:sysClr>
              </a:solidFill>
              <a:effectLst/>
              <a:uLnTx/>
              <a:uFillTx/>
              <a:latin typeface="Arial Nova Cond Light" panose="020B0306020202020204" pitchFamily="34" charset="0"/>
              <a:ea typeface="+mn-ea"/>
              <a:cs typeface="+mn-cs"/>
            </a:endParaRPr>
          </a:p>
        </p:txBody>
      </p:sp>
      <p:sp>
        <p:nvSpPr>
          <p:cNvPr id="3" name="Segnaposto contenuto 2">
            <a:extLst>
              <a:ext uri="{FF2B5EF4-FFF2-40B4-BE49-F238E27FC236}">
                <a16:creationId xmlns:a16="http://schemas.microsoft.com/office/drawing/2014/main" id="{40E661AB-05F4-43AC-94C3-7845A29D4604}"/>
              </a:ext>
            </a:extLst>
          </p:cNvPr>
          <p:cNvSpPr>
            <a:spLocks noGrp="1"/>
          </p:cNvSpPr>
          <p:nvPr>
            <p:ph sz="half" idx="1"/>
          </p:nvPr>
        </p:nvSpPr>
        <p:spPr>
          <a:xfrm>
            <a:off x="1097279" y="1845734"/>
            <a:ext cx="4937760" cy="3036985"/>
          </a:xfrm>
        </p:spPr>
        <p:txBody>
          <a:bodyPr>
            <a:spAutoFit/>
          </a:bodyPr>
          <a:lstStyle/>
          <a:p>
            <a:r>
              <a:rPr lang="it-IT" sz="2800" dirty="0"/>
              <a:t>Dati personali che rientrano in «</a:t>
            </a:r>
            <a:r>
              <a:rPr lang="it-IT" sz="2800" i="1" dirty="0"/>
              <a:t>categorie particolari</a:t>
            </a:r>
            <a:r>
              <a:rPr lang="it-IT" sz="2800" dirty="0"/>
              <a:t>» </a:t>
            </a:r>
            <a:r>
              <a:rPr lang="it-IT" sz="2800" baseline="30000" dirty="0"/>
              <a:t>(Art. 9, 1)</a:t>
            </a:r>
          </a:p>
          <a:p>
            <a:pPr marL="361950"/>
            <a:r>
              <a:rPr lang="it-IT" sz="2800" dirty="0"/>
              <a:t>I dati genetici / biometrici / relativi alla salute / alla vita sessuale / all’orientamento sessuale </a:t>
            </a:r>
            <a:r>
              <a:rPr lang="it-IT" sz="2800" baseline="30000" dirty="0"/>
              <a:t>(Art. 9, 2)</a:t>
            </a:r>
          </a:p>
          <a:p>
            <a:r>
              <a:rPr lang="it-IT" sz="2800" dirty="0"/>
              <a:t>I dati personali relativi a condanne penali e ai reati o a misure di sicurezza </a:t>
            </a:r>
            <a:r>
              <a:rPr lang="it-IT" sz="2800" baseline="30000" dirty="0"/>
              <a:t>(Art. 10)</a:t>
            </a:r>
          </a:p>
        </p:txBody>
      </p:sp>
      <p:sp>
        <p:nvSpPr>
          <p:cNvPr id="7" name="Segnaposto contenuto 6">
            <a:extLst>
              <a:ext uri="{FF2B5EF4-FFF2-40B4-BE49-F238E27FC236}">
                <a16:creationId xmlns:a16="http://schemas.microsoft.com/office/drawing/2014/main" id="{19004187-B6F4-415F-87A9-D78F94CC1CDA}"/>
              </a:ext>
            </a:extLst>
          </p:cNvPr>
          <p:cNvSpPr>
            <a:spLocks noGrp="1"/>
          </p:cNvSpPr>
          <p:nvPr>
            <p:ph sz="half" idx="2"/>
          </p:nvPr>
        </p:nvSpPr>
        <p:spPr>
          <a:xfrm>
            <a:off x="6217920" y="2030528"/>
            <a:ext cx="4937760" cy="2667397"/>
          </a:xfrm>
        </p:spPr>
        <p:txBody>
          <a:bodyPr>
            <a:spAutoFit/>
          </a:bodyPr>
          <a:lstStyle/>
          <a:p>
            <a:pPr marL="0" lvl="0" indent="0" algn="ctr">
              <a:lnSpc>
                <a:spcPct val="90000"/>
              </a:lnSpc>
              <a:buClr>
                <a:srgbClr val="FFCA08"/>
              </a:buClr>
              <a:buNone/>
            </a:pPr>
            <a:r>
              <a:rPr lang="it-IT" sz="3200" b="1" dirty="0">
                <a:solidFill>
                  <a:prstClr val="black">
                    <a:lumMod val="75000"/>
                    <a:lumOff val="25000"/>
                  </a:prstClr>
                </a:solidFill>
              </a:rPr>
              <a:t>Il RGPD </a:t>
            </a:r>
            <a:r>
              <a:rPr lang="it-IT" sz="3200" dirty="0">
                <a:solidFill>
                  <a:prstClr val="black">
                    <a:lumMod val="75000"/>
                    <a:lumOff val="25000"/>
                  </a:prstClr>
                </a:solidFill>
              </a:rPr>
              <a:t>(Art. 9,1) </a:t>
            </a:r>
            <a:r>
              <a:rPr lang="it-IT" sz="3200" b="1" dirty="0">
                <a:solidFill>
                  <a:prstClr val="black">
                    <a:lumMod val="75000"/>
                    <a:lumOff val="25000"/>
                  </a:prstClr>
                </a:solidFill>
              </a:rPr>
              <a:t>pone </a:t>
            </a:r>
            <a:r>
              <a:rPr lang="it-IT" sz="3200" b="1" i="1" dirty="0">
                <a:solidFill>
                  <a:prstClr val="black">
                    <a:lumMod val="75000"/>
                    <a:lumOff val="25000"/>
                  </a:prstClr>
                </a:solidFill>
              </a:rPr>
              <a:t>in via generale</a:t>
            </a:r>
          </a:p>
          <a:p>
            <a:pPr marL="0" lvl="0" indent="0" algn="ctr">
              <a:lnSpc>
                <a:spcPct val="90000"/>
              </a:lnSpc>
              <a:buClr>
                <a:srgbClr val="FFCA08"/>
              </a:buClr>
              <a:buNone/>
            </a:pPr>
            <a:r>
              <a:rPr lang="it-IT" sz="3200" b="1" dirty="0">
                <a:solidFill>
                  <a:prstClr val="black">
                    <a:lumMod val="75000"/>
                    <a:lumOff val="25000"/>
                  </a:prstClr>
                </a:solidFill>
              </a:rPr>
              <a:t>il </a:t>
            </a:r>
            <a:r>
              <a:rPr lang="it-IT" sz="3200" b="1" u="sng" dirty="0">
                <a:solidFill>
                  <a:prstClr val="black">
                    <a:lumMod val="75000"/>
                    <a:lumOff val="25000"/>
                  </a:prstClr>
                </a:solidFill>
                <a:uFill>
                  <a:solidFill>
                    <a:srgbClr val="C00000"/>
                  </a:solidFill>
                </a:uFill>
              </a:rPr>
              <a:t>divieto</a:t>
            </a:r>
            <a:r>
              <a:rPr lang="it-IT" sz="3200" b="1" dirty="0">
                <a:solidFill>
                  <a:prstClr val="black">
                    <a:lumMod val="75000"/>
                    <a:lumOff val="25000"/>
                  </a:prstClr>
                </a:solidFill>
              </a:rPr>
              <a:t> di trattare queste tipologie di d.p.</a:t>
            </a:r>
          </a:p>
          <a:p>
            <a:pPr marL="0" lvl="0" indent="0" algn="ctr">
              <a:lnSpc>
                <a:spcPct val="90000"/>
              </a:lnSpc>
              <a:buClr>
                <a:srgbClr val="FFCA08"/>
              </a:buClr>
              <a:buNone/>
            </a:pPr>
            <a:r>
              <a:rPr lang="it-IT" sz="3200" b="1" i="1" dirty="0">
                <a:solidFill>
                  <a:srgbClr val="002060"/>
                </a:solidFill>
              </a:rPr>
              <a:t>se non a specifiche condizioni</a:t>
            </a:r>
          </a:p>
        </p:txBody>
      </p:sp>
      <p:sp>
        <p:nvSpPr>
          <p:cNvPr id="4" name="Segnaposto data 3">
            <a:extLst>
              <a:ext uri="{FF2B5EF4-FFF2-40B4-BE49-F238E27FC236}">
                <a16:creationId xmlns:a16="http://schemas.microsoft.com/office/drawing/2014/main" id="{2E747D59-F006-4286-A159-C1217D78A9D6}"/>
              </a:ext>
            </a:extLst>
          </p:cNvPr>
          <p:cNvSpPr>
            <a:spLocks noGrp="1"/>
          </p:cNvSpPr>
          <p:nvPr>
            <p:ph type="dt" sz="half" idx="10"/>
          </p:nvPr>
        </p:nvSpPr>
        <p:spPr/>
        <p:txBody>
          <a:bodyPr/>
          <a:lstStyle/>
          <a:p>
            <a:fld id="{1F758E8A-A8E2-41DD-B924-526DFC708265}" type="datetime1">
              <a:rPr lang="it-IT" smtClean="0"/>
              <a:t>07/06/2018</a:t>
            </a:fld>
            <a:endParaRPr lang="en-US" dirty="0"/>
          </a:p>
        </p:txBody>
      </p:sp>
      <p:sp>
        <p:nvSpPr>
          <p:cNvPr id="5" name="Segnaposto piè di pagina 4">
            <a:extLst>
              <a:ext uri="{FF2B5EF4-FFF2-40B4-BE49-F238E27FC236}">
                <a16:creationId xmlns:a16="http://schemas.microsoft.com/office/drawing/2014/main" id="{10E86FE2-82FF-4A2A-9C3F-AABC27A4AF2C}"/>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47C50A5F-AE1C-44DB-9F43-D204AD1F0478}"/>
              </a:ext>
            </a:extLst>
          </p:cNvPr>
          <p:cNvSpPr>
            <a:spLocks noGrp="1"/>
          </p:cNvSpPr>
          <p:nvPr>
            <p:ph type="sldNum" sz="quarter" idx="12"/>
          </p:nvPr>
        </p:nvSpPr>
        <p:spPr/>
        <p:txBody>
          <a:bodyPr/>
          <a:lstStyle/>
          <a:p>
            <a:fld id="{6113E31D-E2AB-40D1-8B51-AFA5AFEF393A}" type="slidenum">
              <a:rPr lang="en-US" smtClean="0"/>
              <a:t>14</a:t>
            </a:fld>
            <a:endParaRPr lang="en-US" dirty="0"/>
          </a:p>
        </p:txBody>
      </p:sp>
      <p:sp>
        <p:nvSpPr>
          <p:cNvPr id="9" name="Nuvola 8">
            <a:extLst>
              <a:ext uri="{FF2B5EF4-FFF2-40B4-BE49-F238E27FC236}">
                <a16:creationId xmlns:a16="http://schemas.microsoft.com/office/drawing/2014/main" id="{15035082-D0DB-4B13-8C6E-06875D524DFE}"/>
              </a:ext>
            </a:extLst>
          </p:cNvPr>
          <p:cNvSpPr/>
          <p:nvPr/>
        </p:nvSpPr>
        <p:spPr>
          <a:xfrm rot="21258919">
            <a:off x="998884" y="1229876"/>
            <a:ext cx="10001508" cy="4937604"/>
          </a:xfrm>
          <a:prstGeom prst="cloud">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dirty="0">
                <a:solidFill>
                  <a:srgbClr val="002060"/>
                </a:solidFill>
              </a:rPr>
              <a:t>i dati personali che rivelano</a:t>
            </a:r>
          </a:p>
          <a:p>
            <a:pPr marL="914400" lvl="1" indent="-457200">
              <a:buFont typeface="Wingdings" panose="05000000000000000000" pitchFamily="2" charset="2"/>
              <a:buChar char="ü"/>
            </a:pPr>
            <a:r>
              <a:rPr lang="it-IT" sz="2800" dirty="0">
                <a:solidFill>
                  <a:prstClr val="black"/>
                </a:solidFill>
                <a:latin typeface="Arial Nova Light"/>
              </a:rPr>
              <a:t>l’</a:t>
            </a:r>
            <a:r>
              <a:rPr lang="it-IT" sz="2800" u="sng" dirty="0">
                <a:solidFill>
                  <a:prstClr val="black"/>
                </a:solidFill>
                <a:uFill>
                  <a:solidFill>
                    <a:srgbClr val="C00000"/>
                  </a:solidFill>
                </a:uFill>
                <a:latin typeface="Arial Nova Light"/>
              </a:rPr>
              <a:t>origine razziale</a:t>
            </a:r>
            <a:r>
              <a:rPr lang="it-IT" sz="2800" dirty="0">
                <a:solidFill>
                  <a:prstClr val="black"/>
                </a:solidFill>
                <a:latin typeface="Arial Nova Light"/>
              </a:rPr>
              <a:t> o </a:t>
            </a:r>
            <a:r>
              <a:rPr lang="it-IT" sz="2800" u="sng" dirty="0">
                <a:solidFill>
                  <a:prstClr val="black"/>
                </a:solidFill>
                <a:uFill>
                  <a:solidFill>
                    <a:srgbClr val="C00000"/>
                  </a:solidFill>
                </a:uFill>
                <a:latin typeface="Arial Nova Light"/>
              </a:rPr>
              <a:t>etnica</a:t>
            </a:r>
            <a:r>
              <a:rPr lang="it-IT" sz="2800" dirty="0">
                <a:solidFill>
                  <a:prstClr val="black"/>
                </a:solidFill>
                <a:latin typeface="Arial Nova Light"/>
              </a:rPr>
              <a:t>,</a:t>
            </a:r>
          </a:p>
          <a:p>
            <a:pPr marL="914400" lvl="1" indent="-457200">
              <a:buFont typeface="Wingdings" panose="05000000000000000000" pitchFamily="2" charset="2"/>
              <a:buChar char="ü"/>
            </a:pPr>
            <a:r>
              <a:rPr lang="it-IT" sz="2800" dirty="0">
                <a:solidFill>
                  <a:prstClr val="black"/>
                </a:solidFill>
                <a:latin typeface="Arial Nova Light"/>
              </a:rPr>
              <a:t>le </a:t>
            </a:r>
            <a:r>
              <a:rPr lang="it-IT" sz="2800" u="sng" dirty="0">
                <a:solidFill>
                  <a:prstClr val="black"/>
                </a:solidFill>
                <a:uFill>
                  <a:solidFill>
                    <a:srgbClr val="C00000"/>
                  </a:solidFill>
                </a:uFill>
                <a:latin typeface="Arial Nova Light"/>
              </a:rPr>
              <a:t>opinioni</a:t>
            </a:r>
            <a:r>
              <a:rPr lang="it-IT" sz="2800" dirty="0">
                <a:solidFill>
                  <a:prstClr val="black"/>
                </a:solidFill>
                <a:latin typeface="Arial Nova Light"/>
              </a:rPr>
              <a:t> politiche,</a:t>
            </a:r>
          </a:p>
          <a:p>
            <a:pPr marL="914400" lvl="1" indent="-457200">
              <a:buFont typeface="Wingdings" panose="05000000000000000000" pitchFamily="2" charset="2"/>
              <a:buChar char="ü"/>
            </a:pPr>
            <a:r>
              <a:rPr lang="it-IT" sz="2800" dirty="0">
                <a:solidFill>
                  <a:prstClr val="black"/>
                </a:solidFill>
                <a:latin typeface="Arial Nova Light"/>
              </a:rPr>
              <a:t>le convinzioni </a:t>
            </a:r>
            <a:r>
              <a:rPr lang="it-IT" sz="2800" u="sng" dirty="0">
                <a:solidFill>
                  <a:prstClr val="black"/>
                </a:solidFill>
                <a:uFill>
                  <a:solidFill>
                    <a:srgbClr val="C00000"/>
                  </a:solidFill>
                </a:uFill>
                <a:latin typeface="Arial Nova Light"/>
              </a:rPr>
              <a:t>religiose</a:t>
            </a:r>
            <a:r>
              <a:rPr lang="it-IT" sz="2800" dirty="0">
                <a:solidFill>
                  <a:prstClr val="black"/>
                </a:solidFill>
                <a:latin typeface="Arial Nova Light"/>
              </a:rPr>
              <a:t> o </a:t>
            </a:r>
            <a:r>
              <a:rPr lang="it-IT" sz="2800" u="sng" dirty="0">
                <a:solidFill>
                  <a:prstClr val="black"/>
                </a:solidFill>
                <a:uFill>
                  <a:solidFill>
                    <a:srgbClr val="C00000"/>
                  </a:solidFill>
                </a:uFill>
                <a:latin typeface="Arial Nova Light"/>
              </a:rPr>
              <a:t>filosofiche</a:t>
            </a:r>
            <a:r>
              <a:rPr lang="it-IT" sz="2800" dirty="0">
                <a:solidFill>
                  <a:prstClr val="black"/>
                </a:solidFill>
                <a:latin typeface="Arial Nova Light"/>
              </a:rPr>
              <a:t>,</a:t>
            </a:r>
          </a:p>
          <a:p>
            <a:pPr marL="914400" lvl="1" indent="-457200">
              <a:buFont typeface="Wingdings" panose="05000000000000000000" pitchFamily="2" charset="2"/>
              <a:buChar char="ü"/>
            </a:pPr>
            <a:r>
              <a:rPr lang="it-IT" sz="2800" dirty="0">
                <a:solidFill>
                  <a:prstClr val="black"/>
                </a:solidFill>
                <a:latin typeface="Arial Nova Light"/>
              </a:rPr>
              <a:t>o l’appartenenza </a:t>
            </a:r>
            <a:r>
              <a:rPr lang="it-IT" sz="2800" u="sng" dirty="0">
                <a:solidFill>
                  <a:prstClr val="black"/>
                </a:solidFill>
                <a:uFill>
                  <a:solidFill>
                    <a:srgbClr val="C00000"/>
                  </a:solidFill>
                </a:uFill>
                <a:latin typeface="Arial Nova Light"/>
              </a:rPr>
              <a:t>sindacale</a:t>
            </a:r>
            <a:r>
              <a:rPr lang="it-IT" sz="2800" dirty="0">
                <a:solidFill>
                  <a:prstClr val="black"/>
                </a:solidFill>
                <a:uFill>
                  <a:solidFill>
                    <a:srgbClr val="C00000"/>
                  </a:solidFill>
                </a:uFill>
                <a:latin typeface="Arial Nova Light"/>
              </a:rPr>
              <a:t>, nonché</a:t>
            </a:r>
          </a:p>
          <a:p>
            <a:pPr marL="800100" lvl="1" indent="-342900">
              <a:buFont typeface="Wingdings" panose="05000000000000000000" pitchFamily="2" charset="2"/>
              <a:buChar char="ü"/>
            </a:pPr>
            <a:r>
              <a:rPr lang="it-IT" sz="2400" dirty="0">
                <a:solidFill>
                  <a:prstClr val="black"/>
                </a:solidFill>
                <a:latin typeface="Arial Nova Light"/>
              </a:rPr>
              <a:t>dati </a:t>
            </a:r>
            <a:r>
              <a:rPr lang="it-IT" sz="2400" u="sng" dirty="0">
                <a:solidFill>
                  <a:prstClr val="black"/>
                </a:solidFill>
                <a:uFill>
                  <a:solidFill>
                    <a:srgbClr val="C00000"/>
                  </a:solidFill>
                </a:uFill>
                <a:latin typeface="Arial Nova Light"/>
              </a:rPr>
              <a:t>genetici</a:t>
            </a:r>
            <a:r>
              <a:rPr lang="it-IT" sz="2400" dirty="0">
                <a:solidFill>
                  <a:prstClr val="black"/>
                </a:solidFill>
                <a:latin typeface="Arial Nova Light"/>
              </a:rPr>
              <a:t>, </a:t>
            </a:r>
            <a:r>
              <a:rPr lang="it-IT" sz="2400" u="sng" dirty="0">
                <a:solidFill>
                  <a:prstClr val="black"/>
                </a:solidFill>
                <a:uFill>
                  <a:solidFill>
                    <a:srgbClr val="C00000"/>
                  </a:solidFill>
                </a:uFill>
                <a:latin typeface="Arial Nova Light"/>
              </a:rPr>
              <a:t>biometrici</a:t>
            </a:r>
            <a:r>
              <a:rPr lang="it-IT" sz="2400" dirty="0">
                <a:solidFill>
                  <a:prstClr val="black"/>
                </a:solidFill>
                <a:latin typeface="Arial Nova Light"/>
              </a:rPr>
              <a:t>, dati relativi alla </a:t>
            </a:r>
            <a:r>
              <a:rPr lang="it-IT" sz="2400" u="sng" dirty="0">
                <a:solidFill>
                  <a:prstClr val="black"/>
                </a:solidFill>
                <a:uFill>
                  <a:solidFill>
                    <a:srgbClr val="C00000"/>
                  </a:solidFill>
                </a:uFill>
                <a:latin typeface="Arial Nova Light"/>
              </a:rPr>
              <a:t>salute</a:t>
            </a:r>
            <a:r>
              <a:rPr lang="it-IT" sz="2400" dirty="0">
                <a:solidFill>
                  <a:prstClr val="black"/>
                </a:solidFill>
                <a:latin typeface="Arial Nova Light"/>
              </a:rPr>
              <a:t> o alla </a:t>
            </a:r>
            <a:r>
              <a:rPr lang="it-IT" sz="2400" u="sng" dirty="0">
                <a:solidFill>
                  <a:prstClr val="black"/>
                </a:solidFill>
                <a:uFill>
                  <a:solidFill>
                    <a:srgbClr val="C00000"/>
                  </a:solidFill>
                </a:uFill>
                <a:latin typeface="Arial Nova Light"/>
              </a:rPr>
              <a:t>vita sessuale</a:t>
            </a:r>
            <a:r>
              <a:rPr lang="it-IT" sz="2400" dirty="0">
                <a:solidFill>
                  <a:prstClr val="black"/>
                </a:solidFill>
                <a:latin typeface="Arial Nova Light"/>
              </a:rPr>
              <a:t> o all’</a:t>
            </a:r>
            <a:r>
              <a:rPr lang="it-IT" sz="2400" u="sng" dirty="0">
                <a:solidFill>
                  <a:prstClr val="black"/>
                </a:solidFill>
                <a:uFill>
                  <a:solidFill>
                    <a:srgbClr val="C00000"/>
                  </a:solidFill>
                </a:uFill>
                <a:latin typeface="Arial Nova Light"/>
              </a:rPr>
              <a:t>orientamento</a:t>
            </a:r>
            <a:r>
              <a:rPr lang="it-IT" sz="2400" dirty="0">
                <a:solidFill>
                  <a:prstClr val="black"/>
                </a:solidFill>
                <a:latin typeface="Arial Nova Light"/>
              </a:rPr>
              <a:t> </a:t>
            </a:r>
            <a:r>
              <a:rPr lang="it-IT" sz="2400" u="sng" dirty="0">
                <a:solidFill>
                  <a:prstClr val="black"/>
                </a:solidFill>
                <a:uFill>
                  <a:solidFill>
                    <a:srgbClr val="C00000"/>
                  </a:solidFill>
                </a:uFill>
                <a:latin typeface="Arial Nova Light"/>
              </a:rPr>
              <a:t>sessuale</a:t>
            </a:r>
          </a:p>
        </p:txBody>
      </p:sp>
      <p:sp>
        <p:nvSpPr>
          <p:cNvPr id="10" name="Nuvola 9">
            <a:extLst>
              <a:ext uri="{FF2B5EF4-FFF2-40B4-BE49-F238E27FC236}">
                <a16:creationId xmlns:a16="http://schemas.microsoft.com/office/drawing/2014/main" id="{2747F77E-A063-4FF9-A24C-677E202DEC2F}"/>
              </a:ext>
            </a:extLst>
          </p:cNvPr>
          <p:cNvSpPr/>
          <p:nvPr/>
        </p:nvSpPr>
        <p:spPr>
          <a:xfrm rot="21049086">
            <a:off x="1108802" y="680315"/>
            <a:ext cx="10001508" cy="4937604"/>
          </a:xfrm>
          <a:prstGeom prst="cloud">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a:solidFill>
                  <a:srgbClr val="002060"/>
                </a:solidFill>
              </a:rPr>
              <a:t>un particolare</a:t>
            </a:r>
            <a:br>
              <a:rPr lang="it-IT" sz="2800" dirty="0">
                <a:solidFill>
                  <a:srgbClr val="002060"/>
                </a:solidFill>
              </a:rPr>
            </a:br>
            <a:r>
              <a:rPr lang="it-IT" sz="2800" dirty="0">
                <a:solidFill>
                  <a:srgbClr val="002060"/>
                </a:solidFill>
              </a:rPr>
              <a:t>livello di </a:t>
            </a:r>
            <a:r>
              <a:rPr lang="it-IT" sz="2800" dirty="0">
                <a:solidFill>
                  <a:srgbClr val="C00000"/>
                </a:solidFill>
              </a:rPr>
              <a:t>sicurezza</a:t>
            </a:r>
            <a:r>
              <a:rPr lang="it-IT" sz="2800" dirty="0">
                <a:solidFill>
                  <a:srgbClr val="002060"/>
                </a:solidFill>
              </a:rPr>
              <a:t> contro pericoli,</a:t>
            </a:r>
            <a:br>
              <a:rPr lang="it-IT" sz="2800" dirty="0">
                <a:solidFill>
                  <a:srgbClr val="002060"/>
                </a:solidFill>
              </a:rPr>
            </a:br>
            <a:r>
              <a:rPr lang="it-IT" sz="2800" dirty="0">
                <a:solidFill>
                  <a:srgbClr val="002060"/>
                </a:solidFill>
              </a:rPr>
              <a:t>tra l’altro, di:</a:t>
            </a:r>
          </a:p>
          <a:p>
            <a:pPr marL="271463" lvl="1" indent="-271463">
              <a:buFont typeface="Wingdings" panose="05000000000000000000" pitchFamily="2" charset="2"/>
              <a:buChar char="ü"/>
            </a:pPr>
            <a:r>
              <a:rPr lang="it-IT" sz="2400" dirty="0">
                <a:solidFill>
                  <a:prstClr val="black"/>
                </a:solidFill>
                <a:latin typeface="Arial Nova Light"/>
              </a:rPr>
              <a:t>di un danno fisico, materiale o immateriale,</a:t>
            </a:r>
          </a:p>
          <a:p>
            <a:pPr marL="271463" lvl="1" indent="-271463">
              <a:buFont typeface="Wingdings" panose="05000000000000000000" pitchFamily="2" charset="2"/>
              <a:buChar char="ü"/>
            </a:pPr>
            <a:r>
              <a:rPr lang="it-IT" sz="2400" dirty="0">
                <a:solidFill>
                  <a:prstClr val="black"/>
                </a:solidFill>
                <a:latin typeface="Arial Nova Light"/>
              </a:rPr>
              <a:t>furto o usurpazione d’identità,</a:t>
            </a:r>
          </a:p>
          <a:p>
            <a:pPr marL="271463" lvl="1" indent="-271463">
              <a:buFont typeface="Wingdings" panose="05000000000000000000" pitchFamily="2" charset="2"/>
              <a:buChar char="ü"/>
            </a:pPr>
            <a:r>
              <a:rPr lang="it-IT" sz="2400" dirty="0">
                <a:solidFill>
                  <a:prstClr val="black"/>
                </a:solidFill>
                <a:latin typeface="Arial Nova Light"/>
              </a:rPr>
              <a:t>pregiudizio alla reputazione,</a:t>
            </a:r>
          </a:p>
          <a:p>
            <a:pPr marL="271463" lvl="1" indent="-271463">
              <a:buFont typeface="Wingdings" panose="05000000000000000000" pitchFamily="2" charset="2"/>
              <a:buChar char="ü"/>
            </a:pPr>
            <a:r>
              <a:rPr lang="it-IT" sz="2400" dirty="0">
                <a:solidFill>
                  <a:prstClr val="black"/>
                </a:solidFill>
                <a:latin typeface="Arial Nova Light"/>
              </a:rPr>
              <a:t>perdita di riservatezza in caso di violazione del segreto professionale,</a:t>
            </a:r>
          </a:p>
          <a:p>
            <a:pPr marL="271463" lvl="1" indent="-271463">
              <a:buFont typeface="Wingdings" panose="05000000000000000000" pitchFamily="2" charset="2"/>
              <a:buChar char="ü"/>
            </a:pPr>
            <a:r>
              <a:rPr lang="it-IT" sz="2400" dirty="0">
                <a:solidFill>
                  <a:prstClr val="black"/>
                </a:solidFill>
                <a:latin typeface="Arial Nova Light"/>
              </a:rPr>
              <a:t>pregiudizio ai diritti della persona,</a:t>
            </a:r>
          </a:p>
          <a:p>
            <a:pPr marL="728663" lvl="2" indent="-271463">
              <a:buFont typeface="Wingdings" panose="05000000000000000000" pitchFamily="2" charset="2"/>
              <a:buChar char="ü"/>
            </a:pPr>
            <a:r>
              <a:rPr lang="it-IT" sz="2400" dirty="0">
                <a:solidFill>
                  <a:prstClr val="black"/>
                </a:solidFill>
                <a:latin typeface="Arial Nova Light"/>
              </a:rPr>
              <a:t>etc.</a:t>
            </a:r>
          </a:p>
        </p:txBody>
      </p:sp>
      <p:sp>
        <p:nvSpPr>
          <p:cNvPr id="2" name="Titolo 1">
            <a:extLst>
              <a:ext uri="{FF2B5EF4-FFF2-40B4-BE49-F238E27FC236}">
                <a16:creationId xmlns:a16="http://schemas.microsoft.com/office/drawing/2014/main" id="{53F2B639-CDDC-4A32-B2DB-F7AF84A47BFF}"/>
              </a:ext>
            </a:extLst>
          </p:cNvPr>
          <p:cNvSpPr>
            <a:spLocks noGrp="1"/>
          </p:cNvSpPr>
          <p:nvPr>
            <p:ph type="title"/>
          </p:nvPr>
        </p:nvSpPr>
        <p:spPr/>
        <p:txBody>
          <a:bodyPr anchor="t" anchorCtr="0"/>
          <a:lstStyle/>
          <a:p>
            <a:r>
              <a:rPr lang="it-IT" dirty="0"/>
              <a:t>Dati che richiedono una «</a:t>
            </a:r>
            <a:r>
              <a:rPr lang="it-IT" dirty="0">
                <a:solidFill>
                  <a:srgbClr val="C00000"/>
                </a:solidFill>
              </a:rPr>
              <a:t>speciale protezione</a:t>
            </a:r>
            <a:r>
              <a:rPr lang="it-IT" dirty="0"/>
              <a:t>»</a:t>
            </a:r>
          </a:p>
        </p:txBody>
      </p:sp>
    </p:spTree>
    <p:extLst>
      <p:ext uri="{BB962C8B-B14F-4D97-AF65-F5344CB8AC3E}">
        <p14:creationId xmlns:p14="http://schemas.microsoft.com/office/powerpoint/2010/main" val="40120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1F8EB4E-9BDA-4EF1-BFB3-BC824DCBE0A3}"/>
              </a:ext>
            </a:extLst>
          </p:cNvPr>
          <p:cNvSpPr>
            <a:spLocks noGrp="1"/>
          </p:cNvSpPr>
          <p:nvPr>
            <p:ph type="title"/>
          </p:nvPr>
        </p:nvSpPr>
        <p:spPr/>
        <p:txBody>
          <a:bodyPr>
            <a:normAutofit/>
          </a:bodyPr>
          <a:lstStyle/>
          <a:p>
            <a:r>
              <a:rPr lang="it-IT" dirty="0">
                <a:solidFill>
                  <a:srgbClr val="C00000"/>
                </a:solidFill>
              </a:rPr>
              <a:t>•</a:t>
            </a:r>
            <a:r>
              <a:rPr lang="it-IT" dirty="0"/>
              <a:t> Le </a:t>
            </a:r>
            <a:r>
              <a:rPr lang="it-IT" dirty="0">
                <a:solidFill>
                  <a:srgbClr val="C00000"/>
                </a:solidFill>
              </a:rPr>
              <a:t>limitazioni</a:t>
            </a:r>
            <a:r>
              <a:rPr lang="it-IT" dirty="0"/>
              <a:t> alla portata dei diritti (e degli obblighi)</a:t>
            </a:r>
          </a:p>
        </p:txBody>
      </p:sp>
      <p:sp>
        <p:nvSpPr>
          <p:cNvPr id="8" name="Segnaposto testo 7">
            <a:extLst>
              <a:ext uri="{FF2B5EF4-FFF2-40B4-BE49-F238E27FC236}">
                <a16:creationId xmlns:a16="http://schemas.microsoft.com/office/drawing/2014/main" id="{B776DE35-FFF5-4E13-A77C-899598C0A717}"/>
              </a:ext>
            </a:extLst>
          </p:cNvPr>
          <p:cNvSpPr>
            <a:spLocks noGrp="1"/>
          </p:cNvSpPr>
          <p:nvPr>
            <p:ph type="body" idx="1"/>
          </p:nvPr>
        </p:nvSpPr>
        <p:spPr>
          <a:xfrm>
            <a:off x="1097280" y="4453128"/>
            <a:ext cx="10058400" cy="683264"/>
          </a:xfrm>
        </p:spPr>
        <p:txBody>
          <a:bodyPr/>
          <a:lstStyle/>
          <a:p>
            <a:pPr algn="ctr"/>
            <a:r>
              <a:rPr lang="it-IT" dirty="0">
                <a:effectLst>
                  <a:outerShdw blurRad="38100" dist="38100" dir="2700000" algn="tl">
                    <a:srgbClr val="000000">
                      <a:alpha val="43137"/>
                    </a:srgbClr>
                  </a:outerShdw>
                </a:effectLst>
              </a:rPr>
              <a:t>Il diritto alla protezione dei dati personali non è una prerogativa assoluta</a:t>
            </a:r>
          </a:p>
        </p:txBody>
      </p:sp>
      <p:sp>
        <p:nvSpPr>
          <p:cNvPr id="4" name="Segnaposto data 3">
            <a:extLst>
              <a:ext uri="{FF2B5EF4-FFF2-40B4-BE49-F238E27FC236}">
                <a16:creationId xmlns:a16="http://schemas.microsoft.com/office/drawing/2014/main" id="{E5411EB1-7578-4F7D-9F3D-D6492D418301}"/>
              </a:ext>
            </a:extLst>
          </p:cNvPr>
          <p:cNvSpPr>
            <a:spLocks noGrp="1"/>
          </p:cNvSpPr>
          <p:nvPr>
            <p:ph type="dt" sz="half" idx="10"/>
          </p:nvPr>
        </p:nvSpPr>
        <p:spPr/>
        <p:txBody>
          <a:bodyPr/>
          <a:lstStyle/>
          <a:p>
            <a:fld id="{F6F48DC6-407F-4E8A-9EF4-088F2BF7DA80}" type="datetime1">
              <a:rPr lang="it-IT" smtClean="0"/>
              <a:t>07/06/2018</a:t>
            </a:fld>
            <a:endParaRPr lang="en-US" dirty="0"/>
          </a:p>
        </p:txBody>
      </p:sp>
      <p:sp>
        <p:nvSpPr>
          <p:cNvPr id="5" name="Segnaposto piè di pagina 4">
            <a:extLst>
              <a:ext uri="{FF2B5EF4-FFF2-40B4-BE49-F238E27FC236}">
                <a16:creationId xmlns:a16="http://schemas.microsoft.com/office/drawing/2014/main" id="{F9214145-1543-4581-B488-A8A2BE60D4B3}"/>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AB912C46-C720-495F-B5EC-052A21273192}"/>
              </a:ext>
            </a:extLst>
          </p:cNvPr>
          <p:cNvSpPr>
            <a:spLocks noGrp="1"/>
          </p:cNvSpPr>
          <p:nvPr>
            <p:ph type="sldNum" sz="quarter" idx="12"/>
          </p:nvPr>
        </p:nvSpPr>
        <p:spPr/>
        <p:txBody>
          <a:bodyPr/>
          <a:lstStyle/>
          <a:p>
            <a:fld id="{6113E31D-E2AB-40D1-8B51-AFA5AFEF393A}" type="slidenum">
              <a:rPr lang="en-US" smtClean="0"/>
              <a:t>140</a:t>
            </a:fld>
            <a:endParaRPr lang="en-US" dirty="0"/>
          </a:p>
        </p:txBody>
      </p:sp>
      <p:pic>
        <p:nvPicPr>
          <p:cNvPr id="9" name="Immagine 8">
            <a:extLst>
              <a:ext uri="{FF2B5EF4-FFF2-40B4-BE49-F238E27FC236}">
                <a16:creationId xmlns:a16="http://schemas.microsoft.com/office/drawing/2014/main" id="{9409D9CB-6FAD-4DBF-B843-000353830CEA}"/>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9215561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E54E-3929-4DD1-B11B-B714E5F9A6AB}"/>
              </a:ext>
            </a:extLst>
          </p:cNvPr>
          <p:cNvSpPr>
            <a:spLocks noGrp="1"/>
          </p:cNvSpPr>
          <p:nvPr>
            <p:ph type="title"/>
          </p:nvPr>
        </p:nvSpPr>
        <p:spPr/>
        <p:txBody>
          <a:bodyPr/>
          <a:lstStyle/>
          <a:p>
            <a:r>
              <a:rPr lang="it-IT" dirty="0">
                <a:solidFill>
                  <a:srgbClr val="C00000"/>
                </a:solidFill>
              </a:rPr>
              <a:t>Limitazioni</a:t>
            </a:r>
            <a:r>
              <a:rPr lang="it-IT" dirty="0"/>
              <a:t> alla portata di obblighi e diritti</a:t>
            </a:r>
          </a:p>
        </p:txBody>
      </p:sp>
      <p:sp>
        <p:nvSpPr>
          <p:cNvPr id="3" name="Segnaposto contenuto 2">
            <a:extLst>
              <a:ext uri="{FF2B5EF4-FFF2-40B4-BE49-F238E27FC236}">
                <a16:creationId xmlns:a16="http://schemas.microsoft.com/office/drawing/2014/main" id="{5B5CC59D-E6E4-4CEE-B080-CB545B2B5CBD}"/>
              </a:ext>
            </a:extLst>
          </p:cNvPr>
          <p:cNvSpPr>
            <a:spLocks noGrp="1"/>
          </p:cNvSpPr>
          <p:nvPr>
            <p:ph idx="1"/>
          </p:nvPr>
        </p:nvSpPr>
        <p:spPr>
          <a:xfrm>
            <a:off x="1424387" y="1560407"/>
            <a:ext cx="9343226" cy="4784900"/>
          </a:xfrm>
        </p:spPr>
        <p:txBody>
          <a:bodyPr/>
          <a:lstStyle/>
          <a:p>
            <a:pPr marL="0" indent="0">
              <a:buNone/>
            </a:pPr>
            <a:r>
              <a:rPr lang="it-IT" sz="3200" dirty="0"/>
              <a:t>«</a:t>
            </a:r>
            <a:r>
              <a:rPr lang="it-IT" sz="3200" dirty="0">
                <a:solidFill>
                  <a:srgbClr val="C00000"/>
                </a:solidFill>
              </a:rPr>
              <a:t>Il diritto alla protezione dei dati di carattere personale non è una prerogativa assoluta</a:t>
            </a:r>
            <a:r>
              <a:rPr lang="it-IT" sz="3200" dirty="0"/>
              <a:t>, ma </a:t>
            </a:r>
            <a:r>
              <a:rPr lang="it-IT" sz="3200" i="1" dirty="0"/>
              <a:t>va considerato alla luce della sua funzione sociale</a:t>
            </a:r>
            <a:r>
              <a:rPr lang="it-IT" sz="3200" dirty="0"/>
              <a:t> e </a:t>
            </a:r>
            <a:r>
              <a:rPr lang="it-IT" sz="3200" i="1" dirty="0">
                <a:effectLst>
                  <a:outerShdw blurRad="38100" dist="38100" dir="2700000" algn="tl">
                    <a:srgbClr val="000000">
                      <a:alpha val="43137"/>
                    </a:srgbClr>
                  </a:outerShdw>
                </a:effectLst>
              </a:rPr>
              <a:t>va contemperato con altri diritti fondamentali</a:t>
            </a:r>
            <a:r>
              <a:rPr lang="it-IT" sz="3200" dirty="0"/>
              <a:t>, in ossequio al principio di proporzionalità… </a:t>
            </a:r>
            <a:r>
              <a:rPr lang="it-IT" sz="3200" baseline="30000" dirty="0"/>
              <a:t>(4° Cons.)</a:t>
            </a:r>
          </a:p>
          <a:p>
            <a:pPr marL="0" indent="0">
              <a:buNone/>
            </a:pPr>
            <a:r>
              <a:rPr lang="it-IT" sz="3200" dirty="0"/>
              <a:t> …</a:t>
            </a:r>
            <a:r>
              <a:rPr lang="it-IT" sz="3200" dirty="0">
                <a:solidFill>
                  <a:srgbClr val="C00000"/>
                </a:solidFill>
                <a:effectLst>
                  <a:outerShdw blurRad="38100" dist="38100" dir="2700000" algn="tl">
                    <a:srgbClr val="000000">
                      <a:alpha val="43137"/>
                    </a:srgbClr>
                  </a:outerShdw>
                </a:effectLst>
              </a:rPr>
              <a:t>Tali limitazioni dovrebbero essere conformi alla </a:t>
            </a:r>
            <a:r>
              <a:rPr lang="it-IT" sz="3200" i="1" dirty="0">
                <a:solidFill>
                  <a:srgbClr val="C00000"/>
                </a:solidFill>
                <a:effectLst>
                  <a:outerShdw blurRad="38100" dist="38100" dir="2700000" algn="tl">
                    <a:srgbClr val="000000">
                      <a:alpha val="43137"/>
                    </a:srgbClr>
                  </a:outerShdw>
                </a:effectLst>
              </a:rPr>
              <a:t>Carta</a:t>
            </a:r>
            <a:r>
              <a:rPr lang="it-IT" sz="3200" dirty="0">
                <a:solidFill>
                  <a:srgbClr val="C00000"/>
                </a:solidFill>
                <a:effectLst>
                  <a:outerShdw blurRad="38100" dist="38100" dir="2700000" algn="tl">
                    <a:srgbClr val="000000">
                      <a:alpha val="43137"/>
                    </a:srgbClr>
                  </a:outerShdw>
                </a:effectLst>
              </a:rPr>
              <a:t> e alla </a:t>
            </a:r>
            <a:r>
              <a:rPr lang="it-IT" sz="3200" i="1" dirty="0">
                <a:solidFill>
                  <a:srgbClr val="C00000"/>
                </a:solidFill>
                <a:effectLst>
                  <a:outerShdw blurRad="38100" dist="38100" dir="2700000" algn="tl">
                    <a:srgbClr val="000000">
                      <a:alpha val="43137"/>
                    </a:srgbClr>
                  </a:outerShdw>
                </a:effectLst>
              </a:rPr>
              <a:t>Convenzione europea per la salvaguardia dei diritti dell’uomo e delle libertà fondamentali</a:t>
            </a:r>
            <a:r>
              <a:rPr lang="it-IT" sz="3200" dirty="0"/>
              <a:t>.»</a:t>
            </a:r>
            <a:r>
              <a:rPr lang="it-IT" sz="3200" baseline="30000" dirty="0"/>
              <a:t> (73° Cons.)</a:t>
            </a:r>
            <a:r>
              <a:rPr lang="it-IT" sz="3200" dirty="0"/>
              <a:t>.</a:t>
            </a:r>
          </a:p>
          <a:p>
            <a:r>
              <a:rPr lang="it-IT" sz="3200" dirty="0"/>
              <a:t>L’articolo 23 stabilisce a quali condizioni </a:t>
            </a:r>
            <a:r>
              <a:rPr lang="it-IT" sz="3200" dirty="0">
                <a:solidFill>
                  <a:srgbClr val="C00000"/>
                </a:solidFill>
              </a:rPr>
              <a:t>il diritto dell’Unione europea o il diritto nazionale può limitare</a:t>
            </a:r>
            <a:r>
              <a:rPr lang="it-IT" sz="3200" dirty="0"/>
              <a:t>, </a:t>
            </a:r>
            <a:r>
              <a:rPr lang="it-IT" sz="3200" i="1" u="sng" dirty="0">
                <a:uFill>
                  <a:solidFill>
                    <a:srgbClr val="C00000"/>
                  </a:solidFill>
                </a:uFill>
              </a:rPr>
              <a:t>mediante misure legislative</a:t>
            </a:r>
            <a:r>
              <a:rPr lang="it-IT" sz="3200" dirty="0"/>
              <a:t>, </a:t>
            </a:r>
            <a:r>
              <a:rPr lang="it-IT" sz="3200" dirty="0">
                <a:solidFill>
                  <a:srgbClr val="C00000"/>
                </a:solidFill>
              </a:rPr>
              <a:t>la portata degli obblighi </a:t>
            </a:r>
            <a:r>
              <a:rPr lang="it-IT" sz="3200" dirty="0"/>
              <a:t>imposti al titolare del trattamento </a:t>
            </a:r>
            <a:r>
              <a:rPr lang="it-IT" sz="3200" dirty="0">
                <a:solidFill>
                  <a:srgbClr val="C00000"/>
                </a:solidFill>
              </a:rPr>
              <a:t>e dei diritti </a:t>
            </a:r>
            <a:r>
              <a:rPr lang="it-IT" sz="3200" dirty="0"/>
              <a:t>riconosciuti all’interessato.</a:t>
            </a:r>
          </a:p>
        </p:txBody>
      </p:sp>
      <p:sp>
        <p:nvSpPr>
          <p:cNvPr id="4" name="Segnaposto data 3">
            <a:extLst>
              <a:ext uri="{FF2B5EF4-FFF2-40B4-BE49-F238E27FC236}">
                <a16:creationId xmlns:a16="http://schemas.microsoft.com/office/drawing/2014/main" id="{FDA2FBAB-30D6-4344-A68A-A716ED13DDA6}"/>
              </a:ext>
            </a:extLst>
          </p:cNvPr>
          <p:cNvSpPr>
            <a:spLocks noGrp="1"/>
          </p:cNvSpPr>
          <p:nvPr>
            <p:ph type="dt" sz="half" idx="10"/>
          </p:nvPr>
        </p:nvSpPr>
        <p:spPr/>
        <p:txBody>
          <a:bodyPr/>
          <a:lstStyle/>
          <a:p>
            <a:fld id="{3AAB6D04-8D17-4FB4-B34B-13B98C7BC51B}" type="datetime1">
              <a:rPr lang="it-IT" smtClean="0"/>
              <a:t>07/06/2018</a:t>
            </a:fld>
            <a:endParaRPr lang="it-IT" dirty="0"/>
          </a:p>
        </p:txBody>
      </p:sp>
      <p:sp>
        <p:nvSpPr>
          <p:cNvPr id="5" name="Segnaposto piè di pagina 4">
            <a:extLst>
              <a:ext uri="{FF2B5EF4-FFF2-40B4-BE49-F238E27FC236}">
                <a16:creationId xmlns:a16="http://schemas.microsoft.com/office/drawing/2014/main" id="{36AEDFFA-3D4A-49A6-AD4E-782C718BDE0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D0B6D2F-B537-4D12-B997-AB9C2144969D}"/>
              </a:ext>
            </a:extLst>
          </p:cNvPr>
          <p:cNvSpPr>
            <a:spLocks noGrp="1"/>
          </p:cNvSpPr>
          <p:nvPr>
            <p:ph type="sldNum" sz="quarter" idx="12"/>
          </p:nvPr>
        </p:nvSpPr>
        <p:spPr/>
        <p:txBody>
          <a:bodyPr/>
          <a:lstStyle/>
          <a:p>
            <a:fld id="{F74602B5-7832-47F6-8BF6-4ACCF92184F1}" type="slidenum">
              <a:rPr lang="it-IT" smtClean="0"/>
              <a:pPr/>
              <a:t>141</a:t>
            </a:fld>
            <a:endParaRPr lang="it-IT" dirty="0"/>
          </a:p>
        </p:txBody>
      </p:sp>
    </p:spTree>
    <p:extLst>
      <p:ext uri="{BB962C8B-B14F-4D97-AF65-F5344CB8AC3E}">
        <p14:creationId xmlns:p14="http://schemas.microsoft.com/office/powerpoint/2010/main" val="24435223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E54E-3929-4DD1-B11B-B714E5F9A6AB}"/>
              </a:ext>
            </a:extLst>
          </p:cNvPr>
          <p:cNvSpPr>
            <a:spLocks noGrp="1"/>
          </p:cNvSpPr>
          <p:nvPr>
            <p:ph type="title"/>
          </p:nvPr>
        </p:nvSpPr>
        <p:spPr/>
        <p:txBody>
          <a:bodyPr/>
          <a:lstStyle/>
          <a:p>
            <a:r>
              <a:rPr lang="it-IT" dirty="0">
                <a:solidFill>
                  <a:srgbClr val="C00000"/>
                </a:solidFill>
              </a:rPr>
              <a:t>Limitazioni</a:t>
            </a:r>
            <a:r>
              <a:rPr lang="it-IT" dirty="0"/>
              <a:t> alla portata di obblighi e diritti</a:t>
            </a:r>
            <a:r>
              <a:rPr lang="it-IT" dirty="0">
                <a:solidFill>
                  <a:schemeClr val="bg2">
                    <a:lumMod val="75000"/>
                  </a:schemeClr>
                </a:solidFill>
              </a:rPr>
              <a:t> /2</a:t>
            </a:r>
          </a:p>
        </p:txBody>
      </p:sp>
      <p:sp>
        <p:nvSpPr>
          <p:cNvPr id="3" name="Segnaposto contenuto 2">
            <a:extLst>
              <a:ext uri="{FF2B5EF4-FFF2-40B4-BE49-F238E27FC236}">
                <a16:creationId xmlns:a16="http://schemas.microsoft.com/office/drawing/2014/main" id="{5B5CC59D-E6E4-4CEE-B080-CB545B2B5CBD}"/>
              </a:ext>
            </a:extLst>
          </p:cNvPr>
          <p:cNvSpPr>
            <a:spLocks noGrp="1"/>
          </p:cNvSpPr>
          <p:nvPr>
            <p:ph idx="1"/>
          </p:nvPr>
        </p:nvSpPr>
        <p:spPr>
          <a:xfrm>
            <a:off x="1812454" y="1333148"/>
            <a:ext cx="8567093" cy="4964436"/>
          </a:xfrm>
        </p:spPr>
        <p:txBody>
          <a:bodyPr/>
          <a:lstStyle/>
          <a:p>
            <a:pPr marL="0" indent="0">
              <a:buNone/>
            </a:pPr>
            <a:r>
              <a:rPr lang="it-IT" sz="3200" b="1" dirty="0"/>
              <a:t>Principio generale</a:t>
            </a:r>
            <a:r>
              <a:rPr lang="it-IT" sz="3200" dirty="0"/>
              <a:t> e </a:t>
            </a:r>
            <a:r>
              <a:rPr lang="it-IT" sz="3200" b="1" dirty="0"/>
              <a:t>criterio direttivo </a:t>
            </a:r>
            <a:r>
              <a:rPr lang="it-IT" sz="3200" dirty="0"/>
              <a:t>di qualsiasi limitazione legale ad obblighi e diritti </a:t>
            </a:r>
            <a:r>
              <a:rPr lang="it-IT" sz="3200" baseline="30000" dirty="0"/>
              <a:t>(art. 23,1)</a:t>
            </a:r>
            <a:r>
              <a:rPr lang="it-IT" sz="3200" dirty="0"/>
              <a:t> è:</a:t>
            </a:r>
          </a:p>
          <a:p>
            <a:pPr marL="514350" indent="-514350">
              <a:buFont typeface="+mj-lt"/>
              <a:buAutoNum type="arabicPeriod"/>
            </a:pPr>
            <a:r>
              <a:rPr lang="it-IT" sz="3200" dirty="0"/>
              <a:t> </a:t>
            </a:r>
            <a:r>
              <a:rPr lang="it-IT" sz="3200" dirty="0">
                <a:solidFill>
                  <a:srgbClr val="C00000"/>
                </a:solidFill>
              </a:rPr>
              <a:t>il rispetto de «l’essenza dei diritti e delle libertà fondamentali» </a:t>
            </a:r>
          </a:p>
          <a:p>
            <a:pPr marL="514350" indent="-514350">
              <a:buFont typeface="+mj-lt"/>
              <a:buAutoNum type="arabicPeriod"/>
            </a:pPr>
            <a:r>
              <a:rPr lang="it-IT" sz="3200" dirty="0">
                <a:uFill>
                  <a:solidFill>
                    <a:srgbClr val="C00000"/>
                  </a:solidFill>
                </a:uFill>
              </a:rPr>
              <a:t> </a:t>
            </a:r>
            <a:r>
              <a:rPr lang="it-IT" sz="3200" b="1" i="1" u="sng" dirty="0">
                <a:uFill>
                  <a:solidFill>
                    <a:srgbClr val="C00000"/>
                  </a:solidFill>
                </a:uFill>
              </a:rPr>
              <a:t>e</a:t>
            </a:r>
            <a:r>
              <a:rPr lang="it-IT" sz="3200" dirty="0"/>
              <a:t> che ogni limitazione </a:t>
            </a:r>
            <a:r>
              <a:rPr lang="it-IT" sz="3200" dirty="0">
                <a:solidFill>
                  <a:srgbClr val="C00000"/>
                </a:solidFill>
              </a:rPr>
              <a:t>«sia una misura necessaria e proporzionata in una società democratica per salvaguardare»</a:t>
            </a:r>
            <a:r>
              <a:rPr lang="it-IT" sz="3200" dirty="0"/>
              <a:t> una serie di obiettivi o valori giuridici ritenuti di rango superiore. </a:t>
            </a:r>
          </a:p>
          <a:p>
            <a:r>
              <a:rPr lang="it-IT" sz="3200" dirty="0"/>
              <a:t>Tali limitazioni, con queste caratteristiche, possono essere </a:t>
            </a:r>
            <a:r>
              <a:rPr lang="it-IT" sz="3200" dirty="0">
                <a:solidFill>
                  <a:srgbClr val="C00000"/>
                </a:solidFill>
              </a:rPr>
              <a:t>stabilite soltanto da misure normative di rango primario</a:t>
            </a:r>
            <a:r>
              <a:rPr lang="it-IT" sz="3200" dirty="0"/>
              <a:t> e non secondario.</a:t>
            </a:r>
          </a:p>
        </p:txBody>
      </p:sp>
      <p:sp>
        <p:nvSpPr>
          <p:cNvPr id="4" name="Segnaposto data 3">
            <a:extLst>
              <a:ext uri="{FF2B5EF4-FFF2-40B4-BE49-F238E27FC236}">
                <a16:creationId xmlns:a16="http://schemas.microsoft.com/office/drawing/2014/main" id="{FDA2FBAB-30D6-4344-A68A-A716ED13DDA6}"/>
              </a:ext>
            </a:extLst>
          </p:cNvPr>
          <p:cNvSpPr>
            <a:spLocks noGrp="1"/>
          </p:cNvSpPr>
          <p:nvPr>
            <p:ph type="dt" sz="half" idx="10"/>
          </p:nvPr>
        </p:nvSpPr>
        <p:spPr/>
        <p:txBody>
          <a:bodyPr/>
          <a:lstStyle/>
          <a:p>
            <a:fld id="{72C51E1E-0717-4EEE-BCFC-C5583E834CFF}" type="datetime1">
              <a:rPr lang="it-IT" smtClean="0"/>
              <a:t>07/06/2018</a:t>
            </a:fld>
            <a:endParaRPr lang="it-IT" dirty="0"/>
          </a:p>
        </p:txBody>
      </p:sp>
      <p:sp>
        <p:nvSpPr>
          <p:cNvPr id="5" name="Segnaposto piè di pagina 4">
            <a:extLst>
              <a:ext uri="{FF2B5EF4-FFF2-40B4-BE49-F238E27FC236}">
                <a16:creationId xmlns:a16="http://schemas.microsoft.com/office/drawing/2014/main" id="{36AEDFFA-3D4A-49A6-AD4E-782C718BDE0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D0B6D2F-B537-4D12-B997-AB9C2144969D}"/>
              </a:ext>
            </a:extLst>
          </p:cNvPr>
          <p:cNvSpPr>
            <a:spLocks noGrp="1"/>
          </p:cNvSpPr>
          <p:nvPr>
            <p:ph type="sldNum" sz="quarter" idx="12"/>
          </p:nvPr>
        </p:nvSpPr>
        <p:spPr/>
        <p:txBody>
          <a:bodyPr/>
          <a:lstStyle/>
          <a:p>
            <a:fld id="{F74602B5-7832-47F6-8BF6-4ACCF92184F1}" type="slidenum">
              <a:rPr lang="it-IT" smtClean="0"/>
              <a:pPr/>
              <a:t>142</a:t>
            </a:fld>
            <a:endParaRPr lang="it-IT" dirty="0"/>
          </a:p>
        </p:txBody>
      </p:sp>
    </p:spTree>
    <p:extLst>
      <p:ext uri="{BB962C8B-B14F-4D97-AF65-F5344CB8AC3E}">
        <p14:creationId xmlns:p14="http://schemas.microsoft.com/office/powerpoint/2010/main" val="16901400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E54E-3929-4DD1-B11B-B714E5F9A6AB}"/>
              </a:ext>
            </a:extLst>
          </p:cNvPr>
          <p:cNvSpPr>
            <a:spLocks noGrp="1"/>
          </p:cNvSpPr>
          <p:nvPr>
            <p:ph type="title"/>
          </p:nvPr>
        </p:nvSpPr>
        <p:spPr/>
        <p:txBody>
          <a:bodyPr/>
          <a:lstStyle/>
          <a:p>
            <a:r>
              <a:rPr lang="it-IT" dirty="0">
                <a:solidFill>
                  <a:srgbClr val="C00000"/>
                </a:solidFill>
              </a:rPr>
              <a:t>Limitazioni</a:t>
            </a:r>
            <a:r>
              <a:rPr lang="it-IT" dirty="0"/>
              <a:t> alla portata di obblighi e diritti</a:t>
            </a:r>
            <a:r>
              <a:rPr lang="it-IT" dirty="0">
                <a:solidFill>
                  <a:schemeClr val="bg2">
                    <a:lumMod val="75000"/>
                  </a:schemeClr>
                </a:solidFill>
              </a:rPr>
              <a:t> /3</a:t>
            </a:r>
          </a:p>
        </p:txBody>
      </p:sp>
      <p:sp>
        <p:nvSpPr>
          <p:cNvPr id="3" name="Segnaposto contenuto 2">
            <a:extLst>
              <a:ext uri="{FF2B5EF4-FFF2-40B4-BE49-F238E27FC236}">
                <a16:creationId xmlns:a16="http://schemas.microsoft.com/office/drawing/2014/main" id="{5B5CC59D-E6E4-4CEE-B080-CB545B2B5CBD}"/>
              </a:ext>
            </a:extLst>
          </p:cNvPr>
          <p:cNvSpPr>
            <a:spLocks noGrp="1"/>
          </p:cNvSpPr>
          <p:nvPr>
            <p:ph idx="1"/>
          </p:nvPr>
        </p:nvSpPr>
        <p:spPr>
          <a:xfrm>
            <a:off x="1812454" y="1269948"/>
            <a:ext cx="8567093" cy="4318105"/>
          </a:xfrm>
        </p:spPr>
        <p:txBody>
          <a:bodyPr>
            <a:spAutoFit/>
          </a:bodyPr>
          <a:lstStyle/>
          <a:p>
            <a:pPr marL="0" indent="0">
              <a:buNone/>
            </a:pPr>
            <a:r>
              <a:rPr lang="it-IT" sz="3600" dirty="0"/>
              <a:t>La portata degli obblighi e dei diritti </a:t>
            </a:r>
            <a:r>
              <a:rPr lang="it-IT" sz="2400" dirty="0"/>
              <a:t>(di accesso, di rettifica, di cancellazione, alla limitazione del </a:t>
            </a:r>
            <a:r>
              <a:rPr lang="it-IT" sz="2400" dirty="0" err="1"/>
              <a:t>tr</a:t>
            </a:r>
            <a:r>
              <a:rPr lang="it-IT" sz="2400" dirty="0"/>
              <a:t>., alla portabilità dei d.p., di opposizione, di non essere sottoposti a processi decisionali automatizzati e profilazione</a:t>
            </a:r>
            <a:r>
              <a:rPr lang="it-IT" sz="2400" baseline="30000" dirty="0"/>
              <a:t> (artt. da 15 a 22)</a:t>
            </a:r>
            <a:r>
              <a:rPr lang="it-IT" sz="2400" dirty="0"/>
              <a:t>, alla comunicazione di una violazione dei d.p. </a:t>
            </a:r>
            <a:r>
              <a:rPr lang="it-IT" sz="2400" baseline="30000" dirty="0"/>
              <a:t>(art. 34)</a:t>
            </a:r>
            <a:r>
              <a:rPr lang="it-IT" sz="2400" dirty="0"/>
              <a:t>, nonché a quelli derivanti dai principi generali del </a:t>
            </a:r>
            <a:r>
              <a:rPr lang="it-IT" sz="2400" dirty="0" err="1"/>
              <a:t>tr</a:t>
            </a:r>
            <a:r>
              <a:rPr lang="it-IT" sz="2400" dirty="0"/>
              <a:t>. </a:t>
            </a:r>
            <a:r>
              <a:rPr lang="it-IT" sz="2400" baseline="30000" dirty="0"/>
              <a:t>(art. 5)</a:t>
            </a:r>
            <a:r>
              <a:rPr lang="it-IT" sz="2400" dirty="0"/>
              <a:t>)</a:t>
            </a:r>
          </a:p>
          <a:p>
            <a:pPr marL="0" indent="0" algn="ctr">
              <a:buNone/>
            </a:pPr>
            <a:r>
              <a:rPr lang="it-IT" sz="3600" dirty="0"/>
              <a:t>può essere dunque limitata (per legge) </a:t>
            </a:r>
            <a:r>
              <a:rPr lang="it-IT" sz="3600" dirty="0">
                <a:solidFill>
                  <a:srgbClr val="C00000"/>
                </a:solidFill>
                <a:highlight>
                  <a:srgbClr val="FFF8DD"/>
                </a:highlight>
              </a:rPr>
              <a:t>esclusivamente per salvaguardare</a:t>
            </a:r>
            <a:r>
              <a:rPr lang="it-IT" sz="3600" dirty="0">
                <a:highlight>
                  <a:srgbClr val="FFF8DD"/>
                </a:highlight>
              </a:rPr>
              <a:t>:</a:t>
            </a:r>
          </a:p>
          <a:p>
            <a:pPr marL="723900" lvl="1" indent="-368300">
              <a:buNone/>
            </a:pPr>
            <a:r>
              <a:rPr lang="it-IT" sz="3600" dirty="0"/>
              <a:t>a)	la </a:t>
            </a:r>
            <a:r>
              <a:rPr lang="it-IT" sz="3600" u="sng" dirty="0">
                <a:uFill>
                  <a:solidFill>
                    <a:srgbClr val="C00000"/>
                  </a:solidFill>
                </a:uFill>
              </a:rPr>
              <a:t>sicurezza nazionale</a:t>
            </a:r>
            <a:r>
              <a:rPr lang="it-IT" sz="3600" dirty="0"/>
              <a:t>;</a:t>
            </a:r>
          </a:p>
          <a:p>
            <a:pPr marL="723900" lvl="1" indent="-368300">
              <a:buNone/>
            </a:pPr>
            <a:r>
              <a:rPr lang="it-IT" sz="3600" dirty="0"/>
              <a:t>b)	la </a:t>
            </a:r>
            <a:r>
              <a:rPr lang="it-IT" sz="3600" u="sng" dirty="0">
                <a:uFill>
                  <a:solidFill>
                    <a:srgbClr val="C00000"/>
                  </a:solidFill>
                </a:uFill>
              </a:rPr>
              <a:t>difesa</a:t>
            </a:r>
            <a:r>
              <a:rPr lang="it-IT" sz="3600" dirty="0"/>
              <a:t>;</a:t>
            </a:r>
          </a:p>
          <a:p>
            <a:pPr marL="723900" lvl="1" indent="-368300">
              <a:buNone/>
            </a:pPr>
            <a:r>
              <a:rPr lang="it-IT" sz="3600" dirty="0"/>
              <a:t>c)	la </a:t>
            </a:r>
            <a:r>
              <a:rPr lang="it-IT" sz="3600" u="sng" dirty="0">
                <a:uFill>
                  <a:solidFill>
                    <a:srgbClr val="C00000"/>
                  </a:solidFill>
                </a:uFill>
              </a:rPr>
              <a:t>sicurezza pubblica</a:t>
            </a:r>
            <a:r>
              <a:rPr lang="it-IT" sz="3600" dirty="0"/>
              <a:t>;</a:t>
            </a:r>
          </a:p>
        </p:txBody>
      </p:sp>
      <p:sp>
        <p:nvSpPr>
          <p:cNvPr id="4" name="Segnaposto data 3">
            <a:extLst>
              <a:ext uri="{FF2B5EF4-FFF2-40B4-BE49-F238E27FC236}">
                <a16:creationId xmlns:a16="http://schemas.microsoft.com/office/drawing/2014/main" id="{FDA2FBAB-30D6-4344-A68A-A716ED13DDA6}"/>
              </a:ext>
            </a:extLst>
          </p:cNvPr>
          <p:cNvSpPr>
            <a:spLocks noGrp="1"/>
          </p:cNvSpPr>
          <p:nvPr>
            <p:ph type="dt" sz="half" idx="10"/>
          </p:nvPr>
        </p:nvSpPr>
        <p:spPr/>
        <p:txBody>
          <a:bodyPr/>
          <a:lstStyle/>
          <a:p>
            <a:fld id="{AA15212C-7264-4E61-B67F-FFDDDB4D0392}" type="datetime1">
              <a:rPr lang="it-IT" smtClean="0"/>
              <a:t>07/06/2018</a:t>
            </a:fld>
            <a:endParaRPr lang="it-IT" dirty="0"/>
          </a:p>
        </p:txBody>
      </p:sp>
      <p:sp>
        <p:nvSpPr>
          <p:cNvPr id="5" name="Segnaposto piè di pagina 4">
            <a:extLst>
              <a:ext uri="{FF2B5EF4-FFF2-40B4-BE49-F238E27FC236}">
                <a16:creationId xmlns:a16="http://schemas.microsoft.com/office/drawing/2014/main" id="{36AEDFFA-3D4A-49A6-AD4E-782C718BDE0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D0B6D2F-B537-4D12-B997-AB9C2144969D}"/>
              </a:ext>
            </a:extLst>
          </p:cNvPr>
          <p:cNvSpPr>
            <a:spLocks noGrp="1"/>
          </p:cNvSpPr>
          <p:nvPr>
            <p:ph type="sldNum" sz="quarter" idx="12"/>
          </p:nvPr>
        </p:nvSpPr>
        <p:spPr/>
        <p:txBody>
          <a:bodyPr/>
          <a:lstStyle/>
          <a:p>
            <a:fld id="{F74602B5-7832-47F6-8BF6-4ACCF92184F1}" type="slidenum">
              <a:rPr lang="it-IT" smtClean="0"/>
              <a:pPr/>
              <a:t>143</a:t>
            </a:fld>
            <a:endParaRPr lang="it-IT" dirty="0"/>
          </a:p>
        </p:txBody>
      </p:sp>
    </p:spTree>
    <p:extLst>
      <p:ext uri="{BB962C8B-B14F-4D97-AF65-F5344CB8AC3E}">
        <p14:creationId xmlns:p14="http://schemas.microsoft.com/office/powerpoint/2010/main" val="300586055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E54E-3929-4DD1-B11B-B714E5F9A6AB}"/>
              </a:ext>
            </a:extLst>
          </p:cNvPr>
          <p:cNvSpPr>
            <a:spLocks noGrp="1"/>
          </p:cNvSpPr>
          <p:nvPr>
            <p:ph type="title"/>
          </p:nvPr>
        </p:nvSpPr>
        <p:spPr/>
        <p:txBody>
          <a:bodyPr/>
          <a:lstStyle/>
          <a:p>
            <a:r>
              <a:rPr lang="it-IT" dirty="0">
                <a:solidFill>
                  <a:srgbClr val="C00000"/>
                </a:solidFill>
              </a:rPr>
              <a:t>Limitazioni</a:t>
            </a:r>
            <a:r>
              <a:rPr lang="it-IT" dirty="0"/>
              <a:t> alla portata di obblighi e diritti</a:t>
            </a:r>
            <a:r>
              <a:rPr lang="it-IT" dirty="0">
                <a:solidFill>
                  <a:schemeClr val="bg2">
                    <a:lumMod val="75000"/>
                  </a:schemeClr>
                </a:solidFill>
              </a:rPr>
              <a:t> /4</a:t>
            </a:r>
          </a:p>
        </p:txBody>
      </p:sp>
      <p:sp>
        <p:nvSpPr>
          <p:cNvPr id="3" name="Segnaposto contenuto 2">
            <a:extLst>
              <a:ext uri="{FF2B5EF4-FFF2-40B4-BE49-F238E27FC236}">
                <a16:creationId xmlns:a16="http://schemas.microsoft.com/office/drawing/2014/main" id="{5B5CC59D-E6E4-4CEE-B080-CB545B2B5CBD}"/>
              </a:ext>
            </a:extLst>
          </p:cNvPr>
          <p:cNvSpPr>
            <a:spLocks noGrp="1"/>
          </p:cNvSpPr>
          <p:nvPr>
            <p:ph idx="1"/>
          </p:nvPr>
        </p:nvSpPr>
        <p:spPr>
          <a:xfrm>
            <a:off x="1812454" y="1112192"/>
            <a:ext cx="8567093" cy="5226046"/>
          </a:xfrm>
        </p:spPr>
        <p:txBody>
          <a:bodyPr>
            <a:spAutoFit/>
          </a:bodyPr>
          <a:lstStyle/>
          <a:p>
            <a:pPr marL="723900" lvl="1" indent="-368300">
              <a:buNone/>
            </a:pPr>
            <a:r>
              <a:rPr lang="it-IT" sz="3200" dirty="0"/>
              <a:t>d)	la prevenzione, l’indagine, l’accertamento e il perseguimento di </a:t>
            </a:r>
            <a:r>
              <a:rPr lang="it-IT" sz="3200" u="sng" dirty="0">
                <a:uFill>
                  <a:solidFill>
                    <a:srgbClr val="C00000"/>
                  </a:solidFill>
                </a:uFill>
              </a:rPr>
              <a:t>reati</a:t>
            </a:r>
            <a:r>
              <a:rPr lang="it-IT" sz="3200" dirty="0"/>
              <a:t> o l’esecuzione di </a:t>
            </a:r>
            <a:r>
              <a:rPr lang="it-IT" sz="3200" u="sng" dirty="0">
                <a:uFill>
                  <a:solidFill>
                    <a:srgbClr val="C00000"/>
                  </a:solidFill>
                </a:uFill>
              </a:rPr>
              <a:t>sanzioni penali</a:t>
            </a:r>
          </a:p>
          <a:p>
            <a:pPr marL="914400" lvl="2" indent="0">
              <a:buNone/>
            </a:pPr>
            <a:r>
              <a:rPr lang="it-IT" sz="2800" dirty="0"/>
              <a:t>incluse la salvaguardia contro e la prevenzione di </a:t>
            </a:r>
            <a:r>
              <a:rPr lang="it-IT" sz="2800" u="sng" dirty="0">
                <a:uFill>
                  <a:solidFill>
                    <a:srgbClr val="C00000"/>
                  </a:solidFill>
                </a:uFill>
              </a:rPr>
              <a:t>minacce alla sicurezza pubblica</a:t>
            </a:r>
            <a:r>
              <a:rPr lang="it-IT" sz="2800" dirty="0"/>
              <a:t>;</a:t>
            </a:r>
          </a:p>
          <a:p>
            <a:pPr marL="723900" lvl="1" indent="-368300">
              <a:buNone/>
            </a:pPr>
            <a:r>
              <a:rPr lang="it-IT" sz="3200" dirty="0">
                <a:solidFill>
                  <a:prstClr val="black"/>
                </a:solidFill>
              </a:rPr>
              <a:t>e)	altri importanti </a:t>
            </a:r>
            <a:r>
              <a:rPr lang="it-IT" sz="3200" u="sng" dirty="0">
                <a:solidFill>
                  <a:prstClr val="black"/>
                </a:solidFill>
                <a:uFill>
                  <a:solidFill>
                    <a:srgbClr val="C00000"/>
                  </a:solidFill>
                </a:uFill>
              </a:rPr>
              <a:t>obiettivi di interesse pubblico generale</a:t>
            </a:r>
            <a:r>
              <a:rPr lang="it-IT" sz="3200" dirty="0">
                <a:solidFill>
                  <a:prstClr val="black"/>
                </a:solidFill>
              </a:rPr>
              <a:t> dell’Unione o di uno Stato membro,</a:t>
            </a:r>
          </a:p>
          <a:p>
            <a:pPr marL="914400" lvl="2" indent="0">
              <a:buNone/>
            </a:pPr>
            <a:r>
              <a:rPr lang="it-IT" sz="2800" dirty="0">
                <a:solidFill>
                  <a:prstClr val="black"/>
                </a:solidFill>
              </a:rPr>
              <a:t>in particolare </a:t>
            </a:r>
            <a:r>
              <a:rPr lang="it-IT" sz="2800" u="sng" dirty="0">
                <a:solidFill>
                  <a:prstClr val="black"/>
                </a:solidFill>
                <a:uFill>
                  <a:solidFill>
                    <a:srgbClr val="C00000"/>
                  </a:solidFill>
                </a:uFill>
              </a:rPr>
              <a:t>un rilevante interesse economico o finanziario</a:t>
            </a:r>
            <a:r>
              <a:rPr lang="it-IT" sz="2800" dirty="0">
                <a:solidFill>
                  <a:prstClr val="black"/>
                </a:solidFill>
              </a:rPr>
              <a:t> dell’Unione o di uno Stato membro, anche </a:t>
            </a:r>
            <a:r>
              <a:rPr lang="it-IT" sz="2800" u="sng" dirty="0">
                <a:solidFill>
                  <a:prstClr val="black"/>
                </a:solidFill>
                <a:uFill>
                  <a:solidFill>
                    <a:srgbClr val="C00000"/>
                  </a:solidFill>
                </a:uFill>
              </a:rPr>
              <a:t>in materia monetaria</a:t>
            </a:r>
            <a:r>
              <a:rPr lang="it-IT" sz="2800" dirty="0">
                <a:solidFill>
                  <a:prstClr val="black"/>
                </a:solidFill>
              </a:rPr>
              <a:t>, di </a:t>
            </a:r>
            <a:r>
              <a:rPr lang="it-IT" sz="2800" u="sng" dirty="0">
                <a:solidFill>
                  <a:prstClr val="black"/>
                </a:solidFill>
                <a:uFill>
                  <a:solidFill>
                    <a:srgbClr val="C00000"/>
                  </a:solidFill>
                </a:uFill>
              </a:rPr>
              <a:t>bilancio</a:t>
            </a:r>
            <a:r>
              <a:rPr lang="it-IT" sz="2800" dirty="0">
                <a:solidFill>
                  <a:prstClr val="black"/>
                </a:solidFill>
              </a:rPr>
              <a:t> e </a:t>
            </a:r>
            <a:r>
              <a:rPr lang="it-IT" sz="2800" u="sng" dirty="0">
                <a:solidFill>
                  <a:prstClr val="black"/>
                </a:solidFill>
                <a:uFill>
                  <a:solidFill>
                    <a:srgbClr val="C00000"/>
                  </a:solidFill>
                </a:uFill>
              </a:rPr>
              <a:t>tributaria</a:t>
            </a:r>
            <a:r>
              <a:rPr lang="it-IT" sz="2800" dirty="0">
                <a:solidFill>
                  <a:prstClr val="black"/>
                </a:solidFill>
              </a:rPr>
              <a:t>, di </a:t>
            </a:r>
            <a:r>
              <a:rPr lang="it-IT" sz="2800" u="sng" dirty="0">
                <a:solidFill>
                  <a:prstClr val="black"/>
                </a:solidFill>
                <a:uFill>
                  <a:solidFill>
                    <a:srgbClr val="C00000"/>
                  </a:solidFill>
                </a:uFill>
              </a:rPr>
              <a:t>sanità pubblica</a:t>
            </a:r>
            <a:r>
              <a:rPr lang="it-IT" sz="2800" dirty="0">
                <a:solidFill>
                  <a:prstClr val="black"/>
                </a:solidFill>
              </a:rPr>
              <a:t> e </a:t>
            </a:r>
            <a:r>
              <a:rPr lang="it-IT" sz="2800" u="sng" dirty="0">
                <a:solidFill>
                  <a:prstClr val="black"/>
                </a:solidFill>
                <a:uFill>
                  <a:solidFill>
                    <a:srgbClr val="C00000"/>
                  </a:solidFill>
                </a:uFill>
              </a:rPr>
              <a:t>sicurezza sociale</a:t>
            </a:r>
            <a:r>
              <a:rPr lang="it-IT" sz="2800" dirty="0">
                <a:solidFill>
                  <a:prstClr val="black"/>
                </a:solidFill>
              </a:rPr>
              <a:t>;</a:t>
            </a:r>
          </a:p>
          <a:p>
            <a:pPr marL="723900" lvl="1" indent="-368300">
              <a:buNone/>
            </a:pPr>
            <a:r>
              <a:rPr lang="it-IT" sz="3200" dirty="0">
                <a:solidFill>
                  <a:prstClr val="black"/>
                </a:solidFill>
              </a:rPr>
              <a:t>f)	la salvaguardia dell’</a:t>
            </a:r>
            <a:r>
              <a:rPr lang="it-IT" sz="3200" u="sng" dirty="0">
                <a:solidFill>
                  <a:prstClr val="black"/>
                </a:solidFill>
                <a:uFill>
                  <a:solidFill>
                    <a:srgbClr val="C00000"/>
                  </a:solidFill>
                </a:uFill>
              </a:rPr>
              <a:t>indipendenza della magistratura</a:t>
            </a:r>
            <a:r>
              <a:rPr lang="it-IT" sz="3200" dirty="0">
                <a:solidFill>
                  <a:prstClr val="black"/>
                </a:solidFill>
              </a:rPr>
              <a:t> e </a:t>
            </a:r>
            <a:r>
              <a:rPr lang="it-IT" sz="3200" u="sng" dirty="0">
                <a:solidFill>
                  <a:prstClr val="black"/>
                </a:solidFill>
                <a:uFill>
                  <a:solidFill>
                    <a:srgbClr val="C00000"/>
                  </a:solidFill>
                </a:uFill>
              </a:rPr>
              <a:t>dei</a:t>
            </a:r>
            <a:r>
              <a:rPr lang="it-IT" sz="3200" dirty="0">
                <a:solidFill>
                  <a:prstClr val="black"/>
                </a:solidFill>
              </a:rPr>
              <a:t> </a:t>
            </a:r>
            <a:r>
              <a:rPr lang="it-IT" sz="3200" u="sng" dirty="0">
                <a:solidFill>
                  <a:prstClr val="black"/>
                </a:solidFill>
                <a:uFill>
                  <a:solidFill>
                    <a:srgbClr val="C00000"/>
                  </a:solidFill>
                </a:uFill>
              </a:rPr>
              <a:t>procedimenti giudiziari</a:t>
            </a:r>
            <a:r>
              <a:rPr lang="it-IT" sz="3200" dirty="0">
                <a:solidFill>
                  <a:prstClr val="black"/>
                </a:solidFill>
              </a:rPr>
              <a:t>;</a:t>
            </a:r>
          </a:p>
        </p:txBody>
      </p:sp>
      <p:sp>
        <p:nvSpPr>
          <p:cNvPr id="4" name="Segnaposto data 3">
            <a:extLst>
              <a:ext uri="{FF2B5EF4-FFF2-40B4-BE49-F238E27FC236}">
                <a16:creationId xmlns:a16="http://schemas.microsoft.com/office/drawing/2014/main" id="{FDA2FBAB-30D6-4344-A68A-A716ED13DDA6}"/>
              </a:ext>
            </a:extLst>
          </p:cNvPr>
          <p:cNvSpPr>
            <a:spLocks noGrp="1"/>
          </p:cNvSpPr>
          <p:nvPr>
            <p:ph type="dt" sz="half" idx="10"/>
          </p:nvPr>
        </p:nvSpPr>
        <p:spPr/>
        <p:txBody>
          <a:bodyPr/>
          <a:lstStyle/>
          <a:p>
            <a:fld id="{4556350B-26EA-4A65-B2E5-0F78FBD4D1AF}" type="datetime1">
              <a:rPr lang="it-IT" smtClean="0"/>
              <a:t>07/06/2018</a:t>
            </a:fld>
            <a:endParaRPr lang="it-IT" dirty="0"/>
          </a:p>
        </p:txBody>
      </p:sp>
      <p:sp>
        <p:nvSpPr>
          <p:cNvPr id="5" name="Segnaposto piè di pagina 4">
            <a:extLst>
              <a:ext uri="{FF2B5EF4-FFF2-40B4-BE49-F238E27FC236}">
                <a16:creationId xmlns:a16="http://schemas.microsoft.com/office/drawing/2014/main" id="{36AEDFFA-3D4A-49A6-AD4E-782C718BDE0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D0B6D2F-B537-4D12-B997-AB9C2144969D}"/>
              </a:ext>
            </a:extLst>
          </p:cNvPr>
          <p:cNvSpPr>
            <a:spLocks noGrp="1"/>
          </p:cNvSpPr>
          <p:nvPr>
            <p:ph type="sldNum" sz="quarter" idx="12"/>
          </p:nvPr>
        </p:nvSpPr>
        <p:spPr/>
        <p:txBody>
          <a:bodyPr/>
          <a:lstStyle/>
          <a:p>
            <a:fld id="{F74602B5-7832-47F6-8BF6-4ACCF92184F1}" type="slidenum">
              <a:rPr lang="it-IT" smtClean="0"/>
              <a:pPr/>
              <a:t>144</a:t>
            </a:fld>
            <a:endParaRPr lang="it-IT" dirty="0"/>
          </a:p>
        </p:txBody>
      </p:sp>
    </p:spTree>
    <p:extLst>
      <p:ext uri="{BB962C8B-B14F-4D97-AF65-F5344CB8AC3E}">
        <p14:creationId xmlns:p14="http://schemas.microsoft.com/office/powerpoint/2010/main" val="22289317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E54E-3929-4DD1-B11B-B714E5F9A6AB}"/>
              </a:ext>
            </a:extLst>
          </p:cNvPr>
          <p:cNvSpPr>
            <a:spLocks noGrp="1"/>
          </p:cNvSpPr>
          <p:nvPr>
            <p:ph type="title"/>
          </p:nvPr>
        </p:nvSpPr>
        <p:spPr/>
        <p:txBody>
          <a:bodyPr/>
          <a:lstStyle/>
          <a:p>
            <a:r>
              <a:rPr lang="it-IT" dirty="0">
                <a:solidFill>
                  <a:srgbClr val="C00000"/>
                </a:solidFill>
              </a:rPr>
              <a:t>Limitazioni</a:t>
            </a:r>
            <a:r>
              <a:rPr lang="it-IT" dirty="0"/>
              <a:t> alla portata di obblighi e diritti</a:t>
            </a:r>
            <a:r>
              <a:rPr lang="it-IT" dirty="0">
                <a:solidFill>
                  <a:schemeClr val="bg2">
                    <a:lumMod val="75000"/>
                  </a:schemeClr>
                </a:solidFill>
              </a:rPr>
              <a:t> /5</a:t>
            </a:r>
          </a:p>
        </p:txBody>
      </p:sp>
      <p:sp>
        <p:nvSpPr>
          <p:cNvPr id="3" name="Segnaposto contenuto 2">
            <a:extLst>
              <a:ext uri="{FF2B5EF4-FFF2-40B4-BE49-F238E27FC236}">
                <a16:creationId xmlns:a16="http://schemas.microsoft.com/office/drawing/2014/main" id="{5B5CC59D-E6E4-4CEE-B080-CB545B2B5CBD}"/>
              </a:ext>
            </a:extLst>
          </p:cNvPr>
          <p:cNvSpPr>
            <a:spLocks noGrp="1"/>
          </p:cNvSpPr>
          <p:nvPr>
            <p:ph idx="1"/>
          </p:nvPr>
        </p:nvSpPr>
        <p:spPr>
          <a:xfrm>
            <a:off x="1812454" y="1551432"/>
            <a:ext cx="8567093" cy="4656659"/>
          </a:xfrm>
        </p:spPr>
        <p:txBody>
          <a:bodyPr>
            <a:spAutoFit/>
          </a:bodyPr>
          <a:lstStyle/>
          <a:p>
            <a:pPr marL="723900" lvl="1" indent="-368300">
              <a:buNone/>
            </a:pPr>
            <a:r>
              <a:rPr lang="it-IT" sz="3600" dirty="0"/>
              <a:t>g)	le attività volte a prevenire, indagare, accertare e perseguire </a:t>
            </a:r>
            <a:r>
              <a:rPr lang="it-IT" sz="3600" u="sng" dirty="0">
                <a:uFill>
                  <a:solidFill>
                    <a:srgbClr val="C00000"/>
                  </a:solidFill>
                </a:uFill>
              </a:rPr>
              <a:t>violazioni della deontologia delle professioni regolamentate</a:t>
            </a:r>
            <a:r>
              <a:rPr lang="it-IT" sz="3600" dirty="0"/>
              <a:t>;</a:t>
            </a:r>
          </a:p>
          <a:p>
            <a:pPr marL="723900" lvl="1" indent="-368300">
              <a:buNone/>
            </a:pPr>
            <a:r>
              <a:rPr lang="it-IT" sz="3600" dirty="0"/>
              <a:t>h)	una funzione di </a:t>
            </a:r>
            <a:r>
              <a:rPr lang="it-IT" sz="3600" u="sng" dirty="0">
                <a:uFill>
                  <a:solidFill>
                    <a:srgbClr val="C00000"/>
                  </a:solidFill>
                </a:uFill>
              </a:rPr>
              <a:t>controllo</a:t>
            </a:r>
            <a:r>
              <a:rPr lang="it-IT" sz="3600" dirty="0"/>
              <a:t>, </a:t>
            </a:r>
            <a:r>
              <a:rPr lang="it-IT" sz="3600" u="sng" dirty="0">
                <a:uFill>
                  <a:solidFill>
                    <a:srgbClr val="C00000"/>
                  </a:solidFill>
                </a:uFill>
              </a:rPr>
              <a:t>d’ispezione</a:t>
            </a:r>
            <a:r>
              <a:rPr lang="it-IT" sz="3600" dirty="0"/>
              <a:t> o di </a:t>
            </a:r>
            <a:r>
              <a:rPr lang="it-IT" sz="3600" u="sng" dirty="0">
                <a:uFill>
                  <a:solidFill>
                    <a:srgbClr val="C00000"/>
                  </a:solidFill>
                </a:uFill>
              </a:rPr>
              <a:t>regolamentazione</a:t>
            </a:r>
            <a:r>
              <a:rPr lang="it-IT" sz="3600" dirty="0"/>
              <a:t> </a:t>
            </a:r>
            <a:r>
              <a:rPr lang="it-IT" sz="3200" dirty="0"/>
              <a:t>connessa, anche occasionalmente, all’esercizio di pubblici poteri nei casi di cui alle lettere da a), a e) e g);</a:t>
            </a:r>
          </a:p>
          <a:p>
            <a:pPr marL="723900" lvl="1" indent="-368300">
              <a:buNone/>
            </a:pPr>
            <a:r>
              <a:rPr lang="it-IT" sz="3600" dirty="0"/>
              <a:t>i)	la </a:t>
            </a:r>
            <a:r>
              <a:rPr lang="it-IT" sz="3600" u="sng" dirty="0">
                <a:uFill>
                  <a:solidFill>
                    <a:srgbClr val="C00000"/>
                  </a:solidFill>
                </a:uFill>
              </a:rPr>
              <a:t>tutela dell’interessato</a:t>
            </a:r>
            <a:r>
              <a:rPr lang="it-IT" sz="3600" dirty="0"/>
              <a:t> o </a:t>
            </a:r>
            <a:r>
              <a:rPr lang="it-IT" sz="3600" u="sng" dirty="0">
                <a:uFill>
                  <a:solidFill>
                    <a:srgbClr val="C00000"/>
                  </a:solidFill>
                </a:uFill>
              </a:rPr>
              <a:t>dei diritti e delle libertà altrui</a:t>
            </a:r>
            <a:r>
              <a:rPr lang="it-IT" sz="3600" dirty="0"/>
              <a:t>;</a:t>
            </a:r>
          </a:p>
          <a:p>
            <a:pPr marL="723900" lvl="1" indent="-368300">
              <a:buNone/>
            </a:pPr>
            <a:r>
              <a:rPr lang="it-IT" sz="3600" dirty="0"/>
              <a:t>j)	</a:t>
            </a:r>
            <a:r>
              <a:rPr lang="it-IT" sz="3600" i="1" dirty="0"/>
              <a:t>l’esecuzione</a:t>
            </a:r>
            <a:r>
              <a:rPr lang="it-IT" sz="3600" dirty="0"/>
              <a:t> delle </a:t>
            </a:r>
            <a:r>
              <a:rPr lang="it-IT" sz="3600" u="sng" dirty="0">
                <a:uFill>
                  <a:solidFill>
                    <a:srgbClr val="C00000"/>
                  </a:solidFill>
                </a:uFill>
              </a:rPr>
              <a:t>azioni civili</a:t>
            </a:r>
            <a:r>
              <a:rPr lang="it-IT" sz="3600" dirty="0"/>
              <a:t>.</a:t>
            </a:r>
          </a:p>
        </p:txBody>
      </p:sp>
      <p:sp>
        <p:nvSpPr>
          <p:cNvPr id="4" name="Segnaposto data 3">
            <a:extLst>
              <a:ext uri="{FF2B5EF4-FFF2-40B4-BE49-F238E27FC236}">
                <a16:creationId xmlns:a16="http://schemas.microsoft.com/office/drawing/2014/main" id="{FDA2FBAB-30D6-4344-A68A-A716ED13DDA6}"/>
              </a:ext>
            </a:extLst>
          </p:cNvPr>
          <p:cNvSpPr>
            <a:spLocks noGrp="1"/>
          </p:cNvSpPr>
          <p:nvPr>
            <p:ph type="dt" sz="half" idx="10"/>
          </p:nvPr>
        </p:nvSpPr>
        <p:spPr/>
        <p:txBody>
          <a:bodyPr/>
          <a:lstStyle/>
          <a:p>
            <a:fld id="{19ABCCE4-11E8-45E1-9C8E-9ECC36AA0787}" type="datetime1">
              <a:rPr lang="it-IT" smtClean="0"/>
              <a:t>07/06/2018</a:t>
            </a:fld>
            <a:endParaRPr lang="it-IT" dirty="0"/>
          </a:p>
        </p:txBody>
      </p:sp>
      <p:sp>
        <p:nvSpPr>
          <p:cNvPr id="5" name="Segnaposto piè di pagina 4">
            <a:extLst>
              <a:ext uri="{FF2B5EF4-FFF2-40B4-BE49-F238E27FC236}">
                <a16:creationId xmlns:a16="http://schemas.microsoft.com/office/drawing/2014/main" id="{36AEDFFA-3D4A-49A6-AD4E-782C718BDE0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D0B6D2F-B537-4D12-B997-AB9C2144969D}"/>
              </a:ext>
            </a:extLst>
          </p:cNvPr>
          <p:cNvSpPr>
            <a:spLocks noGrp="1"/>
          </p:cNvSpPr>
          <p:nvPr>
            <p:ph type="sldNum" sz="quarter" idx="12"/>
          </p:nvPr>
        </p:nvSpPr>
        <p:spPr/>
        <p:txBody>
          <a:bodyPr/>
          <a:lstStyle/>
          <a:p>
            <a:fld id="{F74602B5-7832-47F6-8BF6-4ACCF92184F1}" type="slidenum">
              <a:rPr lang="it-IT" smtClean="0"/>
              <a:pPr/>
              <a:t>145</a:t>
            </a:fld>
            <a:endParaRPr lang="it-IT" dirty="0"/>
          </a:p>
        </p:txBody>
      </p:sp>
    </p:spTree>
    <p:extLst>
      <p:ext uri="{BB962C8B-B14F-4D97-AF65-F5344CB8AC3E}">
        <p14:creationId xmlns:p14="http://schemas.microsoft.com/office/powerpoint/2010/main" val="21746886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7A05F4-35AE-4767-BB8E-EC658A37010D}"/>
              </a:ext>
            </a:extLst>
          </p:cNvPr>
          <p:cNvSpPr>
            <a:spLocks noGrp="1"/>
          </p:cNvSpPr>
          <p:nvPr>
            <p:ph type="title"/>
          </p:nvPr>
        </p:nvSpPr>
        <p:spPr/>
        <p:txBody>
          <a:bodyPr/>
          <a:lstStyle/>
          <a:p>
            <a:r>
              <a:rPr lang="it-IT" dirty="0">
                <a:solidFill>
                  <a:srgbClr val="C00000"/>
                </a:solidFill>
              </a:rPr>
              <a:t>Limitazioni</a:t>
            </a:r>
            <a:r>
              <a:rPr lang="it-IT" dirty="0"/>
              <a:t> alla portata di obblighi e diritti</a:t>
            </a:r>
            <a:r>
              <a:rPr lang="it-IT" dirty="0">
                <a:solidFill>
                  <a:srgbClr val="E7E6E6">
                    <a:lumMod val="75000"/>
                  </a:srgbClr>
                </a:solidFill>
              </a:rPr>
              <a:t> /6</a:t>
            </a:r>
            <a:endParaRPr lang="it-IT" dirty="0"/>
          </a:p>
        </p:txBody>
      </p:sp>
      <p:sp>
        <p:nvSpPr>
          <p:cNvPr id="3" name="Segnaposto contenuto 2">
            <a:extLst>
              <a:ext uri="{FF2B5EF4-FFF2-40B4-BE49-F238E27FC236}">
                <a16:creationId xmlns:a16="http://schemas.microsoft.com/office/drawing/2014/main" id="{B41F72FC-96B2-4CA1-9D67-C5E2E312A8A3}"/>
              </a:ext>
            </a:extLst>
          </p:cNvPr>
          <p:cNvSpPr>
            <a:spLocks noGrp="1"/>
          </p:cNvSpPr>
          <p:nvPr>
            <p:ph idx="1"/>
          </p:nvPr>
        </p:nvSpPr>
        <p:spPr>
          <a:xfrm>
            <a:off x="1812454" y="1233527"/>
            <a:ext cx="8567093" cy="4964436"/>
          </a:xfrm>
        </p:spPr>
        <p:txBody>
          <a:bodyPr/>
          <a:lstStyle/>
          <a:p>
            <a:pPr marL="0" indent="0">
              <a:buNone/>
            </a:pPr>
            <a:r>
              <a:rPr lang="it-IT" sz="3200" dirty="0">
                <a:highlight>
                  <a:srgbClr val="FFF8DD"/>
                </a:highlight>
              </a:rPr>
              <a:t>Il </a:t>
            </a:r>
            <a:r>
              <a:rPr lang="it-IT" sz="3200" dirty="0">
                <a:solidFill>
                  <a:srgbClr val="C00000"/>
                </a:solidFill>
                <a:highlight>
                  <a:srgbClr val="FFF8DD"/>
                </a:highlight>
              </a:rPr>
              <a:t>contenuto minimo essenziale</a:t>
            </a:r>
            <a:r>
              <a:rPr lang="it-IT" sz="3200" baseline="30000" dirty="0">
                <a:solidFill>
                  <a:srgbClr val="C00000"/>
                </a:solidFill>
                <a:highlight>
                  <a:srgbClr val="FFF8DD"/>
                </a:highlight>
              </a:rPr>
              <a:t> </a:t>
            </a:r>
            <a:r>
              <a:rPr lang="it-IT" sz="3200" baseline="30000" dirty="0">
                <a:highlight>
                  <a:srgbClr val="FFF8DD"/>
                </a:highlight>
              </a:rPr>
              <a:t>(art. 23,2) </a:t>
            </a:r>
            <a:r>
              <a:rPr lang="it-IT" sz="3200" dirty="0">
                <a:highlight>
                  <a:srgbClr val="FFF8DD"/>
                </a:highlight>
              </a:rPr>
              <a:t>di qualsiasi misura legislativa di questo genere sarà dato da </a:t>
            </a:r>
            <a:r>
              <a:rPr lang="it-IT" sz="3200" u="sng" dirty="0">
                <a:highlight>
                  <a:srgbClr val="FFF8DD"/>
                </a:highlight>
                <a:uFill>
                  <a:solidFill>
                    <a:srgbClr val="C00000"/>
                  </a:solidFill>
                </a:uFill>
              </a:rPr>
              <a:t>disposizioni specifiche</a:t>
            </a:r>
            <a:r>
              <a:rPr lang="it-IT" sz="3200" dirty="0">
                <a:highlight>
                  <a:srgbClr val="FFF8DD"/>
                </a:highlight>
              </a:rPr>
              <a:t> riguardanti «</a:t>
            </a:r>
            <a:r>
              <a:rPr lang="it-IT" sz="3200" i="1" dirty="0">
                <a:solidFill>
                  <a:srgbClr val="C00000"/>
                </a:solidFill>
                <a:highlight>
                  <a:srgbClr val="FFF8DD"/>
                </a:highlight>
              </a:rPr>
              <a:t>almeno</a:t>
            </a:r>
            <a:r>
              <a:rPr lang="it-IT" sz="3200" dirty="0">
                <a:highlight>
                  <a:srgbClr val="FFF8DD"/>
                </a:highlight>
              </a:rPr>
              <a:t>»:</a:t>
            </a:r>
          </a:p>
          <a:p>
            <a:pPr marL="0" indent="0">
              <a:buNone/>
            </a:pPr>
            <a:endParaRPr lang="it-IT" sz="3200" dirty="0"/>
          </a:p>
          <a:p>
            <a:pPr marL="723900" lvl="1" indent="-368300">
              <a:buNone/>
            </a:pPr>
            <a:r>
              <a:rPr lang="it-IT" sz="3200" dirty="0">
                <a:solidFill>
                  <a:prstClr val="black"/>
                </a:solidFill>
              </a:rPr>
              <a:t>a)	le </a:t>
            </a:r>
            <a:r>
              <a:rPr lang="it-IT" sz="3200" u="sng" dirty="0">
                <a:solidFill>
                  <a:prstClr val="black"/>
                </a:solidFill>
                <a:uFill>
                  <a:solidFill>
                    <a:srgbClr val="C00000"/>
                  </a:solidFill>
                </a:uFill>
              </a:rPr>
              <a:t>finalità del trattamento</a:t>
            </a:r>
            <a:r>
              <a:rPr lang="it-IT" sz="3200" dirty="0">
                <a:solidFill>
                  <a:prstClr val="black"/>
                </a:solidFill>
              </a:rPr>
              <a:t> o le </a:t>
            </a:r>
            <a:r>
              <a:rPr lang="it-IT" sz="3200" u="sng" dirty="0">
                <a:solidFill>
                  <a:prstClr val="black"/>
                </a:solidFill>
                <a:uFill>
                  <a:solidFill>
                    <a:srgbClr val="C00000"/>
                  </a:solidFill>
                </a:uFill>
              </a:rPr>
              <a:t>categorie di trattamento</a:t>
            </a:r>
            <a:r>
              <a:rPr lang="it-IT" sz="3200" dirty="0">
                <a:solidFill>
                  <a:prstClr val="black"/>
                </a:solidFill>
              </a:rPr>
              <a:t>;</a:t>
            </a:r>
          </a:p>
          <a:p>
            <a:pPr marL="723900" lvl="1" indent="-368300">
              <a:buNone/>
            </a:pPr>
            <a:r>
              <a:rPr lang="it-IT" sz="3200" dirty="0">
                <a:solidFill>
                  <a:prstClr val="black"/>
                </a:solidFill>
              </a:rPr>
              <a:t>b)	le </a:t>
            </a:r>
            <a:r>
              <a:rPr lang="it-IT" sz="3200" u="sng" dirty="0">
                <a:solidFill>
                  <a:prstClr val="black"/>
                </a:solidFill>
                <a:uFill>
                  <a:solidFill>
                    <a:srgbClr val="C00000"/>
                  </a:solidFill>
                </a:uFill>
              </a:rPr>
              <a:t>categorie di dati personali</a:t>
            </a:r>
            <a:r>
              <a:rPr lang="it-IT" sz="3200" dirty="0">
                <a:solidFill>
                  <a:prstClr val="black"/>
                </a:solidFill>
              </a:rPr>
              <a:t>;</a:t>
            </a:r>
          </a:p>
          <a:p>
            <a:pPr marL="723900" lvl="1" indent="-368300">
              <a:buNone/>
            </a:pPr>
            <a:r>
              <a:rPr lang="it-IT" sz="3200" dirty="0">
                <a:solidFill>
                  <a:prstClr val="black"/>
                </a:solidFill>
              </a:rPr>
              <a:t>c)	la </a:t>
            </a:r>
            <a:r>
              <a:rPr lang="it-IT" sz="3200" u="sng" dirty="0">
                <a:solidFill>
                  <a:prstClr val="black"/>
                </a:solidFill>
                <a:uFill>
                  <a:solidFill>
                    <a:srgbClr val="C00000"/>
                  </a:solidFill>
                </a:uFill>
              </a:rPr>
              <a:t>portata delle limitazioni </a:t>
            </a:r>
            <a:r>
              <a:rPr lang="it-IT" sz="3200" dirty="0">
                <a:solidFill>
                  <a:prstClr val="black"/>
                </a:solidFill>
              </a:rPr>
              <a:t>introdotte;</a:t>
            </a:r>
          </a:p>
          <a:p>
            <a:pPr marL="723900" lvl="1" indent="-368300">
              <a:buNone/>
            </a:pPr>
            <a:r>
              <a:rPr lang="it-IT" sz="3200" dirty="0"/>
              <a:t>d)	le </a:t>
            </a:r>
            <a:r>
              <a:rPr lang="it-IT" sz="3200" u="sng" dirty="0">
                <a:uFill>
                  <a:solidFill>
                    <a:srgbClr val="C00000"/>
                  </a:solidFill>
                </a:uFill>
              </a:rPr>
              <a:t>garanzie</a:t>
            </a:r>
            <a:r>
              <a:rPr lang="it-IT" sz="3200" dirty="0"/>
              <a:t> per prevenire abusi o l’accesso o il trasferimento illeciti;</a:t>
            </a:r>
          </a:p>
          <a:p>
            <a:pPr marL="723900" lvl="1" indent="-368300">
              <a:buNone/>
            </a:pPr>
            <a:r>
              <a:rPr lang="it-IT" sz="3200" dirty="0"/>
              <a:t>e)	</a:t>
            </a:r>
            <a:r>
              <a:rPr lang="it-IT" sz="3200" u="sng" dirty="0">
                <a:uFill>
                  <a:solidFill>
                    <a:srgbClr val="C00000"/>
                  </a:solidFill>
                </a:uFill>
              </a:rPr>
              <a:t>l’indicazione precisa del titolare</a:t>
            </a:r>
            <a:r>
              <a:rPr lang="it-IT" sz="3200" dirty="0">
                <a:uFill>
                  <a:solidFill>
                    <a:srgbClr val="C00000"/>
                  </a:solidFill>
                </a:uFill>
              </a:rPr>
              <a:t> </a:t>
            </a:r>
            <a:r>
              <a:rPr lang="it-IT" sz="3200" dirty="0"/>
              <a:t>del trattamento o delle </a:t>
            </a:r>
            <a:r>
              <a:rPr lang="it-IT" sz="3200" u="sng" dirty="0">
                <a:uFill>
                  <a:solidFill>
                    <a:srgbClr val="C00000"/>
                  </a:solidFill>
                </a:uFill>
              </a:rPr>
              <a:t>categorie</a:t>
            </a:r>
            <a:r>
              <a:rPr lang="it-IT" sz="3200" dirty="0"/>
              <a:t> di titolari;</a:t>
            </a:r>
          </a:p>
        </p:txBody>
      </p:sp>
      <p:sp>
        <p:nvSpPr>
          <p:cNvPr id="4" name="Segnaposto data 3">
            <a:extLst>
              <a:ext uri="{FF2B5EF4-FFF2-40B4-BE49-F238E27FC236}">
                <a16:creationId xmlns:a16="http://schemas.microsoft.com/office/drawing/2014/main" id="{E5B5F506-D763-4197-B5D1-371E2B8895B8}"/>
              </a:ext>
            </a:extLst>
          </p:cNvPr>
          <p:cNvSpPr>
            <a:spLocks noGrp="1"/>
          </p:cNvSpPr>
          <p:nvPr>
            <p:ph type="dt" sz="half" idx="10"/>
          </p:nvPr>
        </p:nvSpPr>
        <p:spPr/>
        <p:txBody>
          <a:bodyPr/>
          <a:lstStyle/>
          <a:p>
            <a:fld id="{7FD2345F-3177-4D0C-955A-8CF2DCD25E58}" type="datetime1">
              <a:rPr lang="it-IT" smtClean="0"/>
              <a:t>07/06/2018</a:t>
            </a:fld>
            <a:endParaRPr lang="it-IT" dirty="0"/>
          </a:p>
        </p:txBody>
      </p:sp>
      <p:sp>
        <p:nvSpPr>
          <p:cNvPr id="5" name="Segnaposto piè di pagina 4">
            <a:extLst>
              <a:ext uri="{FF2B5EF4-FFF2-40B4-BE49-F238E27FC236}">
                <a16:creationId xmlns:a16="http://schemas.microsoft.com/office/drawing/2014/main" id="{AE0EB5C4-3C9F-4BF2-9B7C-E184560281C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2026EB7E-271B-463C-AD07-F566F865D3CD}"/>
              </a:ext>
            </a:extLst>
          </p:cNvPr>
          <p:cNvSpPr>
            <a:spLocks noGrp="1"/>
          </p:cNvSpPr>
          <p:nvPr>
            <p:ph type="sldNum" sz="quarter" idx="12"/>
          </p:nvPr>
        </p:nvSpPr>
        <p:spPr/>
        <p:txBody>
          <a:bodyPr/>
          <a:lstStyle/>
          <a:p>
            <a:fld id="{F74602B5-7832-47F6-8BF6-4ACCF92184F1}" type="slidenum">
              <a:rPr lang="it-IT" smtClean="0"/>
              <a:pPr/>
              <a:t>146</a:t>
            </a:fld>
            <a:endParaRPr lang="it-IT" dirty="0"/>
          </a:p>
        </p:txBody>
      </p:sp>
    </p:spTree>
    <p:extLst>
      <p:ext uri="{BB962C8B-B14F-4D97-AF65-F5344CB8AC3E}">
        <p14:creationId xmlns:p14="http://schemas.microsoft.com/office/powerpoint/2010/main" val="13510390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7A05F4-35AE-4767-BB8E-EC658A37010D}"/>
              </a:ext>
            </a:extLst>
          </p:cNvPr>
          <p:cNvSpPr>
            <a:spLocks noGrp="1"/>
          </p:cNvSpPr>
          <p:nvPr>
            <p:ph type="title"/>
          </p:nvPr>
        </p:nvSpPr>
        <p:spPr/>
        <p:txBody>
          <a:bodyPr/>
          <a:lstStyle/>
          <a:p>
            <a:r>
              <a:rPr lang="it-IT" dirty="0">
                <a:solidFill>
                  <a:srgbClr val="C00000"/>
                </a:solidFill>
              </a:rPr>
              <a:t>Limitazioni</a:t>
            </a:r>
            <a:r>
              <a:rPr lang="it-IT" dirty="0"/>
              <a:t> alla portata di obblighi e diritti</a:t>
            </a:r>
            <a:r>
              <a:rPr lang="it-IT" dirty="0">
                <a:solidFill>
                  <a:srgbClr val="E7E6E6">
                    <a:lumMod val="75000"/>
                  </a:srgbClr>
                </a:solidFill>
              </a:rPr>
              <a:t> /7</a:t>
            </a:r>
            <a:endParaRPr lang="it-IT" dirty="0"/>
          </a:p>
        </p:txBody>
      </p:sp>
      <p:sp>
        <p:nvSpPr>
          <p:cNvPr id="3" name="Segnaposto contenuto 2">
            <a:extLst>
              <a:ext uri="{FF2B5EF4-FFF2-40B4-BE49-F238E27FC236}">
                <a16:creationId xmlns:a16="http://schemas.microsoft.com/office/drawing/2014/main" id="{B41F72FC-96B2-4CA1-9D67-C5E2E312A8A3}"/>
              </a:ext>
            </a:extLst>
          </p:cNvPr>
          <p:cNvSpPr>
            <a:spLocks noGrp="1"/>
          </p:cNvSpPr>
          <p:nvPr>
            <p:ph idx="1"/>
          </p:nvPr>
        </p:nvSpPr>
        <p:spPr>
          <a:xfrm>
            <a:off x="1812454" y="1730074"/>
            <a:ext cx="8567093" cy="3397853"/>
          </a:xfrm>
        </p:spPr>
        <p:txBody>
          <a:bodyPr/>
          <a:lstStyle/>
          <a:p>
            <a:pPr marL="723900" lvl="1" indent="-368300">
              <a:buNone/>
            </a:pPr>
            <a:r>
              <a:rPr lang="it-IT" sz="3200" dirty="0">
                <a:solidFill>
                  <a:prstClr val="black"/>
                </a:solidFill>
              </a:rPr>
              <a:t>f)	i </a:t>
            </a:r>
            <a:r>
              <a:rPr lang="it-IT" sz="3200" u="sng" dirty="0">
                <a:uFill>
                  <a:solidFill>
                    <a:srgbClr val="C00000"/>
                  </a:solidFill>
                </a:uFill>
              </a:rPr>
              <a:t>periodi di conservazione</a:t>
            </a:r>
            <a:r>
              <a:rPr lang="it-IT" sz="3200" dirty="0">
                <a:solidFill>
                  <a:prstClr val="black"/>
                </a:solidFill>
              </a:rPr>
              <a:t> e le </a:t>
            </a:r>
            <a:r>
              <a:rPr lang="it-IT" sz="3200" u="sng" dirty="0">
                <a:uFill>
                  <a:solidFill>
                    <a:srgbClr val="C00000"/>
                  </a:solidFill>
                </a:uFill>
              </a:rPr>
              <a:t>garanzie</a:t>
            </a:r>
            <a:r>
              <a:rPr lang="it-IT" sz="3200" dirty="0">
                <a:solidFill>
                  <a:prstClr val="black"/>
                </a:solidFill>
              </a:rPr>
              <a:t> applicabili </a:t>
            </a:r>
            <a:r>
              <a:rPr lang="it-IT" sz="3200" i="1" dirty="0">
                <a:solidFill>
                  <a:prstClr val="black"/>
                </a:solidFill>
              </a:rPr>
              <a:t>tenuto conto della natura, dell’ambito di applicazione e delle finalità del trattamento o delle categorie di trattamento</a:t>
            </a:r>
            <a:r>
              <a:rPr lang="it-IT" sz="3200" dirty="0">
                <a:solidFill>
                  <a:prstClr val="black"/>
                </a:solidFill>
              </a:rPr>
              <a:t>;</a:t>
            </a:r>
          </a:p>
          <a:p>
            <a:pPr marL="723900" lvl="1" indent="-368300">
              <a:buNone/>
            </a:pPr>
            <a:r>
              <a:rPr lang="it-IT" sz="3200" dirty="0">
                <a:solidFill>
                  <a:prstClr val="black"/>
                </a:solidFill>
              </a:rPr>
              <a:t>g)	i </a:t>
            </a:r>
            <a:r>
              <a:rPr lang="it-IT" sz="3200" u="sng" dirty="0">
                <a:uFill>
                  <a:solidFill>
                    <a:srgbClr val="C00000"/>
                  </a:solidFill>
                </a:uFill>
              </a:rPr>
              <a:t>rischi</a:t>
            </a:r>
            <a:r>
              <a:rPr lang="it-IT" sz="3200" dirty="0">
                <a:solidFill>
                  <a:prstClr val="black"/>
                </a:solidFill>
              </a:rPr>
              <a:t> per i diritti e le libertà degli interessati; e</a:t>
            </a:r>
          </a:p>
          <a:p>
            <a:pPr marL="723900" lvl="1" indent="-368300">
              <a:buNone/>
            </a:pPr>
            <a:r>
              <a:rPr lang="it-IT" sz="3200" dirty="0">
                <a:solidFill>
                  <a:prstClr val="black"/>
                </a:solidFill>
              </a:rPr>
              <a:t>h)	il </a:t>
            </a:r>
            <a:r>
              <a:rPr lang="it-IT" sz="3200" u="sng" dirty="0">
                <a:uFill>
                  <a:solidFill>
                    <a:srgbClr val="C00000"/>
                  </a:solidFill>
                </a:uFill>
              </a:rPr>
              <a:t>diritto degli interessati di essere informati della limitazione</a:t>
            </a:r>
            <a:r>
              <a:rPr lang="it-IT" sz="3200" dirty="0">
                <a:solidFill>
                  <a:prstClr val="black"/>
                </a:solidFill>
              </a:rPr>
              <a:t>, </a:t>
            </a:r>
            <a:r>
              <a:rPr lang="it-IT" sz="3200" i="1" dirty="0">
                <a:solidFill>
                  <a:prstClr val="black"/>
                </a:solidFill>
              </a:rPr>
              <a:t>a meno che ciò possa compromettere la finalità della stessa</a:t>
            </a:r>
            <a:r>
              <a:rPr lang="it-IT" sz="3200" dirty="0">
                <a:solidFill>
                  <a:prstClr val="black"/>
                </a:solidFill>
              </a:rPr>
              <a:t>.</a:t>
            </a:r>
          </a:p>
        </p:txBody>
      </p:sp>
      <p:sp>
        <p:nvSpPr>
          <p:cNvPr id="4" name="Segnaposto data 3">
            <a:extLst>
              <a:ext uri="{FF2B5EF4-FFF2-40B4-BE49-F238E27FC236}">
                <a16:creationId xmlns:a16="http://schemas.microsoft.com/office/drawing/2014/main" id="{E5B5F506-D763-4197-B5D1-371E2B8895B8}"/>
              </a:ext>
            </a:extLst>
          </p:cNvPr>
          <p:cNvSpPr>
            <a:spLocks noGrp="1"/>
          </p:cNvSpPr>
          <p:nvPr>
            <p:ph type="dt" sz="half" idx="10"/>
          </p:nvPr>
        </p:nvSpPr>
        <p:spPr/>
        <p:txBody>
          <a:bodyPr/>
          <a:lstStyle/>
          <a:p>
            <a:fld id="{CFA1B75B-F170-4A0C-8AC8-090BB1DA9ED1}" type="datetime1">
              <a:rPr lang="it-IT" smtClean="0"/>
              <a:t>07/06/2018</a:t>
            </a:fld>
            <a:endParaRPr lang="it-IT" dirty="0"/>
          </a:p>
        </p:txBody>
      </p:sp>
      <p:sp>
        <p:nvSpPr>
          <p:cNvPr id="5" name="Segnaposto piè di pagina 4">
            <a:extLst>
              <a:ext uri="{FF2B5EF4-FFF2-40B4-BE49-F238E27FC236}">
                <a16:creationId xmlns:a16="http://schemas.microsoft.com/office/drawing/2014/main" id="{AE0EB5C4-3C9F-4BF2-9B7C-E184560281C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2026EB7E-271B-463C-AD07-F566F865D3CD}"/>
              </a:ext>
            </a:extLst>
          </p:cNvPr>
          <p:cNvSpPr>
            <a:spLocks noGrp="1"/>
          </p:cNvSpPr>
          <p:nvPr>
            <p:ph type="sldNum" sz="quarter" idx="12"/>
          </p:nvPr>
        </p:nvSpPr>
        <p:spPr/>
        <p:txBody>
          <a:bodyPr/>
          <a:lstStyle/>
          <a:p>
            <a:fld id="{F74602B5-7832-47F6-8BF6-4ACCF92184F1}" type="slidenum">
              <a:rPr lang="it-IT" smtClean="0"/>
              <a:pPr/>
              <a:t>147</a:t>
            </a:fld>
            <a:endParaRPr lang="it-IT" dirty="0"/>
          </a:p>
        </p:txBody>
      </p:sp>
    </p:spTree>
    <p:extLst>
      <p:ext uri="{BB962C8B-B14F-4D97-AF65-F5344CB8AC3E}">
        <p14:creationId xmlns:p14="http://schemas.microsoft.com/office/powerpoint/2010/main" val="564397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48D7E-D1CE-451F-A32F-A0CB6696870F}"/>
              </a:ext>
            </a:extLst>
          </p:cNvPr>
          <p:cNvSpPr>
            <a:spLocks noGrp="1"/>
          </p:cNvSpPr>
          <p:nvPr>
            <p:ph type="title"/>
          </p:nvPr>
        </p:nvSpPr>
        <p:spPr/>
        <p:txBody>
          <a:bodyPr/>
          <a:lstStyle/>
          <a:p>
            <a:r>
              <a:rPr lang="it-IT" dirty="0"/>
              <a:t>Limitazioni per </a:t>
            </a:r>
            <a:r>
              <a:rPr lang="it-IT" dirty="0">
                <a:solidFill>
                  <a:srgbClr val="C00000"/>
                </a:solidFill>
              </a:rPr>
              <a:t>finalità di archiviazione, di ricerca scientifica o storica o statistica</a:t>
            </a:r>
          </a:p>
        </p:txBody>
      </p:sp>
      <p:sp>
        <p:nvSpPr>
          <p:cNvPr id="3" name="Segnaposto contenuto 2">
            <a:extLst>
              <a:ext uri="{FF2B5EF4-FFF2-40B4-BE49-F238E27FC236}">
                <a16:creationId xmlns:a16="http://schemas.microsoft.com/office/drawing/2014/main" id="{CDE32507-0F18-4849-861E-15BB835FE94F}"/>
              </a:ext>
            </a:extLst>
          </p:cNvPr>
          <p:cNvSpPr>
            <a:spLocks noGrp="1"/>
          </p:cNvSpPr>
          <p:nvPr>
            <p:ph idx="1"/>
          </p:nvPr>
        </p:nvSpPr>
        <p:spPr>
          <a:xfrm>
            <a:off x="1066800" y="1797429"/>
            <a:ext cx="10058400" cy="4602286"/>
          </a:xfrm>
        </p:spPr>
        <p:txBody>
          <a:bodyPr/>
          <a:lstStyle/>
          <a:p>
            <a:pPr marL="0" indent="0">
              <a:buNone/>
            </a:pPr>
            <a:r>
              <a:rPr lang="it-IT" dirty="0"/>
              <a:t>Se i dati personali sono trattati </a:t>
            </a:r>
            <a:r>
              <a:rPr lang="it-IT" i="1" dirty="0">
                <a:solidFill>
                  <a:srgbClr val="C00000"/>
                </a:solidFill>
                <a:effectLst>
                  <a:outerShdw blurRad="38100" dist="38100" dir="2700000" algn="tl">
                    <a:srgbClr val="000000">
                      <a:alpha val="43137"/>
                    </a:srgbClr>
                  </a:outerShdw>
                </a:effectLst>
              </a:rPr>
              <a:t>a fini di ricerca scientifica</a:t>
            </a:r>
            <a:r>
              <a:rPr lang="it-IT" i="1" dirty="0">
                <a:effectLst>
                  <a:outerShdw blurRad="38100" dist="38100" dir="2700000" algn="tl">
                    <a:srgbClr val="000000">
                      <a:alpha val="43137"/>
                    </a:srgbClr>
                  </a:outerShdw>
                </a:effectLst>
              </a:rPr>
              <a:t> o </a:t>
            </a:r>
            <a:r>
              <a:rPr lang="it-IT" i="1" dirty="0">
                <a:solidFill>
                  <a:srgbClr val="C00000"/>
                </a:solidFill>
                <a:effectLst>
                  <a:outerShdw blurRad="38100" dist="38100" dir="2700000" algn="tl">
                    <a:srgbClr val="000000">
                      <a:alpha val="43137"/>
                    </a:srgbClr>
                  </a:outerShdw>
                </a:effectLst>
              </a:rPr>
              <a:t>storica</a:t>
            </a:r>
            <a:r>
              <a:rPr lang="it-IT" i="1" dirty="0">
                <a:effectLst>
                  <a:outerShdw blurRad="38100" dist="38100" dir="2700000" algn="tl">
                    <a:srgbClr val="000000">
                      <a:alpha val="43137"/>
                    </a:srgbClr>
                  </a:outerShdw>
                </a:effectLst>
              </a:rPr>
              <a:t> o </a:t>
            </a:r>
            <a:r>
              <a:rPr lang="it-IT" i="1" dirty="0">
                <a:solidFill>
                  <a:srgbClr val="C00000"/>
                </a:solidFill>
                <a:effectLst>
                  <a:outerShdw blurRad="38100" dist="38100" dir="2700000" algn="tl">
                    <a:srgbClr val="000000">
                      <a:alpha val="43137"/>
                    </a:srgbClr>
                  </a:outerShdw>
                </a:effectLst>
              </a:rPr>
              <a:t>a fini statistici</a:t>
            </a:r>
            <a:r>
              <a:rPr lang="it-IT" dirty="0"/>
              <a:t> il diritto </a:t>
            </a:r>
            <a:r>
              <a:rPr lang="it-IT" baseline="30000" dirty="0"/>
              <a:t>(dell’Ue o degli </a:t>
            </a:r>
            <a:r>
              <a:rPr lang="it-IT" baseline="30000" dirty="0" err="1"/>
              <a:t>St.m</a:t>
            </a:r>
            <a:r>
              <a:rPr lang="it-IT" baseline="30000" dirty="0"/>
              <a:t>.) </a:t>
            </a:r>
            <a:r>
              <a:rPr lang="it-IT" dirty="0">
                <a:effectLst>
                  <a:outerShdw blurRad="38100" dist="38100" dir="2700000" algn="tl">
                    <a:srgbClr val="000000">
                      <a:alpha val="43137"/>
                    </a:srgbClr>
                  </a:outerShdw>
                </a:effectLst>
              </a:rPr>
              <a:t>può prevedere deroghe </a:t>
            </a:r>
            <a:r>
              <a:rPr lang="it-IT" dirty="0"/>
              <a:t>ai diritti</a:t>
            </a:r>
            <a:endParaRPr lang="it-IT" dirty="0">
              <a:solidFill>
                <a:srgbClr val="C00000"/>
              </a:solidFill>
            </a:endParaRPr>
          </a:p>
          <a:p>
            <a:r>
              <a:rPr lang="it-IT" dirty="0"/>
              <a:t>di accesso </a:t>
            </a:r>
            <a:r>
              <a:rPr lang="it-IT" baseline="30000" dirty="0"/>
              <a:t>(art. 15)</a:t>
            </a:r>
            <a:r>
              <a:rPr lang="it-IT" dirty="0"/>
              <a:t>, di rettifica </a:t>
            </a:r>
            <a:r>
              <a:rPr lang="it-IT" baseline="30000" dirty="0"/>
              <a:t>(art. 16)</a:t>
            </a:r>
            <a:r>
              <a:rPr lang="it-IT" dirty="0"/>
              <a:t>, di limitazione del trattamento </a:t>
            </a:r>
            <a:r>
              <a:rPr lang="it-IT" baseline="30000" dirty="0"/>
              <a:t>(art. 18)</a:t>
            </a:r>
            <a:r>
              <a:rPr lang="it-IT" dirty="0"/>
              <a:t> e di opposizione </a:t>
            </a:r>
            <a:r>
              <a:rPr lang="it-IT" baseline="30000" dirty="0"/>
              <a:t>(art. 21)</a:t>
            </a:r>
            <a:r>
              <a:rPr lang="it-IT" dirty="0"/>
              <a:t> </a:t>
            </a:r>
          </a:p>
          <a:p>
            <a:pPr marL="0" indent="0">
              <a:buNone/>
            </a:pPr>
            <a:r>
              <a:rPr lang="it-IT" dirty="0"/>
              <a:t>Se, invece, i dati personali sono trattati </a:t>
            </a:r>
            <a:r>
              <a:rPr lang="it-IT" i="1" dirty="0">
                <a:solidFill>
                  <a:srgbClr val="C00000"/>
                </a:solidFill>
                <a:effectLst>
                  <a:outerShdw blurRad="38100" dist="38100" dir="2700000" algn="tl">
                    <a:srgbClr val="000000">
                      <a:alpha val="43137"/>
                    </a:srgbClr>
                  </a:outerShdw>
                </a:effectLst>
              </a:rPr>
              <a:t>per finalità di archiviazione nel pubblico interesse</a:t>
            </a:r>
            <a:r>
              <a:rPr lang="it-IT" dirty="0"/>
              <a:t> il diritto </a:t>
            </a:r>
            <a:r>
              <a:rPr lang="it-IT" baseline="30000" dirty="0"/>
              <a:t>(dell’Ue o degli </a:t>
            </a:r>
            <a:r>
              <a:rPr lang="it-IT" baseline="30000" dirty="0" err="1"/>
              <a:t>St.m</a:t>
            </a:r>
            <a:r>
              <a:rPr lang="it-IT" baseline="30000" dirty="0"/>
              <a:t>.) </a:t>
            </a:r>
            <a:r>
              <a:rPr lang="it-IT" dirty="0">
                <a:effectLst>
                  <a:outerShdw blurRad="38100" dist="38100" dir="2700000" algn="tl">
                    <a:srgbClr val="000000">
                      <a:alpha val="43137"/>
                    </a:srgbClr>
                  </a:outerShdw>
                </a:effectLst>
              </a:rPr>
              <a:t>può prevedere deroghe </a:t>
            </a:r>
            <a:r>
              <a:rPr lang="it-IT" dirty="0"/>
              <a:t>ai diritti di cui sopra, nonché</a:t>
            </a:r>
            <a:endParaRPr lang="it-IT" dirty="0">
              <a:solidFill>
                <a:srgbClr val="C00000"/>
              </a:solidFill>
            </a:endParaRPr>
          </a:p>
          <a:p>
            <a:r>
              <a:rPr lang="it-IT" dirty="0"/>
              <a:t>al diritto alla portabilità </a:t>
            </a:r>
            <a:r>
              <a:rPr lang="it-IT" baseline="30000" dirty="0"/>
              <a:t>(art. 20)</a:t>
            </a:r>
            <a:r>
              <a:rPr lang="it-IT" dirty="0"/>
              <a:t>.</a:t>
            </a:r>
          </a:p>
          <a:p>
            <a:pPr marL="0" indent="0">
              <a:buNone/>
            </a:pPr>
            <a:r>
              <a:rPr lang="it-IT" dirty="0">
                <a:highlight>
                  <a:srgbClr val="FFF8DD"/>
                </a:highlight>
              </a:rPr>
              <a:t>Le deroghe sono ammesse «</a:t>
            </a:r>
            <a:r>
              <a:rPr lang="it-IT" i="1" dirty="0">
                <a:highlight>
                  <a:srgbClr val="FFF8DD"/>
                </a:highlight>
              </a:rPr>
              <a:t>nella misura in cui tali diritti rischiano di rendere impossibile o di pregiudicare gravemente il conseguimento delle finalità specifiche e tali deroghe sono necessarie al conseguimento di dette finalità</a:t>
            </a:r>
            <a:r>
              <a:rPr lang="it-IT" dirty="0">
                <a:highlight>
                  <a:srgbClr val="FFF8DD"/>
                </a:highlight>
              </a:rPr>
              <a:t>.»</a:t>
            </a:r>
          </a:p>
        </p:txBody>
      </p:sp>
      <p:sp>
        <p:nvSpPr>
          <p:cNvPr id="4" name="Segnaposto data 3">
            <a:extLst>
              <a:ext uri="{FF2B5EF4-FFF2-40B4-BE49-F238E27FC236}">
                <a16:creationId xmlns:a16="http://schemas.microsoft.com/office/drawing/2014/main" id="{47DFC385-F7F9-4EE0-98D8-B9804E0C00A9}"/>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9E2194E6-5FC3-45F9-8480-E5F61A21B2A7}"/>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4C623BB9-D39E-43FD-B92A-4A41CC68D750}"/>
              </a:ext>
            </a:extLst>
          </p:cNvPr>
          <p:cNvSpPr>
            <a:spLocks noGrp="1"/>
          </p:cNvSpPr>
          <p:nvPr>
            <p:ph type="sldNum" sz="quarter" idx="12"/>
          </p:nvPr>
        </p:nvSpPr>
        <p:spPr/>
        <p:txBody>
          <a:bodyPr/>
          <a:lstStyle/>
          <a:p>
            <a:fld id="{6113E31D-E2AB-40D1-8B51-AFA5AFEF393A}" type="slidenum">
              <a:rPr lang="en-US" smtClean="0"/>
              <a:t>148</a:t>
            </a:fld>
            <a:endParaRPr lang="en-US" dirty="0"/>
          </a:p>
        </p:txBody>
      </p:sp>
    </p:spTree>
    <p:extLst>
      <p:ext uri="{BB962C8B-B14F-4D97-AF65-F5344CB8AC3E}">
        <p14:creationId xmlns:p14="http://schemas.microsoft.com/office/powerpoint/2010/main" val="36982708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1F8EB4E-9BDA-4EF1-BFB3-BC824DCBE0A3}"/>
              </a:ext>
            </a:extLst>
          </p:cNvPr>
          <p:cNvSpPr>
            <a:spLocks noGrp="1"/>
          </p:cNvSpPr>
          <p:nvPr>
            <p:ph type="title"/>
          </p:nvPr>
        </p:nvSpPr>
        <p:spPr/>
        <p:txBody>
          <a:bodyPr>
            <a:normAutofit/>
          </a:bodyPr>
          <a:lstStyle/>
          <a:p>
            <a:pPr>
              <a:lnSpc>
                <a:spcPct val="80000"/>
              </a:lnSpc>
            </a:pPr>
            <a:r>
              <a:rPr lang="it-IT" dirty="0">
                <a:solidFill>
                  <a:srgbClr val="C00000"/>
                </a:solidFill>
              </a:rPr>
              <a:t>•</a:t>
            </a:r>
            <a:r>
              <a:rPr lang="it-IT" dirty="0"/>
              <a:t> Gli </a:t>
            </a:r>
            <a:r>
              <a:rPr lang="it-IT" dirty="0">
                <a:solidFill>
                  <a:srgbClr val="C00000"/>
                </a:solidFill>
              </a:rPr>
              <a:t>obblighi</a:t>
            </a:r>
            <a:r>
              <a:rPr lang="it-IT" dirty="0"/>
              <a:t> per chi effettua il trattamento</a:t>
            </a:r>
          </a:p>
        </p:txBody>
      </p:sp>
      <p:sp>
        <p:nvSpPr>
          <p:cNvPr id="8" name="Segnaposto testo 7">
            <a:extLst>
              <a:ext uri="{FF2B5EF4-FFF2-40B4-BE49-F238E27FC236}">
                <a16:creationId xmlns:a16="http://schemas.microsoft.com/office/drawing/2014/main" id="{B776DE35-FFF5-4E13-A77C-899598C0A717}"/>
              </a:ext>
            </a:extLst>
          </p:cNvPr>
          <p:cNvSpPr>
            <a:spLocks noGrp="1"/>
          </p:cNvSpPr>
          <p:nvPr>
            <p:ph type="body" idx="1"/>
          </p:nvPr>
        </p:nvSpPr>
        <p:spPr>
          <a:xfrm>
            <a:off x="1097280" y="4453128"/>
            <a:ext cx="10058400" cy="437043"/>
          </a:xfrm>
        </p:spPr>
        <p:txBody>
          <a:bodyPr/>
          <a:lstStyle/>
          <a:p>
            <a:pPr algn="ctr"/>
            <a:r>
              <a:rPr lang="it-IT" dirty="0">
                <a:effectLst>
                  <a:outerShdw blurRad="38100" dist="38100" dir="2700000" algn="tl">
                    <a:srgbClr val="000000">
                      <a:alpha val="43137"/>
                    </a:srgbClr>
                  </a:outerShdw>
                </a:effectLst>
              </a:rPr>
              <a:t>Diritti dell’interessato </a:t>
            </a:r>
            <a:r>
              <a:rPr lang="it-IT" sz="2800" b="1" dirty="0">
                <a:effectLst>
                  <a:outerShdw blurRad="38100" dist="38100" dir="2700000" algn="tl">
                    <a:srgbClr val="000000">
                      <a:alpha val="43137"/>
                    </a:srgbClr>
                  </a:outerShdw>
                </a:effectLst>
              </a:rPr>
              <a:t>=</a:t>
            </a:r>
            <a:r>
              <a:rPr lang="it-IT" dirty="0">
                <a:effectLst>
                  <a:outerShdw blurRad="38100" dist="38100" dir="2700000" algn="tl">
                    <a:srgbClr val="000000">
                      <a:alpha val="43137"/>
                    </a:srgbClr>
                  </a:outerShdw>
                </a:effectLst>
              </a:rPr>
              <a:t> obblighi del titolare</a:t>
            </a:r>
          </a:p>
        </p:txBody>
      </p:sp>
      <p:sp>
        <p:nvSpPr>
          <p:cNvPr id="4" name="Segnaposto data 3">
            <a:extLst>
              <a:ext uri="{FF2B5EF4-FFF2-40B4-BE49-F238E27FC236}">
                <a16:creationId xmlns:a16="http://schemas.microsoft.com/office/drawing/2014/main" id="{E5411EB1-7578-4F7D-9F3D-D6492D418301}"/>
              </a:ext>
            </a:extLst>
          </p:cNvPr>
          <p:cNvSpPr>
            <a:spLocks noGrp="1"/>
          </p:cNvSpPr>
          <p:nvPr>
            <p:ph type="dt" sz="half" idx="10"/>
          </p:nvPr>
        </p:nvSpPr>
        <p:spPr/>
        <p:txBody>
          <a:bodyPr/>
          <a:lstStyle/>
          <a:p>
            <a:fld id="{F6F48DC6-407F-4E8A-9EF4-088F2BF7DA80}" type="datetime1">
              <a:rPr lang="it-IT" smtClean="0"/>
              <a:t>07/06/2018</a:t>
            </a:fld>
            <a:endParaRPr lang="en-US" dirty="0"/>
          </a:p>
        </p:txBody>
      </p:sp>
      <p:sp>
        <p:nvSpPr>
          <p:cNvPr id="5" name="Segnaposto piè di pagina 4">
            <a:extLst>
              <a:ext uri="{FF2B5EF4-FFF2-40B4-BE49-F238E27FC236}">
                <a16:creationId xmlns:a16="http://schemas.microsoft.com/office/drawing/2014/main" id="{F9214145-1543-4581-B488-A8A2BE60D4B3}"/>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AB912C46-C720-495F-B5EC-052A21273192}"/>
              </a:ext>
            </a:extLst>
          </p:cNvPr>
          <p:cNvSpPr>
            <a:spLocks noGrp="1"/>
          </p:cNvSpPr>
          <p:nvPr>
            <p:ph type="sldNum" sz="quarter" idx="12"/>
          </p:nvPr>
        </p:nvSpPr>
        <p:spPr/>
        <p:txBody>
          <a:bodyPr/>
          <a:lstStyle/>
          <a:p>
            <a:fld id="{6113E31D-E2AB-40D1-8B51-AFA5AFEF393A}" type="slidenum">
              <a:rPr lang="en-US" smtClean="0"/>
              <a:t>149</a:t>
            </a:fld>
            <a:endParaRPr lang="en-US" dirty="0"/>
          </a:p>
        </p:txBody>
      </p:sp>
      <p:pic>
        <p:nvPicPr>
          <p:cNvPr id="9" name="Immagine 8">
            <a:extLst>
              <a:ext uri="{FF2B5EF4-FFF2-40B4-BE49-F238E27FC236}">
                <a16:creationId xmlns:a16="http://schemas.microsoft.com/office/drawing/2014/main" id="{9409D9CB-6FAD-4DBF-B843-000353830CEA}"/>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161635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F3D3F2-2396-4096-8437-B0E1925ADF2A}"/>
              </a:ext>
            </a:extLst>
          </p:cNvPr>
          <p:cNvSpPr>
            <a:spLocks noGrp="1"/>
          </p:cNvSpPr>
          <p:nvPr>
            <p:ph type="title"/>
          </p:nvPr>
        </p:nvSpPr>
        <p:spPr/>
        <p:txBody>
          <a:bodyPr/>
          <a:lstStyle/>
          <a:p>
            <a:r>
              <a:rPr lang="it-IT" dirty="0"/>
              <a:t>Il «</a:t>
            </a:r>
            <a:r>
              <a:rPr lang="it-IT" dirty="0">
                <a:solidFill>
                  <a:srgbClr val="C00000"/>
                </a:solidFill>
              </a:rPr>
              <a:t>trattamento</a:t>
            </a:r>
            <a:r>
              <a:rPr lang="it-IT" dirty="0"/>
              <a:t>» dei dati personali</a:t>
            </a:r>
          </a:p>
        </p:txBody>
      </p:sp>
      <p:sp>
        <p:nvSpPr>
          <p:cNvPr id="8" name="Segnaposto contenuto 7">
            <a:extLst>
              <a:ext uri="{FF2B5EF4-FFF2-40B4-BE49-F238E27FC236}">
                <a16:creationId xmlns:a16="http://schemas.microsoft.com/office/drawing/2014/main" id="{54F76CFC-7CCC-4943-BE39-6B7BC65E06D2}"/>
              </a:ext>
            </a:extLst>
          </p:cNvPr>
          <p:cNvSpPr>
            <a:spLocks noGrp="1"/>
          </p:cNvSpPr>
          <p:nvPr>
            <p:ph idx="1"/>
          </p:nvPr>
        </p:nvSpPr>
        <p:spPr>
          <a:xfrm>
            <a:off x="1435136" y="1472245"/>
            <a:ext cx="9321728" cy="1062086"/>
          </a:xfrm>
        </p:spPr>
        <p:txBody>
          <a:bodyPr/>
          <a:lstStyle/>
          <a:p>
            <a:pPr marL="0" indent="0" algn="ctr">
              <a:buNone/>
            </a:pPr>
            <a:r>
              <a:rPr lang="it-IT" b="1" dirty="0">
                <a:solidFill>
                  <a:srgbClr val="C00000"/>
                </a:solidFill>
              </a:rPr>
              <a:t>qualsiasi operazione </a:t>
            </a:r>
            <a:r>
              <a:rPr lang="it-IT" dirty="0">
                <a:solidFill>
                  <a:prstClr val="black">
                    <a:lumMod val="75000"/>
                    <a:lumOff val="25000"/>
                  </a:prstClr>
                </a:solidFill>
              </a:rPr>
              <a:t>o </a:t>
            </a:r>
            <a:r>
              <a:rPr lang="it-IT" b="1" dirty="0">
                <a:solidFill>
                  <a:srgbClr val="C00000"/>
                </a:solidFill>
              </a:rPr>
              <a:t>insieme di operazioni </a:t>
            </a:r>
            <a:br>
              <a:rPr lang="it-IT" b="1" dirty="0">
                <a:solidFill>
                  <a:srgbClr val="C00000"/>
                </a:solidFill>
              </a:rPr>
            </a:br>
            <a:r>
              <a:rPr lang="it-IT" i="1" dirty="0">
                <a:solidFill>
                  <a:prstClr val="black">
                    <a:lumMod val="75000"/>
                    <a:lumOff val="25000"/>
                  </a:prstClr>
                </a:solidFill>
              </a:rPr>
              <a:t>con</a:t>
            </a:r>
            <a:r>
              <a:rPr lang="it-IT" dirty="0">
                <a:solidFill>
                  <a:prstClr val="black">
                    <a:lumMod val="75000"/>
                    <a:lumOff val="25000"/>
                  </a:prstClr>
                </a:solidFill>
              </a:rPr>
              <a:t> o </a:t>
            </a:r>
            <a:r>
              <a:rPr lang="it-IT" i="1" dirty="0">
                <a:solidFill>
                  <a:prstClr val="black">
                    <a:lumMod val="75000"/>
                    <a:lumOff val="25000"/>
                  </a:prstClr>
                </a:solidFill>
              </a:rPr>
              <a:t>senza</a:t>
            </a:r>
            <a:r>
              <a:rPr lang="it-IT" dirty="0">
                <a:solidFill>
                  <a:prstClr val="black">
                    <a:lumMod val="75000"/>
                    <a:lumOff val="25000"/>
                  </a:prstClr>
                </a:solidFill>
              </a:rPr>
              <a:t> l’ausilio di processi automatizzati</a:t>
            </a:r>
            <a:br>
              <a:rPr lang="it-IT" dirty="0">
                <a:solidFill>
                  <a:prstClr val="black">
                    <a:lumMod val="75000"/>
                    <a:lumOff val="25000"/>
                  </a:prstClr>
                </a:solidFill>
              </a:rPr>
            </a:br>
            <a:r>
              <a:rPr lang="it-IT" dirty="0">
                <a:solidFill>
                  <a:prstClr val="black">
                    <a:lumMod val="75000"/>
                    <a:lumOff val="25000"/>
                  </a:prstClr>
                </a:solidFill>
              </a:rPr>
              <a:t>e </a:t>
            </a:r>
            <a:r>
              <a:rPr lang="it-IT" b="1" dirty="0">
                <a:solidFill>
                  <a:srgbClr val="C00000"/>
                </a:solidFill>
              </a:rPr>
              <a:t>applicate a dati personali </a:t>
            </a:r>
            <a:r>
              <a:rPr lang="it-IT" dirty="0">
                <a:solidFill>
                  <a:prstClr val="black">
                    <a:lumMod val="75000"/>
                    <a:lumOff val="25000"/>
                  </a:prstClr>
                </a:solidFill>
              </a:rPr>
              <a:t>o insiemi di dati personali</a:t>
            </a:r>
          </a:p>
        </p:txBody>
      </p:sp>
      <p:sp>
        <p:nvSpPr>
          <p:cNvPr id="5" name="Segnaposto data 4">
            <a:extLst>
              <a:ext uri="{FF2B5EF4-FFF2-40B4-BE49-F238E27FC236}">
                <a16:creationId xmlns:a16="http://schemas.microsoft.com/office/drawing/2014/main" id="{88DA4503-658A-4E4A-AF66-BB9917C18362}"/>
              </a:ext>
            </a:extLst>
          </p:cNvPr>
          <p:cNvSpPr>
            <a:spLocks noGrp="1"/>
          </p:cNvSpPr>
          <p:nvPr>
            <p:ph type="dt" sz="half" idx="10"/>
          </p:nvPr>
        </p:nvSpPr>
        <p:spPr/>
        <p:txBody>
          <a:bodyPr/>
          <a:lstStyle/>
          <a:p>
            <a:fld id="{9605DE36-C126-4E46-832D-4E8083E3FA3E}" type="datetime1">
              <a:rPr lang="it-IT" smtClean="0"/>
              <a:t>07/06/2018</a:t>
            </a:fld>
            <a:endParaRPr lang="en-US" dirty="0"/>
          </a:p>
        </p:txBody>
      </p:sp>
      <p:sp>
        <p:nvSpPr>
          <p:cNvPr id="6" name="Segnaposto piè di pagina 5">
            <a:extLst>
              <a:ext uri="{FF2B5EF4-FFF2-40B4-BE49-F238E27FC236}">
                <a16:creationId xmlns:a16="http://schemas.microsoft.com/office/drawing/2014/main" id="{8CE0F2F3-DAF9-46C8-9B3A-C16E0C0617B7}"/>
              </a:ext>
            </a:extLst>
          </p:cNvPr>
          <p:cNvSpPr>
            <a:spLocks noGrp="1"/>
          </p:cNvSpPr>
          <p:nvPr>
            <p:ph type="ftr" sz="quarter" idx="11"/>
          </p:nvPr>
        </p:nvSpPr>
        <p:spPr/>
        <p:txBody>
          <a:bodyPr/>
          <a:lstStyle/>
          <a:p>
            <a:r>
              <a:rPr lang="it-IT"/>
              <a:t>© ~ 2018. Marzio V. Vaglio ~ www.privacycodex.eu</a:t>
            </a:r>
            <a:endParaRPr lang="en-US" dirty="0"/>
          </a:p>
        </p:txBody>
      </p:sp>
      <p:sp>
        <p:nvSpPr>
          <p:cNvPr id="7" name="Segnaposto numero diapositiva 6">
            <a:extLst>
              <a:ext uri="{FF2B5EF4-FFF2-40B4-BE49-F238E27FC236}">
                <a16:creationId xmlns:a16="http://schemas.microsoft.com/office/drawing/2014/main" id="{0A47D6B6-D3FC-4F41-80DE-00E00F80863D}"/>
              </a:ext>
            </a:extLst>
          </p:cNvPr>
          <p:cNvSpPr>
            <a:spLocks noGrp="1"/>
          </p:cNvSpPr>
          <p:nvPr>
            <p:ph type="sldNum" sz="quarter" idx="12"/>
          </p:nvPr>
        </p:nvSpPr>
        <p:spPr/>
        <p:txBody>
          <a:bodyPr/>
          <a:lstStyle/>
          <a:p>
            <a:fld id="{4FAB73BC-B049-4115-A692-8D63A059BFB8}" type="slidenum">
              <a:rPr lang="en-US" smtClean="0"/>
              <a:t>15</a:t>
            </a:fld>
            <a:endParaRPr lang="en-US" dirty="0"/>
          </a:p>
        </p:txBody>
      </p:sp>
      <p:sp>
        <p:nvSpPr>
          <p:cNvPr id="9" name="Segnaposto contenuto 6">
            <a:extLst>
              <a:ext uri="{FF2B5EF4-FFF2-40B4-BE49-F238E27FC236}">
                <a16:creationId xmlns:a16="http://schemas.microsoft.com/office/drawing/2014/main" id="{F7639729-3705-4866-8754-4D534986D71A}"/>
              </a:ext>
            </a:extLst>
          </p:cNvPr>
          <p:cNvSpPr txBox="1">
            <a:spLocks/>
          </p:cNvSpPr>
          <p:nvPr/>
        </p:nvSpPr>
        <p:spPr>
          <a:xfrm>
            <a:off x="1991802" y="2587277"/>
            <a:ext cx="8208397" cy="3409891"/>
          </a:xfrm>
          <a:prstGeom prst="rect">
            <a:avLst/>
          </a:prstGeom>
        </p:spPr>
        <p:txBody>
          <a:bodyPr vert="horz" lIns="68580" tIns="34290" rIns="68580" bIns="3429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raccolta,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registrazione,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l’organizzazione,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strutturazione,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conservazione,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l’adattamento o la modifica,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l’estrazione,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consultazione,</a:t>
            </a:r>
          </a:p>
          <a:p>
            <a:pPr lvl="0"/>
            <a:r>
              <a:rPr lang="it-IT" sz="2200" dirty="0">
                <a:solidFill>
                  <a:prstClr val="black"/>
                </a:solidFill>
              </a:rPr>
              <a:t>l’uso</a:t>
            </a:r>
            <a:endPar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comunicazione, o diffusione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o qualsiasi altra forma di messa a disposizione,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il raffronto o l’interconnessione,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limitazione,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la cancellazione o la distruzione</a:t>
            </a:r>
          </a:p>
        </p:txBody>
      </p:sp>
      <p:sp>
        <p:nvSpPr>
          <p:cNvPr id="10" name="Segnaposto contenuto 6">
            <a:extLst>
              <a:ext uri="{FF2B5EF4-FFF2-40B4-BE49-F238E27FC236}">
                <a16:creationId xmlns:a16="http://schemas.microsoft.com/office/drawing/2014/main" id="{5308F829-F553-45D2-98CC-8AA172CDCE0E}"/>
              </a:ext>
            </a:extLst>
          </p:cNvPr>
          <p:cNvSpPr txBox="1">
            <a:spLocks/>
          </p:cNvSpPr>
          <p:nvPr/>
        </p:nvSpPr>
        <p:spPr>
          <a:xfrm rot="16200000">
            <a:off x="-208622" y="3953311"/>
            <a:ext cx="3409890" cy="600549"/>
          </a:xfrm>
          <a:prstGeom prst="rect">
            <a:avLst/>
          </a:prstGeom>
        </p:spPr>
        <p:txBody>
          <a:bodyPr vert="horz" wrap="square" lIns="0" tIns="45720" rIns="0" bIns="45720" rtlCol="0">
            <a:spAutoFit/>
          </a:bodyPr>
          <a:lstStyle>
            <a:lvl1pPr marL="180975" indent="-180975"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Char char="•"/>
              <a:defRPr lang="it-IT" sz="2800" kern="120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2400" kern="120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it-IT" sz="2000" dirty="0"/>
              <a:t>Esempi tipici di</a:t>
            </a:r>
            <a:br>
              <a:rPr lang="it-IT" sz="2000" dirty="0"/>
            </a:br>
            <a:r>
              <a:rPr lang="it-IT" sz="2000" dirty="0"/>
              <a:t>«</a:t>
            </a:r>
            <a:r>
              <a:rPr lang="it-IT" sz="2000" u="sng" dirty="0">
                <a:uFill>
                  <a:solidFill>
                    <a:srgbClr val="C00000"/>
                  </a:solidFill>
                </a:uFill>
              </a:rPr>
              <a:t>operazioni</a:t>
            </a:r>
            <a:r>
              <a:rPr lang="it-IT" sz="2000" dirty="0"/>
              <a:t>» di trattamento</a:t>
            </a:r>
            <a:r>
              <a:rPr lang="it-IT" sz="2000" dirty="0">
                <a:latin typeface="Segoe UI Symbol" panose="020B0502040204020203" pitchFamily="34" charset="0"/>
                <a:ea typeface="Segoe UI Symbol" panose="020B0502040204020203" pitchFamily="34" charset="0"/>
              </a:rPr>
              <a:t> </a:t>
            </a:r>
            <a:r>
              <a:rPr lang="it-IT" sz="2400" b="1" dirty="0">
                <a:solidFill>
                  <a:srgbClr val="C00000"/>
                </a:solidFill>
                <a:latin typeface="Segoe UI" panose="020B0502040204020203" pitchFamily="34" charset="0"/>
                <a:ea typeface="Segoe UI Symbol" panose="020B0502040204020203" pitchFamily="34" charset="0"/>
                <a:cs typeface="Segoe UI" panose="020B0502040204020203" pitchFamily="34" charset="0"/>
              </a:rPr>
              <a:t>↓</a:t>
            </a:r>
            <a:endParaRPr lang="it-IT" sz="2000" b="1" dirty="0">
              <a:solidFill>
                <a:srgbClr val="C00000"/>
              </a:solidFill>
            </a:endParaRPr>
          </a:p>
        </p:txBody>
      </p:sp>
    </p:spTree>
    <p:extLst>
      <p:ext uri="{BB962C8B-B14F-4D97-AF65-F5344CB8AC3E}">
        <p14:creationId xmlns:p14="http://schemas.microsoft.com/office/powerpoint/2010/main" val="28032715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solidFill>
                  <a:srgbClr val="C00000"/>
                </a:solidFill>
              </a:rPr>
              <a:t>Riepilogo</a:t>
            </a:r>
            <a:r>
              <a:rPr lang="it-IT" dirty="0"/>
              <a:t> obblighi generali</a:t>
            </a: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097280" y="1011981"/>
            <a:ext cx="5529360" cy="5264005"/>
          </a:xfrm>
        </p:spPr>
        <p:txBody>
          <a:bodyPr wrap="square">
            <a:spAutoFit/>
          </a:bodyPr>
          <a:lstStyle/>
          <a:p>
            <a:r>
              <a:rPr lang="it-IT" dirty="0"/>
              <a:t>Obblighi connessi con la </a:t>
            </a:r>
            <a:r>
              <a:rPr lang="it-IT" u="sng" dirty="0">
                <a:uFill>
                  <a:solidFill>
                    <a:srgbClr val="C00000"/>
                  </a:solidFill>
                </a:uFill>
              </a:rPr>
              <a:t>responsabilizzazione</a:t>
            </a:r>
            <a:r>
              <a:rPr lang="it-IT" dirty="0">
                <a:uFill>
                  <a:solidFill>
                    <a:srgbClr val="C00000"/>
                  </a:solidFill>
                </a:uFill>
              </a:rPr>
              <a:t>:</a:t>
            </a:r>
          </a:p>
          <a:p>
            <a:pPr marL="631825" lvl="1" indent="-250825">
              <a:buFont typeface="Courier New" panose="02070309020205020404" pitchFamily="49" charset="0"/>
              <a:buChar char="o"/>
            </a:pPr>
            <a:r>
              <a:rPr lang="it-IT" i="1" dirty="0"/>
              <a:t>Obblighi derivanti da </a:t>
            </a:r>
            <a:r>
              <a:rPr lang="it-IT" i="1" u="sng" dirty="0">
                <a:uFill>
                  <a:solidFill>
                    <a:srgbClr val="C00000"/>
                  </a:solidFill>
                </a:uFill>
              </a:rPr>
              <a:t>principi di base</a:t>
            </a:r>
            <a:r>
              <a:rPr lang="it-IT" i="1" dirty="0">
                <a:uFill>
                  <a:solidFill>
                    <a:srgbClr val="C00000"/>
                  </a:solidFill>
                </a:uFill>
              </a:rPr>
              <a:t> </a:t>
            </a:r>
            <a:r>
              <a:rPr lang="it-IT" i="1" dirty="0"/>
              <a:t>e </a:t>
            </a:r>
            <a:r>
              <a:rPr lang="it-IT" i="1" u="sng" dirty="0">
                <a:uFill>
                  <a:solidFill>
                    <a:srgbClr val="C00000"/>
                  </a:solidFill>
                </a:uFill>
              </a:rPr>
              <a:t>diritti</a:t>
            </a:r>
            <a:r>
              <a:rPr lang="it-IT" i="1" dirty="0"/>
              <a:t> dell’interessato</a:t>
            </a:r>
          </a:p>
          <a:p>
            <a:pPr marL="631825" lvl="1" indent="-250825">
              <a:buFont typeface="Courier New" panose="02070309020205020404" pitchFamily="49" charset="0"/>
              <a:buChar char="o"/>
            </a:pPr>
            <a:r>
              <a:rPr lang="it-IT" i="1" dirty="0"/>
              <a:t>Attuazione di </a:t>
            </a:r>
            <a:r>
              <a:rPr lang="it-IT" i="1" u="sng" dirty="0">
                <a:uFill>
                  <a:solidFill>
                    <a:srgbClr val="C00000"/>
                  </a:solidFill>
                </a:uFill>
              </a:rPr>
              <a:t>misure tecniche e organizzative</a:t>
            </a:r>
            <a:r>
              <a:rPr lang="it-IT" i="1" dirty="0"/>
              <a:t> adeguate</a:t>
            </a:r>
          </a:p>
          <a:p>
            <a:pPr marL="631825" lvl="1" indent="-250825">
              <a:buFont typeface="Courier New" panose="02070309020205020404" pitchFamily="49" charset="0"/>
              <a:buChar char="o"/>
            </a:pPr>
            <a:r>
              <a:rPr lang="it-IT" i="1" u="sng" dirty="0">
                <a:uFill>
                  <a:solidFill>
                    <a:srgbClr val="C00000"/>
                  </a:solidFill>
                </a:uFill>
              </a:rPr>
              <a:t>Valutazione dei rischi</a:t>
            </a:r>
            <a:r>
              <a:rPr lang="it-IT" i="1" dirty="0">
                <a:uFill>
                  <a:solidFill>
                    <a:srgbClr val="C00000"/>
                  </a:solidFill>
                </a:uFill>
              </a:rPr>
              <a:t> </a:t>
            </a:r>
            <a:r>
              <a:rPr lang="it-IT" i="1" dirty="0"/>
              <a:t>per diritti e libertà delle persone</a:t>
            </a:r>
          </a:p>
          <a:p>
            <a:pPr marL="631825" lvl="1" indent="-250825">
              <a:buFont typeface="Courier New" panose="02070309020205020404" pitchFamily="49" charset="0"/>
              <a:buChar char="o"/>
            </a:pPr>
            <a:r>
              <a:rPr lang="it-IT" i="1" dirty="0"/>
              <a:t>Attuazione di </a:t>
            </a:r>
            <a:r>
              <a:rPr lang="it-IT" i="1" u="sng" dirty="0">
                <a:uFill>
                  <a:solidFill>
                    <a:srgbClr val="C00000"/>
                  </a:solidFill>
                </a:uFill>
              </a:rPr>
              <a:t>politiche adeguate di protezione</a:t>
            </a:r>
            <a:r>
              <a:rPr lang="it-IT" i="1" dirty="0"/>
              <a:t> dei d.p.</a:t>
            </a:r>
          </a:p>
          <a:p>
            <a:pPr marL="631825" lvl="1" indent="-250825">
              <a:buFont typeface="Courier New" panose="02070309020205020404" pitchFamily="49" charset="0"/>
              <a:buChar char="o"/>
            </a:pPr>
            <a:r>
              <a:rPr lang="it-IT" i="1" u="sng" dirty="0">
                <a:uFill>
                  <a:solidFill>
                    <a:srgbClr val="C00000"/>
                  </a:solidFill>
                </a:uFill>
              </a:rPr>
              <a:t>Dimostrare</a:t>
            </a:r>
            <a:r>
              <a:rPr lang="it-IT" i="1" dirty="0"/>
              <a:t> e </a:t>
            </a:r>
            <a:r>
              <a:rPr lang="it-IT" i="1" u="sng" dirty="0">
                <a:uFill>
                  <a:solidFill>
                    <a:srgbClr val="C00000"/>
                  </a:solidFill>
                </a:uFill>
              </a:rPr>
              <a:t>documentare</a:t>
            </a:r>
            <a:r>
              <a:rPr lang="it-IT" i="1" dirty="0"/>
              <a:t> il rispetto degli obblighi</a:t>
            </a:r>
          </a:p>
          <a:p>
            <a:pPr marL="631825" lvl="1" indent="-250825">
              <a:buFont typeface="Courier New" panose="02070309020205020404" pitchFamily="49" charset="0"/>
              <a:buChar char="o"/>
            </a:pPr>
            <a:r>
              <a:rPr lang="it-IT" i="1" dirty="0"/>
              <a:t>Obbligo di </a:t>
            </a:r>
            <a:r>
              <a:rPr lang="it-IT" i="1" u="sng" dirty="0">
                <a:uFill>
                  <a:solidFill>
                    <a:srgbClr val="C00000"/>
                  </a:solidFill>
                </a:uFill>
              </a:rPr>
              <a:t>riesame</a:t>
            </a:r>
            <a:r>
              <a:rPr lang="it-IT" i="1" dirty="0"/>
              <a:t> ed </a:t>
            </a:r>
            <a:r>
              <a:rPr lang="it-IT" i="1" u="sng" dirty="0">
                <a:uFill>
                  <a:solidFill>
                    <a:srgbClr val="C00000"/>
                  </a:solidFill>
                </a:uFill>
              </a:rPr>
              <a:t>aggiornamento</a:t>
            </a:r>
            <a:r>
              <a:rPr lang="it-IT" i="1" dirty="0"/>
              <a:t> delle misure</a:t>
            </a:r>
          </a:p>
          <a:p>
            <a:pPr marL="180975" lvl="1" indent="-180975">
              <a:spcBef>
                <a:spcPts val="1200"/>
              </a:spcBef>
              <a:spcAft>
                <a:spcPts val="200"/>
              </a:spcAft>
              <a:buSzPct val="100000"/>
            </a:pPr>
            <a:r>
              <a:rPr lang="it-IT" sz="2800" dirty="0"/>
              <a:t>Protezione dei d.p. </a:t>
            </a:r>
            <a:r>
              <a:rPr lang="it-IT" sz="2800" i="1" u="sng" dirty="0">
                <a:uFill>
                  <a:solidFill>
                    <a:srgbClr val="C00000"/>
                  </a:solidFill>
                </a:uFill>
              </a:rPr>
              <a:t>by design</a:t>
            </a:r>
            <a:r>
              <a:rPr lang="it-IT" sz="2800" i="1" dirty="0"/>
              <a:t> </a:t>
            </a:r>
            <a:r>
              <a:rPr lang="it-IT" sz="2800" dirty="0"/>
              <a:t>e </a:t>
            </a:r>
            <a:r>
              <a:rPr lang="it-IT" sz="2800" i="1" u="sng" dirty="0">
                <a:uFill>
                  <a:solidFill>
                    <a:srgbClr val="C00000"/>
                  </a:solidFill>
                </a:uFill>
              </a:rPr>
              <a:t>by default</a:t>
            </a: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pPr>
              <a:defRPr/>
            </a:pPr>
            <a:fld id="{CC6CBC4A-E965-4E1F-89C4-FD6D66AD78B0}" type="datetime1">
              <a:rPr lang="it-IT" sz="1200" smtClean="0">
                <a:solidFill>
                  <a:prstClr val="black">
                    <a:tint val="75000"/>
                  </a:prstClr>
                </a:solidFill>
                <a:latin typeface="Arial Nova Cond Light" panose="020B0306020202020204" pitchFamily="34" charset="0"/>
              </a:rPr>
              <a:t>07/06/2018</a:t>
            </a:fld>
            <a:endParaRPr lang="it-IT" sz="1200" dirty="0">
              <a:solidFill>
                <a:prstClr val="black">
                  <a:tint val="75000"/>
                </a:prstClr>
              </a:solidFill>
              <a:latin typeface="Arial Nova Cond Light" panose="020B0306020202020204" pitchFamily="34" charset="0"/>
            </a:endParaRPr>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pPr>
              <a:defRPr/>
            </a:pPr>
            <a:r>
              <a:rPr lang="it-IT" sz="1200" cap="none">
                <a:solidFill>
                  <a:prstClr val="black">
                    <a:tint val="75000"/>
                  </a:prstClr>
                </a:solidFill>
                <a:latin typeface="Arial Nova Cond Light" panose="020B0306020202020204" pitchFamily="34" charset="0"/>
              </a:rPr>
              <a:t>© ~ 2018. Marzio V. Vaglio ~ www.privacycodex.eu</a:t>
            </a:r>
            <a:endParaRPr lang="it-IT" sz="1200" cap="none" dirty="0">
              <a:solidFill>
                <a:prstClr val="black">
                  <a:tint val="75000"/>
                </a:prstClr>
              </a:solidFill>
              <a:latin typeface="Arial Nova Cond Light" panose="020B0306020202020204" pitchFamily="34" charset="0"/>
            </a:endParaRPr>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pPr>
              <a:defRPr/>
            </a:pPr>
            <a:fld id="{F74602B5-7832-47F6-8BF6-4ACCF92184F1}" type="slidenum">
              <a:rPr lang="it-IT" sz="1200" b="1">
                <a:solidFill>
                  <a:srgbClr val="C00000"/>
                </a:solidFill>
                <a:latin typeface="Arial Nova Cond Light" panose="020B0306020202020204" pitchFamily="34" charset="0"/>
              </a:rPr>
              <a:pPr>
                <a:defRPr/>
              </a:pPr>
              <a:t>150</a:t>
            </a:fld>
            <a:endParaRPr lang="it-IT" sz="1200" b="1" dirty="0">
              <a:solidFill>
                <a:srgbClr val="C00000"/>
              </a:solidFill>
              <a:latin typeface="Arial Nova Cond Light" panose="020B0306020202020204" pitchFamily="34" charset="0"/>
            </a:endParaRPr>
          </a:p>
        </p:txBody>
      </p:sp>
      <p:sp>
        <p:nvSpPr>
          <p:cNvPr id="7" name="Segnaposto contenuto 2">
            <a:extLst>
              <a:ext uri="{FF2B5EF4-FFF2-40B4-BE49-F238E27FC236}">
                <a16:creationId xmlns:a16="http://schemas.microsoft.com/office/drawing/2014/main" id="{D9CBE99F-4775-424A-AA2F-DC7DE860B6E6}"/>
              </a:ext>
            </a:extLst>
          </p:cNvPr>
          <p:cNvSpPr txBox="1">
            <a:spLocks/>
          </p:cNvSpPr>
          <p:nvPr/>
        </p:nvSpPr>
        <p:spPr>
          <a:xfrm>
            <a:off x="6986505" y="1011981"/>
            <a:ext cx="4822804" cy="4781822"/>
          </a:xfrm>
          <a:prstGeom prst="rect">
            <a:avLst/>
          </a:prstGeom>
        </p:spPr>
        <p:txBody>
          <a:bodyPr vert="horz" wrap="square" lIns="0" tIns="45720" rIns="0" bIns="45720" rtlCol="0">
            <a:spAutoFit/>
          </a:bodyPr>
          <a:lstStyle>
            <a:lvl1pPr marL="180975" indent="-180975" algn="l" defTabSz="914400" rtl="0" eaLnBrk="1" latinLnBrk="0" hangingPunct="1">
              <a:lnSpc>
                <a:spcPct val="80000"/>
              </a:lnSpc>
              <a:spcBef>
                <a:spcPts val="1200"/>
              </a:spcBef>
              <a:spcAft>
                <a:spcPts val="200"/>
              </a:spcAft>
              <a:buClr>
                <a:srgbClr val="C00000"/>
              </a:buClr>
              <a:buSzPct val="100000"/>
              <a:buFont typeface="Arial" panose="020B0604020202020204" pitchFamily="34" charset="0"/>
              <a:buChar char="•"/>
              <a:defRPr lang="it-IT" sz="2800" kern="120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2400" kern="120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dirty="0">
                <a:solidFill>
                  <a:prstClr val="black">
                    <a:lumMod val="75000"/>
                    <a:lumOff val="25000"/>
                  </a:prstClr>
                </a:solidFill>
                <a:uFill>
                  <a:solidFill>
                    <a:srgbClr val="C00000"/>
                  </a:solidFill>
                </a:uFill>
              </a:rPr>
              <a:t>Obbligo di </a:t>
            </a:r>
            <a:r>
              <a:rPr lang="it-IT" u="sng" dirty="0">
                <a:solidFill>
                  <a:prstClr val="black">
                    <a:lumMod val="75000"/>
                    <a:lumOff val="25000"/>
                  </a:prstClr>
                </a:solidFill>
                <a:uFill>
                  <a:solidFill>
                    <a:srgbClr val="C00000"/>
                  </a:solidFill>
                </a:uFill>
              </a:rPr>
              <a:t>contrattualizzare</a:t>
            </a:r>
            <a:r>
              <a:rPr lang="it-IT" dirty="0">
                <a:solidFill>
                  <a:prstClr val="black">
                    <a:lumMod val="75000"/>
                    <a:lumOff val="25000"/>
                  </a:prstClr>
                </a:solidFill>
                <a:uFill>
                  <a:solidFill>
                    <a:srgbClr val="C00000"/>
                  </a:solidFill>
                </a:uFill>
              </a:rPr>
              <a:t> la contitolarità </a:t>
            </a:r>
            <a:endParaRPr lang="it-IT" i="1" u="sng" dirty="0">
              <a:uFill>
                <a:solidFill>
                  <a:srgbClr val="C00000"/>
                </a:solidFill>
              </a:uFill>
            </a:endParaRPr>
          </a:p>
          <a:p>
            <a:r>
              <a:rPr lang="it-IT" dirty="0">
                <a:solidFill>
                  <a:prstClr val="black">
                    <a:lumMod val="75000"/>
                    <a:lumOff val="25000"/>
                  </a:prstClr>
                </a:solidFill>
                <a:uFill>
                  <a:solidFill>
                    <a:srgbClr val="C00000"/>
                  </a:solidFill>
                </a:uFill>
              </a:rPr>
              <a:t>Obbligo di nominare un </a:t>
            </a:r>
            <a:r>
              <a:rPr lang="it-IT" u="sng" dirty="0">
                <a:solidFill>
                  <a:prstClr val="black">
                    <a:lumMod val="75000"/>
                    <a:lumOff val="25000"/>
                  </a:prstClr>
                </a:solidFill>
                <a:uFill>
                  <a:solidFill>
                    <a:srgbClr val="C00000"/>
                  </a:solidFill>
                </a:uFill>
              </a:rPr>
              <a:t>rappresentante nell’Ue</a:t>
            </a:r>
            <a:endParaRPr lang="it-IT" dirty="0">
              <a:solidFill>
                <a:prstClr val="black">
                  <a:lumMod val="75000"/>
                  <a:lumOff val="25000"/>
                </a:prstClr>
              </a:solidFill>
              <a:uFill>
                <a:solidFill>
                  <a:srgbClr val="C00000"/>
                </a:solidFill>
              </a:uFill>
            </a:endParaRPr>
          </a:p>
          <a:p>
            <a:r>
              <a:rPr lang="it-IT" dirty="0">
                <a:solidFill>
                  <a:prstClr val="black">
                    <a:lumMod val="75000"/>
                    <a:lumOff val="25000"/>
                  </a:prstClr>
                </a:solidFill>
              </a:rPr>
              <a:t>Obbligo di «</a:t>
            </a:r>
            <a:r>
              <a:rPr lang="it-IT" u="sng" dirty="0">
                <a:solidFill>
                  <a:prstClr val="black">
                    <a:lumMod val="75000"/>
                    <a:lumOff val="25000"/>
                  </a:prstClr>
                </a:solidFill>
                <a:uFill>
                  <a:solidFill>
                    <a:srgbClr val="C00000"/>
                  </a:solidFill>
                </a:uFill>
              </a:rPr>
              <a:t>istruire</a:t>
            </a:r>
            <a:r>
              <a:rPr lang="it-IT" dirty="0">
                <a:solidFill>
                  <a:prstClr val="black">
                    <a:lumMod val="75000"/>
                    <a:lumOff val="25000"/>
                  </a:prstClr>
                </a:solidFill>
              </a:rPr>
              <a:t>» (</a:t>
            </a:r>
            <a:r>
              <a:rPr lang="it-IT" i="1" dirty="0">
                <a:solidFill>
                  <a:prstClr val="black">
                    <a:lumMod val="75000"/>
                    <a:lumOff val="25000"/>
                  </a:prstClr>
                </a:solidFill>
              </a:rPr>
              <a:t>divieto di trattare d.p. senza istruzioni</a:t>
            </a:r>
            <a:r>
              <a:rPr lang="it-IT" dirty="0">
                <a:solidFill>
                  <a:prstClr val="black">
                    <a:lumMod val="75000"/>
                    <a:lumOff val="25000"/>
                  </a:prstClr>
                </a:solidFill>
              </a:rPr>
              <a:t>)</a:t>
            </a:r>
          </a:p>
          <a:p>
            <a:r>
              <a:rPr lang="it-IT" dirty="0">
                <a:solidFill>
                  <a:prstClr val="black"/>
                </a:solidFill>
              </a:rPr>
              <a:t>Obbligo di </a:t>
            </a:r>
            <a:r>
              <a:rPr lang="it-IT" u="sng" dirty="0">
                <a:solidFill>
                  <a:prstClr val="black">
                    <a:lumMod val="75000"/>
                    <a:lumOff val="25000"/>
                  </a:prstClr>
                </a:solidFill>
                <a:uFill>
                  <a:solidFill>
                    <a:srgbClr val="C00000"/>
                  </a:solidFill>
                </a:uFill>
              </a:rPr>
              <a:t>tenuta di un registro delle attività di </a:t>
            </a:r>
            <a:r>
              <a:rPr lang="it-IT" u="sng" dirty="0" err="1">
                <a:solidFill>
                  <a:prstClr val="black">
                    <a:lumMod val="75000"/>
                    <a:lumOff val="25000"/>
                  </a:prstClr>
                </a:solidFill>
                <a:uFill>
                  <a:solidFill>
                    <a:srgbClr val="C00000"/>
                  </a:solidFill>
                </a:uFill>
              </a:rPr>
              <a:t>tr</a:t>
            </a:r>
            <a:r>
              <a:rPr lang="it-IT" dirty="0">
                <a:solidFill>
                  <a:prstClr val="black">
                    <a:lumMod val="75000"/>
                    <a:lumOff val="25000"/>
                  </a:prstClr>
                </a:solidFill>
              </a:rPr>
              <a:t>.</a:t>
            </a:r>
          </a:p>
          <a:p>
            <a:r>
              <a:rPr lang="it-IT" dirty="0">
                <a:solidFill>
                  <a:prstClr val="black">
                    <a:lumMod val="75000"/>
                    <a:lumOff val="25000"/>
                  </a:prstClr>
                </a:solidFill>
              </a:rPr>
              <a:t>Obbligo di </a:t>
            </a:r>
            <a:r>
              <a:rPr lang="it-IT" u="sng" dirty="0">
                <a:solidFill>
                  <a:prstClr val="black">
                    <a:lumMod val="75000"/>
                    <a:lumOff val="25000"/>
                  </a:prstClr>
                </a:solidFill>
                <a:uFill>
                  <a:solidFill>
                    <a:srgbClr val="C00000"/>
                  </a:solidFill>
                </a:uFill>
              </a:rPr>
              <a:t>cooperazione con le Autorità di controllo</a:t>
            </a:r>
          </a:p>
          <a:p>
            <a:r>
              <a:rPr lang="it-IT" dirty="0">
                <a:solidFill>
                  <a:prstClr val="black">
                    <a:lumMod val="75000"/>
                    <a:lumOff val="25000"/>
                  </a:prstClr>
                </a:solidFill>
                <a:uFill>
                  <a:solidFill>
                    <a:srgbClr val="C00000"/>
                  </a:solidFill>
                </a:uFill>
              </a:rPr>
              <a:t>Obbligo di </a:t>
            </a:r>
            <a:r>
              <a:rPr lang="it-IT" dirty="0">
                <a:solidFill>
                  <a:srgbClr val="C00000"/>
                </a:solidFill>
                <a:uFill>
                  <a:solidFill>
                    <a:srgbClr val="C00000"/>
                  </a:solidFill>
                </a:uFill>
              </a:rPr>
              <a:t>nominare un DPO</a:t>
            </a:r>
          </a:p>
        </p:txBody>
      </p:sp>
    </p:spTree>
    <p:extLst>
      <p:ext uri="{BB962C8B-B14F-4D97-AF65-F5344CB8AC3E}">
        <p14:creationId xmlns:p14="http://schemas.microsoft.com/office/powerpoint/2010/main" val="32669969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solidFill>
                  <a:srgbClr val="C00000"/>
                </a:solidFill>
              </a:rPr>
              <a:t>Diritti</a:t>
            </a:r>
            <a:r>
              <a:rPr lang="it-IT" dirty="0"/>
              <a:t> dell’interessato </a:t>
            </a:r>
            <a:r>
              <a:rPr lang="it-IT" b="1" dirty="0"/>
              <a:t>=</a:t>
            </a:r>
            <a:r>
              <a:rPr lang="it-IT" dirty="0"/>
              <a:t> </a:t>
            </a:r>
            <a:r>
              <a:rPr lang="it-IT" dirty="0">
                <a:solidFill>
                  <a:srgbClr val="C00000"/>
                </a:solidFill>
              </a:rPr>
              <a:t>obblighi</a:t>
            </a:r>
            <a:r>
              <a:rPr lang="it-IT" dirty="0"/>
              <a:t> del titolare</a:t>
            </a:r>
          </a:p>
        </p:txBody>
      </p:sp>
      <p:sp>
        <p:nvSpPr>
          <p:cNvPr id="4" name="Text Placeholder 3"/>
          <p:cNvSpPr>
            <a:spLocks noGrp="1"/>
          </p:cNvSpPr>
          <p:nvPr>
            <p:ph idx="1"/>
          </p:nvPr>
        </p:nvSpPr>
        <p:spPr>
          <a:xfrm>
            <a:off x="1097280" y="1546434"/>
            <a:ext cx="10058400" cy="4732578"/>
          </a:xfrm>
        </p:spPr>
        <p:txBody>
          <a:bodyPr wrap="square">
            <a:spAutoFit/>
          </a:bodyPr>
          <a:lstStyle/>
          <a:p>
            <a:pPr marL="0" indent="0">
              <a:buNone/>
            </a:pPr>
            <a:r>
              <a:rPr lang="it-IT" sz="3600" dirty="0">
                <a:uFill>
                  <a:solidFill>
                    <a:srgbClr val="C00000"/>
                  </a:solidFill>
                </a:uFill>
              </a:rPr>
              <a:t>I </a:t>
            </a:r>
            <a:r>
              <a:rPr lang="it-IT" sz="3600" dirty="0">
                <a:solidFill>
                  <a:srgbClr val="C00000"/>
                </a:solidFill>
                <a:effectLst>
                  <a:outerShdw blurRad="38100" dist="38100" dir="2700000" algn="tl">
                    <a:srgbClr val="000000">
                      <a:alpha val="43137"/>
                    </a:srgbClr>
                  </a:outerShdw>
                </a:effectLst>
                <a:uFill>
                  <a:solidFill>
                    <a:srgbClr val="C00000"/>
                  </a:solidFill>
                </a:uFill>
              </a:rPr>
              <a:t>diritti</a:t>
            </a:r>
            <a:r>
              <a:rPr lang="it-IT" sz="3600" dirty="0">
                <a:uFill>
                  <a:solidFill>
                    <a:srgbClr val="C00000"/>
                  </a:solidFill>
                </a:uFill>
              </a:rPr>
              <a:t> riconosciuti all’interessato dal RGPD si traducono in</a:t>
            </a:r>
          </a:p>
          <a:p>
            <a:pPr marL="0" indent="0" algn="ctr">
              <a:buNone/>
            </a:pPr>
            <a:r>
              <a:rPr lang="it-IT" sz="3600" i="1" dirty="0">
                <a:solidFill>
                  <a:srgbClr val="C00000"/>
                </a:solidFill>
                <a:effectLst>
                  <a:outerShdw blurRad="38100" dist="38100" dir="2700000" algn="tl">
                    <a:srgbClr val="000000">
                      <a:alpha val="43137"/>
                    </a:srgbClr>
                  </a:outerShdw>
                </a:effectLst>
                <a:uFill>
                  <a:solidFill>
                    <a:srgbClr val="C00000"/>
                  </a:solidFill>
                </a:uFill>
              </a:rPr>
              <a:t>altrettanti corrispondenti obblighi per il </a:t>
            </a:r>
            <a:r>
              <a:rPr lang="it-IT" sz="3600" i="1" cap="small" dirty="0">
                <a:solidFill>
                  <a:srgbClr val="C00000"/>
                </a:solidFill>
                <a:effectLst>
                  <a:outerShdw blurRad="38100" dist="38100" dir="2700000" algn="tl">
                    <a:srgbClr val="000000">
                      <a:alpha val="43137"/>
                    </a:srgbClr>
                  </a:outerShdw>
                </a:effectLst>
                <a:uFill>
                  <a:solidFill>
                    <a:srgbClr val="C00000"/>
                  </a:solidFill>
                </a:uFill>
              </a:rPr>
              <a:t>tdtr</a:t>
            </a:r>
          </a:p>
          <a:p>
            <a:r>
              <a:rPr lang="it-IT" sz="3200" dirty="0">
                <a:uFill>
                  <a:solidFill>
                    <a:srgbClr val="C00000"/>
                  </a:solidFill>
                </a:uFill>
              </a:rPr>
              <a:t>Tali obblighi del </a:t>
            </a:r>
            <a:r>
              <a:rPr lang="it-IT" sz="3200" cap="small" dirty="0">
                <a:uFill>
                  <a:solidFill>
                    <a:srgbClr val="C00000"/>
                  </a:solidFill>
                </a:uFill>
              </a:rPr>
              <a:t>tdtr</a:t>
            </a:r>
            <a:r>
              <a:rPr lang="it-IT" sz="3200" dirty="0">
                <a:uFill>
                  <a:solidFill>
                    <a:srgbClr val="C00000"/>
                  </a:solidFill>
                </a:uFill>
              </a:rPr>
              <a:t> sono inoltre alla </a:t>
            </a:r>
            <a:r>
              <a:rPr lang="it-IT" sz="3200" dirty="0">
                <a:solidFill>
                  <a:srgbClr val="C00000"/>
                </a:solidFill>
                <a:uFill>
                  <a:solidFill>
                    <a:srgbClr val="C00000"/>
                  </a:solidFill>
                </a:uFill>
              </a:rPr>
              <a:t>base della responsabilità generale </a:t>
            </a:r>
            <a:r>
              <a:rPr lang="it-IT" sz="3200" baseline="30000" dirty="0">
                <a:solidFill>
                  <a:srgbClr val="C00000"/>
                </a:solidFill>
                <a:uFill>
                  <a:solidFill>
                    <a:srgbClr val="C00000"/>
                  </a:solidFill>
                </a:uFill>
              </a:rPr>
              <a:t>(</a:t>
            </a:r>
            <a:r>
              <a:rPr lang="it-IT" sz="3200" i="1" baseline="30000" dirty="0">
                <a:solidFill>
                  <a:srgbClr val="C00000"/>
                </a:solidFill>
                <a:uFill>
                  <a:solidFill>
                    <a:srgbClr val="C00000"/>
                  </a:solidFill>
                </a:uFill>
              </a:rPr>
              <a:t>accountability</a:t>
            </a:r>
            <a:r>
              <a:rPr lang="it-IT" sz="3200" baseline="30000" dirty="0">
                <a:solidFill>
                  <a:srgbClr val="C00000"/>
                </a:solidFill>
                <a:uFill>
                  <a:solidFill>
                    <a:srgbClr val="C00000"/>
                  </a:solidFill>
                </a:uFill>
              </a:rPr>
              <a:t>) </a:t>
            </a:r>
            <a:r>
              <a:rPr lang="it-IT" sz="3200" dirty="0">
                <a:uFill>
                  <a:solidFill>
                    <a:srgbClr val="C00000"/>
                  </a:solidFill>
                </a:uFill>
              </a:rPr>
              <a:t>prescritta dal regolamento.</a:t>
            </a:r>
          </a:p>
          <a:p>
            <a:pPr marL="0" indent="0">
              <a:buNone/>
            </a:pPr>
            <a:r>
              <a:rPr lang="it-IT" sz="3200" i="1" u="sng" dirty="0">
                <a:solidFill>
                  <a:prstClr val="black"/>
                </a:solidFill>
                <a:highlight>
                  <a:srgbClr val="FFF8DD"/>
                </a:highlight>
                <a:uFill>
                  <a:solidFill>
                    <a:srgbClr val="C00000"/>
                  </a:solidFill>
                </a:uFill>
              </a:rPr>
              <a:t>Accountability</a:t>
            </a:r>
            <a:r>
              <a:rPr lang="it-IT" sz="3200" dirty="0">
                <a:solidFill>
                  <a:prstClr val="black"/>
                </a:solidFill>
                <a:highlight>
                  <a:srgbClr val="FFF8DD"/>
                </a:highlight>
                <a:uFill>
                  <a:solidFill>
                    <a:srgbClr val="C00000"/>
                  </a:solidFill>
                </a:uFill>
              </a:rPr>
              <a:t> vuol dire anche </a:t>
            </a:r>
            <a:r>
              <a:rPr lang="it-IT" sz="3200" dirty="0">
                <a:solidFill>
                  <a:srgbClr val="C00000"/>
                </a:solidFill>
                <a:highlight>
                  <a:srgbClr val="FFF8DD"/>
                </a:highlight>
                <a:uFill>
                  <a:solidFill>
                    <a:srgbClr val="C00000"/>
                  </a:solidFill>
                </a:uFill>
              </a:rPr>
              <a:t>documentare</a:t>
            </a:r>
            <a:r>
              <a:rPr lang="it-IT" sz="3200" dirty="0">
                <a:solidFill>
                  <a:prstClr val="black"/>
                </a:solidFill>
                <a:highlight>
                  <a:srgbClr val="FFF8DD"/>
                </a:highlight>
                <a:uFill>
                  <a:solidFill>
                    <a:srgbClr val="C00000"/>
                  </a:solidFill>
                </a:uFill>
              </a:rPr>
              <a:t> ed essere in grado di </a:t>
            </a:r>
            <a:r>
              <a:rPr lang="it-IT" sz="3200" dirty="0">
                <a:solidFill>
                  <a:srgbClr val="C00000"/>
                </a:solidFill>
                <a:highlight>
                  <a:srgbClr val="FFF8DD"/>
                </a:highlight>
                <a:uFill>
                  <a:solidFill>
                    <a:srgbClr val="C00000"/>
                  </a:solidFill>
                </a:uFill>
              </a:rPr>
              <a:t>dimostrare</a:t>
            </a:r>
            <a:r>
              <a:rPr lang="it-IT" sz="3200" dirty="0">
                <a:solidFill>
                  <a:prstClr val="black"/>
                </a:solidFill>
                <a:highlight>
                  <a:srgbClr val="FFF8DD"/>
                </a:highlight>
                <a:uFill>
                  <a:solidFill>
                    <a:srgbClr val="C00000"/>
                  </a:solidFill>
                </a:uFill>
              </a:rPr>
              <a:t> in ogni momento la conformità del </a:t>
            </a:r>
            <a:r>
              <a:rPr lang="it-IT" sz="3200" dirty="0" err="1">
                <a:solidFill>
                  <a:prstClr val="black"/>
                </a:solidFill>
                <a:highlight>
                  <a:srgbClr val="FFF8DD"/>
                </a:highlight>
                <a:uFill>
                  <a:solidFill>
                    <a:srgbClr val="C00000"/>
                  </a:solidFill>
                </a:uFill>
              </a:rPr>
              <a:t>tr</a:t>
            </a:r>
            <a:r>
              <a:rPr lang="it-IT" sz="3200" dirty="0">
                <a:solidFill>
                  <a:prstClr val="black"/>
                </a:solidFill>
                <a:highlight>
                  <a:srgbClr val="FFF8DD"/>
                </a:highlight>
                <a:uFill>
                  <a:solidFill>
                    <a:srgbClr val="C00000"/>
                  </a:solidFill>
                </a:uFill>
              </a:rPr>
              <a:t>. al RGPD.</a:t>
            </a:r>
          </a:p>
          <a:p>
            <a:pPr marL="0" indent="0">
              <a:buNone/>
            </a:pPr>
            <a:endParaRPr lang="it-IT" sz="3200" dirty="0">
              <a:highlight>
                <a:srgbClr val="FFF8DD"/>
              </a:highlight>
            </a:endParaRPr>
          </a:p>
          <a:p>
            <a:pPr marL="0" indent="0">
              <a:buNone/>
            </a:pPr>
            <a:r>
              <a:rPr lang="it-IT" sz="3600" dirty="0">
                <a:uFill>
                  <a:solidFill>
                    <a:srgbClr val="C00000"/>
                  </a:solidFill>
                </a:uFill>
              </a:rPr>
              <a:t>Il </a:t>
            </a:r>
            <a:r>
              <a:rPr lang="it-IT" sz="3600" dirty="0">
                <a:solidFill>
                  <a:srgbClr val="002060"/>
                </a:solidFill>
                <a:effectLst>
                  <a:outerShdw blurRad="38100" dist="38100" dir="2700000" algn="tl">
                    <a:srgbClr val="000000">
                      <a:alpha val="43137"/>
                    </a:srgbClr>
                  </a:outerShdw>
                </a:effectLst>
                <a:uFill>
                  <a:solidFill>
                    <a:srgbClr val="C00000"/>
                  </a:solidFill>
                </a:uFill>
              </a:rPr>
              <a:t>responsabile del trattamento </a:t>
            </a:r>
            <a:r>
              <a:rPr lang="it-IT" sz="3600" dirty="0">
                <a:solidFill>
                  <a:srgbClr val="C00000"/>
                </a:solidFill>
                <a:uFill>
                  <a:solidFill>
                    <a:srgbClr val="C00000"/>
                  </a:solidFill>
                </a:uFill>
              </a:rPr>
              <a:t>assiste </a:t>
            </a:r>
            <a:r>
              <a:rPr lang="it-IT" sz="3600" baseline="30000" dirty="0">
                <a:solidFill>
                  <a:srgbClr val="C00000"/>
                </a:solidFill>
                <a:uFill>
                  <a:solidFill>
                    <a:srgbClr val="C00000"/>
                  </a:solidFill>
                </a:uFill>
              </a:rPr>
              <a:t>(art. 28,3,e) </a:t>
            </a:r>
            <a:r>
              <a:rPr lang="it-IT" sz="3600" dirty="0">
                <a:solidFill>
                  <a:srgbClr val="C00000"/>
                </a:solidFill>
                <a:uFill>
                  <a:solidFill>
                    <a:srgbClr val="C00000"/>
                  </a:solidFill>
                </a:uFill>
              </a:rPr>
              <a:t>il titolare </a:t>
            </a:r>
            <a:r>
              <a:rPr lang="it-IT" sz="3600" dirty="0">
                <a:uFill>
                  <a:solidFill>
                    <a:srgbClr val="C00000"/>
                  </a:solidFill>
                </a:uFill>
              </a:rPr>
              <a:t>negli obblighi nascenti dall’esercizio dei diritti dell’interessato.</a:t>
            </a:r>
          </a:p>
        </p:txBody>
      </p:sp>
      <p:sp>
        <p:nvSpPr>
          <p:cNvPr id="2" name="Segnaposto data 1">
            <a:extLst>
              <a:ext uri="{FF2B5EF4-FFF2-40B4-BE49-F238E27FC236}">
                <a16:creationId xmlns:a16="http://schemas.microsoft.com/office/drawing/2014/main" id="{B27EEBB0-5257-44BD-A60E-1028632535B1}"/>
              </a:ext>
            </a:extLst>
          </p:cNvPr>
          <p:cNvSpPr>
            <a:spLocks noGrp="1"/>
          </p:cNvSpPr>
          <p:nvPr>
            <p:ph type="dt" sz="half" idx="10"/>
          </p:nvPr>
        </p:nvSpPr>
        <p:spPr/>
        <p:txBody>
          <a:bodyPr/>
          <a:lstStyle/>
          <a:p>
            <a:fld id="{41B4F1B8-6CE0-413F-9038-5F6287B000AE}" type="datetime1">
              <a:rPr lang="it-IT" smtClean="0"/>
              <a:t>07/06/2018</a:t>
            </a:fld>
            <a:endParaRPr lang="it-IT" dirty="0"/>
          </a:p>
        </p:txBody>
      </p:sp>
      <p:sp>
        <p:nvSpPr>
          <p:cNvPr id="6" name="Segnaposto piè di pagina 5">
            <a:extLst>
              <a:ext uri="{FF2B5EF4-FFF2-40B4-BE49-F238E27FC236}">
                <a16:creationId xmlns:a16="http://schemas.microsoft.com/office/drawing/2014/main" id="{26F7B5FF-338D-4303-97EF-9BA58042436D}"/>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23C47039-775F-44FC-A8CE-A2181BB3E6E1}"/>
              </a:ext>
            </a:extLst>
          </p:cNvPr>
          <p:cNvSpPr>
            <a:spLocks noGrp="1"/>
          </p:cNvSpPr>
          <p:nvPr>
            <p:ph type="sldNum" sz="quarter" idx="12"/>
          </p:nvPr>
        </p:nvSpPr>
        <p:spPr/>
        <p:txBody>
          <a:bodyPr/>
          <a:lstStyle/>
          <a:p>
            <a:fld id="{F74602B5-7832-47F6-8BF6-4ACCF92184F1}" type="slidenum">
              <a:rPr lang="it-IT" smtClean="0"/>
              <a:pPr/>
              <a:t>151</a:t>
            </a:fld>
            <a:endParaRPr lang="it-IT" dirty="0"/>
          </a:p>
        </p:txBody>
      </p:sp>
    </p:spTree>
    <p:extLst>
      <p:ext uri="{BB962C8B-B14F-4D97-AF65-F5344CB8AC3E}">
        <p14:creationId xmlns:p14="http://schemas.microsoft.com/office/powerpoint/2010/main" val="5079861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B76743-27C0-4999-A1B2-6CBF9A348366}"/>
              </a:ext>
            </a:extLst>
          </p:cNvPr>
          <p:cNvSpPr>
            <a:spLocks noGrp="1"/>
          </p:cNvSpPr>
          <p:nvPr>
            <p:ph type="title"/>
          </p:nvPr>
        </p:nvSpPr>
        <p:spPr/>
        <p:txBody>
          <a:bodyPr/>
          <a:lstStyle/>
          <a:p>
            <a:pPr>
              <a:lnSpc>
                <a:spcPct val="80000"/>
              </a:lnSpc>
            </a:pPr>
            <a:r>
              <a:rPr lang="it-IT" dirty="0">
                <a:solidFill>
                  <a:srgbClr val="C00000"/>
                </a:solidFill>
              </a:rPr>
              <a:t>Obblighi</a:t>
            </a:r>
            <a:r>
              <a:rPr lang="it-IT" dirty="0"/>
              <a:t> derivanti da principi di base e diritti dell’interessato</a:t>
            </a:r>
          </a:p>
        </p:txBody>
      </p:sp>
      <p:sp>
        <p:nvSpPr>
          <p:cNvPr id="11" name="Segnaposto contenuto 10">
            <a:extLst>
              <a:ext uri="{FF2B5EF4-FFF2-40B4-BE49-F238E27FC236}">
                <a16:creationId xmlns:a16="http://schemas.microsoft.com/office/drawing/2014/main" id="{42F69E83-9F11-4F62-A0A0-FDC53606EC09}"/>
              </a:ext>
            </a:extLst>
          </p:cNvPr>
          <p:cNvSpPr>
            <a:spLocks noGrp="1"/>
          </p:cNvSpPr>
          <p:nvPr>
            <p:ph idx="1"/>
          </p:nvPr>
        </p:nvSpPr>
        <p:spPr>
          <a:xfrm>
            <a:off x="1066800" y="1642958"/>
            <a:ext cx="10058400" cy="4576637"/>
          </a:xfrm>
        </p:spPr>
        <p:txBody>
          <a:bodyPr/>
          <a:lstStyle/>
          <a:p>
            <a:r>
              <a:rPr lang="it-IT" dirty="0">
                <a:solidFill>
                  <a:prstClr val="black"/>
                </a:solidFill>
                <a:uFill>
                  <a:solidFill>
                    <a:srgbClr val="C00000"/>
                  </a:solidFill>
                </a:uFill>
              </a:rPr>
              <a:t>Il </a:t>
            </a:r>
            <a:r>
              <a:rPr lang="it-IT" cap="small" dirty="0">
                <a:solidFill>
                  <a:prstClr val="black"/>
                </a:solidFill>
                <a:uFill>
                  <a:solidFill>
                    <a:srgbClr val="C00000"/>
                  </a:solidFill>
                </a:uFill>
              </a:rPr>
              <a:t>tdtr</a:t>
            </a:r>
            <a:r>
              <a:rPr lang="it-IT" dirty="0">
                <a:solidFill>
                  <a:prstClr val="black"/>
                </a:solidFill>
                <a:uFill>
                  <a:solidFill>
                    <a:srgbClr val="C00000"/>
                  </a:solidFill>
                </a:uFill>
              </a:rPr>
              <a:t> </a:t>
            </a:r>
            <a:r>
              <a:rPr lang="it-IT" i="1" u="sng" dirty="0">
                <a:solidFill>
                  <a:srgbClr val="C00000"/>
                </a:solidFill>
                <a:uFill>
                  <a:solidFill>
                    <a:schemeClr val="tx1"/>
                  </a:solidFill>
                </a:uFill>
              </a:rPr>
              <a:t>deve</a:t>
            </a:r>
            <a:r>
              <a:rPr lang="it-IT" dirty="0">
                <a:solidFill>
                  <a:srgbClr val="C00000"/>
                </a:solidFill>
                <a:uFill>
                  <a:solidFill>
                    <a:srgbClr val="C00000"/>
                  </a:solidFill>
                </a:uFill>
              </a:rPr>
              <a:t> altresì garantire il rispetto dei principi</a:t>
            </a:r>
            <a:r>
              <a:rPr lang="it-IT" dirty="0">
                <a:solidFill>
                  <a:prstClr val="black"/>
                </a:solidFill>
                <a:uFill>
                  <a:solidFill>
                    <a:srgbClr val="C00000"/>
                  </a:solidFill>
                </a:uFill>
              </a:rPr>
              <a:t>: di </a:t>
            </a:r>
            <a:r>
              <a:rPr lang="it-IT" u="sng" dirty="0">
                <a:solidFill>
                  <a:prstClr val="black"/>
                </a:solidFill>
                <a:uFill>
                  <a:solidFill>
                    <a:srgbClr val="C00000"/>
                  </a:solidFill>
                </a:uFill>
              </a:rPr>
              <a:t>liceità</a:t>
            </a:r>
            <a:r>
              <a:rPr lang="it-IT" dirty="0">
                <a:solidFill>
                  <a:prstClr val="black"/>
                </a:solidFill>
                <a:uFill>
                  <a:solidFill>
                    <a:srgbClr val="C00000"/>
                  </a:solidFill>
                </a:uFill>
              </a:rPr>
              <a:t>, </a:t>
            </a:r>
            <a:r>
              <a:rPr lang="it-IT" u="sng" dirty="0">
                <a:solidFill>
                  <a:prstClr val="black"/>
                </a:solidFill>
                <a:uFill>
                  <a:solidFill>
                    <a:srgbClr val="C00000"/>
                  </a:solidFill>
                </a:uFill>
              </a:rPr>
              <a:t>correttezza</a:t>
            </a:r>
            <a:r>
              <a:rPr lang="it-IT" dirty="0">
                <a:solidFill>
                  <a:prstClr val="black"/>
                </a:solidFill>
                <a:uFill>
                  <a:solidFill>
                    <a:srgbClr val="C00000"/>
                  </a:solidFill>
                </a:uFill>
              </a:rPr>
              <a:t> e </a:t>
            </a:r>
            <a:r>
              <a:rPr lang="it-IT" u="sng" dirty="0">
                <a:solidFill>
                  <a:prstClr val="black"/>
                </a:solidFill>
                <a:uFill>
                  <a:solidFill>
                    <a:srgbClr val="C00000"/>
                  </a:solidFill>
                </a:uFill>
              </a:rPr>
              <a:t>trasparenza</a:t>
            </a:r>
            <a:r>
              <a:rPr lang="it-IT" dirty="0">
                <a:solidFill>
                  <a:prstClr val="black"/>
                </a:solidFill>
                <a:uFill>
                  <a:solidFill>
                    <a:srgbClr val="C00000"/>
                  </a:solidFill>
                </a:uFill>
              </a:rPr>
              <a:t>, </a:t>
            </a:r>
            <a:r>
              <a:rPr lang="it-IT" u="sng" dirty="0">
                <a:solidFill>
                  <a:prstClr val="black"/>
                </a:solidFill>
                <a:uFill>
                  <a:solidFill>
                    <a:srgbClr val="C00000"/>
                  </a:solidFill>
                </a:uFill>
              </a:rPr>
              <a:t>limitazione delle finalità</a:t>
            </a:r>
            <a:r>
              <a:rPr lang="it-IT" dirty="0">
                <a:solidFill>
                  <a:prstClr val="black"/>
                </a:solidFill>
                <a:uFill>
                  <a:solidFill>
                    <a:srgbClr val="C00000"/>
                  </a:solidFill>
                </a:uFill>
              </a:rPr>
              <a:t>, </a:t>
            </a:r>
            <a:r>
              <a:rPr lang="it-IT" u="sng" dirty="0">
                <a:solidFill>
                  <a:prstClr val="black"/>
                </a:solidFill>
                <a:uFill>
                  <a:solidFill>
                    <a:srgbClr val="C00000"/>
                  </a:solidFill>
                </a:uFill>
              </a:rPr>
              <a:t>minimizzazione</a:t>
            </a:r>
            <a:r>
              <a:rPr lang="it-IT" dirty="0">
                <a:solidFill>
                  <a:prstClr val="black"/>
                </a:solidFill>
                <a:uFill>
                  <a:solidFill>
                    <a:srgbClr val="C00000"/>
                  </a:solidFill>
                </a:uFill>
              </a:rPr>
              <a:t>, </a:t>
            </a:r>
            <a:r>
              <a:rPr lang="it-IT" u="sng" dirty="0">
                <a:solidFill>
                  <a:prstClr val="black"/>
                </a:solidFill>
                <a:uFill>
                  <a:solidFill>
                    <a:srgbClr val="C00000"/>
                  </a:solidFill>
                </a:uFill>
              </a:rPr>
              <a:t>esattezza</a:t>
            </a:r>
            <a:r>
              <a:rPr lang="it-IT" dirty="0">
                <a:solidFill>
                  <a:prstClr val="black"/>
                </a:solidFill>
                <a:uFill>
                  <a:solidFill>
                    <a:srgbClr val="C00000"/>
                  </a:solidFill>
                </a:uFill>
              </a:rPr>
              <a:t>, </a:t>
            </a:r>
            <a:r>
              <a:rPr lang="it-IT" u="sng" dirty="0">
                <a:solidFill>
                  <a:prstClr val="black"/>
                </a:solidFill>
                <a:uFill>
                  <a:solidFill>
                    <a:srgbClr val="C00000"/>
                  </a:solidFill>
                </a:uFill>
              </a:rPr>
              <a:t>limitazione</a:t>
            </a:r>
            <a:r>
              <a:rPr lang="it-IT" dirty="0">
                <a:solidFill>
                  <a:prstClr val="black"/>
                </a:solidFill>
                <a:uFill>
                  <a:solidFill>
                    <a:srgbClr val="C00000"/>
                  </a:solidFill>
                </a:uFill>
              </a:rPr>
              <a:t> </a:t>
            </a:r>
            <a:r>
              <a:rPr lang="it-IT" u="sng" dirty="0">
                <a:solidFill>
                  <a:prstClr val="black"/>
                </a:solidFill>
                <a:uFill>
                  <a:solidFill>
                    <a:srgbClr val="C00000"/>
                  </a:solidFill>
                </a:uFill>
              </a:rPr>
              <a:t>della conservazione</a:t>
            </a:r>
            <a:r>
              <a:rPr lang="it-IT" dirty="0">
                <a:solidFill>
                  <a:prstClr val="black"/>
                </a:solidFill>
                <a:uFill>
                  <a:solidFill>
                    <a:srgbClr val="C00000"/>
                  </a:solidFill>
                </a:uFill>
              </a:rPr>
              <a:t>, </a:t>
            </a:r>
            <a:r>
              <a:rPr lang="it-IT" u="sng" dirty="0">
                <a:solidFill>
                  <a:prstClr val="black"/>
                </a:solidFill>
                <a:uFill>
                  <a:solidFill>
                    <a:srgbClr val="C00000"/>
                  </a:solidFill>
                </a:uFill>
              </a:rPr>
              <a:t>integrità</a:t>
            </a:r>
            <a:r>
              <a:rPr lang="it-IT" dirty="0">
                <a:solidFill>
                  <a:prstClr val="black"/>
                </a:solidFill>
                <a:uFill>
                  <a:solidFill>
                    <a:srgbClr val="C00000"/>
                  </a:solidFill>
                </a:uFill>
              </a:rPr>
              <a:t> e </a:t>
            </a:r>
            <a:r>
              <a:rPr lang="it-IT" u="sng" dirty="0">
                <a:solidFill>
                  <a:prstClr val="black"/>
                </a:solidFill>
                <a:uFill>
                  <a:solidFill>
                    <a:srgbClr val="C00000"/>
                  </a:solidFill>
                </a:uFill>
              </a:rPr>
              <a:t>riservatezza</a:t>
            </a:r>
            <a:r>
              <a:rPr lang="it-IT" dirty="0">
                <a:solidFill>
                  <a:prstClr val="black"/>
                </a:solidFill>
                <a:uFill>
                  <a:solidFill>
                    <a:srgbClr val="C00000"/>
                  </a:solidFill>
                </a:uFill>
              </a:rPr>
              <a:t>…</a:t>
            </a:r>
          </a:p>
          <a:p>
            <a:r>
              <a:rPr lang="it-IT" dirty="0"/>
              <a:t>… e adempiere gli </a:t>
            </a:r>
            <a:r>
              <a:rPr lang="it-IT" dirty="0">
                <a:solidFill>
                  <a:srgbClr val="C00000"/>
                </a:solidFill>
              </a:rPr>
              <a:t>obblighi nascenti dai diritti</a:t>
            </a:r>
            <a:r>
              <a:rPr lang="it-IT" dirty="0"/>
              <a:t> dell’interessato:</a:t>
            </a:r>
            <a:br>
              <a:rPr lang="it-IT" dirty="0"/>
            </a:br>
            <a:endParaRPr lang="it-IT" dirty="0"/>
          </a:p>
          <a:p>
            <a:pPr lvl="1"/>
            <a:r>
              <a:rPr lang="it-IT" dirty="0"/>
              <a:t>fornire le informazioni e comunicazioni obbligatorie</a:t>
            </a:r>
          </a:p>
          <a:p>
            <a:pPr lvl="1"/>
            <a:r>
              <a:rPr lang="it-IT" dirty="0"/>
              <a:t>garantire il diritto di accesso dell’interessato</a:t>
            </a:r>
          </a:p>
          <a:p>
            <a:pPr lvl="1"/>
            <a:r>
              <a:rPr lang="it-IT" dirty="0"/>
              <a:t>assolvere agli obblighi di rettifica e cancellazione</a:t>
            </a:r>
          </a:p>
          <a:p>
            <a:pPr lvl="1"/>
            <a:r>
              <a:rPr lang="it-IT" dirty="0"/>
              <a:t>procedere alla limitazione del trattamento</a:t>
            </a:r>
          </a:p>
          <a:p>
            <a:pPr lvl="1"/>
            <a:r>
              <a:rPr lang="it-IT" dirty="0"/>
              <a:t>garantire la portabilità dei dati</a:t>
            </a:r>
          </a:p>
          <a:p>
            <a:pPr lvl="1"/>
            <a:r>
              <a:rPr lang="it-IT" dirty="0"/>
              <a:t>cessare il </a:t>
            </a:r>
            <a:r>
              <a:rPr lang="it-IT" dirty="0" err="1"/>
              <a:t>tr</a:t>
            </a:r>
            <a:r>
              <a:rPr lang="it-IT" dirty="0"/>
              <a:t>. in caso di opposizione dell’interessato</a:t>
            </a:r>
          </a:p>
          <a:p>
            <a:pPr lvl="1"/>
            <a:r>
              <a:rPr lang="it-IT" dirty="0"/>
              <a:t>astenersi da processi decisionali automatizzati /profilazioni nei casi previsti dal RGPD</a:t>
            </a:r>
          </a:p>
        </p:txBody>
      </p:sp>
      <p:sp>
        <p:nvSpPr>
          <p:cNvPr id="4" name="Segnaposto data 3">
            <a:extLst>
              <a:ext uri="{FF2B5EF4-FFF2-40B4-BE49-F238E27FC236}">
                <a16:creationId xmlns:a16="http://schemas.microsoft.com/office/drawing/2014/main" id="{615DB0F2-5D53-4151-A3D8-892AF0D2F81F}"/>
              </a:ext>
            </a:extLst>
          </p:cNvPr>
          <p:cNvSpPr>
            <a:spLocks noGrp="1"/>
          </p:cNvSpPr>
          <p:nvPr>
            <p:ph type="dt" sz="half" idx="10"/>
          </p:nvPr>
        </p:nvSpPr>
        <p:spPr/>
        <p:txBody>
          <a:bodyPr/>
          <a:lstStyle/>
          <a:p>
            <a:fld id="{2E804529-729D-4CE2-8DDA-DB8D7906A29E}" type="datetime1">
              <a:rPr lang="it-IT" smtClean="0"/>
              <a:t>07/06/2018</a:t>
            </a:fld>
            <a:endParaRPr lang="it-IT" dirty="0"/>
          </a:p>
        </p:txBody>
      </p:sp>
      <p:sp>
        <p:nvSpPr>
          <p:cNvPr id="5" name="Segnaposto piè di pagina 4">
            <a:extLst>
              <a:ext uri="{FF2B5EF4-FFF2-40B4-BE49-F238E27FC236}">
                <a16:creationId xmlns:a16="http://schemas.microsoft.com/office/drawing/2014/main" id="{6FC4BC27-AAE2-40B7-9C8C-2EB4ED133742}"/>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91ADE83D-CC4D-4BB8-BB63-835AB2B9975C}"/>
              </a:ext>
            </a:extLst>
          </p:cNvPr>
          <p:cNvSpPr>
            <a:spLocks noGrp="1"/>
          </p:cNvSpPr>
          <p:nvPr>
            <p:ph type="sldNum" sz="quarter" idx="12"/>
          </p:nvPr>
        </p:nvSpPr>
        <p:spPr/>
        <p:txBody>
          <a:bodyPr/>
          <a:lstStyle/>
          <a:p>
            <a:fld id="{F74602B5-7832-47F6-8BF6-4ACCF92184F1}" type="slidenum">
              <a:rPr lang="it-IT" smtClean="0"/>
              <a:pPr/>
              <a:t>152</a:t>
            </a:fld>
            <a:endParaRPr lang="it-IT" dirty="0"/>
          </a:p>
        </p:txBody>
      </p:sp>
    </p:spTree>
    <p:extLst>
      <p:ext uri="{BB962C8B-B14F-4D97-AF65-F5344CB8AC3E}">
        <p14:creationId xmlns:p14="http://schemas.microsoft.com/office/powerpoint/2010/main" val="11242182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B76743-27C0-4999-A1B2-6CBF9A348366}"/>
              </a:ext>
            </a:extLst>
          </p:cNvPr>
          <p:cNvSpPr>
            <a:spLocks noGrp="1"/>
          </p:cNvSpPr>
          <p:nvPr>
            <p:ph type="title"/>
          </p:nvPr>
        </p:nvSpPr>
        <p:spPr/>
        <p:txBody>
          <a:bodyPr/>
          <a:lstStyle/>
          <a:p>
            <a:r>
              <a:rPr lang="it-IT" dirty="0">
                <a:solidFill>
                  <a:srgbClr val="C00000"/>
                </a:solidFill>
              </a:rPr>
              <a:t>Adottare</a:t>
            </a:r>
            <a:r>
              <a:rPr lang="it-IT" dirty="0"/>
              <a:t> misure tecniche </a:t>
            </a:r>
            <a:r>
              <a:rPr lang="it-IT" i="1" dirty="0">
                <a:solidFill>
                  <a:srgbClr val="C00000"/>
                </a:solidFill>
                <a:effectLst>
                  <a:outerShdw blurRad="38100" dist="38100" dir="2700000" algn="tl">
                    <a:srgbClr val="000000">
                      <a:alpha val="43137"/>
                    </a:srgbClr>
                  </a:outerShdw>
                </a:effectLst>
              </a:rPr>
              <a:t>e</a:t>
            </a:r>
            <a:r>
              <a:rPr lang="it-IT" dirty="0"/>
              <a:t> organizzative</a:t>
            </a:r>
            <a:endParaRPr lang="it-IT" dirty="0">
              <a:solidFill>
                <a:schemeClr val="bg2">
                  <a:lumMod val="75000"/>
                </a:schemeClr>
              </a:solidFill>
            </a:endParaRPr>
          </a:p>
        </p:txBody>
      </p:sp>
      <p:sp>
        <p:nvSpPr>
          <p:cNvPr id="3" name="Segnaposto contenuto 2">
            <a:extLst>
              <a:ext uri="{FF2B5EF4-FFF2-40B4-BE49-F238E27FC236}">
                <a16:creationId xmlns:a16="http://schemas.microsoft.com/office/drawing/2014/main" id="{9C650442-843F-49E9-8D6D-057A9153207D}"/>
              </a:ext>
            </a:extLst>
          </p:cNvPr>
          <p:cNvSpPr>
            <a:spLocks noGrp="1"/>
          </p:cNvSpPr>
          <p:nvPr>
            <p:ph idx="1"/>
          </p:nvPr>
        </p:nvSpPr>
        <p:spPr>
          <a:xfrm>
            <a:off x="1119433" y="1371001"/>
            <a:ext cx="9953134" cy="4787977"/>
          </a:xfrm>
        </p:spPr>
        <p:txBody>
          <a:bodyPr/>
          <a:lstStyle/>
          <a:p>
            <a:r>
              <a:rPr lang="it-IT" sz="3600" dirty="0"/>
              <a:t>È pertanto stabilito </a:t>
            </a:r>
            <a:r>
              <a:rPr lang="it-IT" sz="3600" baseline="30000" dirty="0"/>
              <a:t>(art. 24,1) </a:t>
            </a:r>
            <a:r>
              <a:rPr lang="it-IT" sz="3600" dirty="0"/>
              <a:t>che il </a:t>
            </a:r>
            <a:r>
              <a:rPr lang="it-IT" sz="3600" cap="small" dirty="0"/>
              <a:t>tdtr</a:t>
            </a:r>
            <a:r>
              <a:rPr lang="it-IT" sz="3600" dirty="0"/>
              <a:t>,</a:t>
            </a:r>
          </a:p>
          <a:p>
            <a:pPr marL="0" indent="0" algn="just">
              <a:buNone/>
            </a:pPr>
            <a:r>
              <a:rPr lang="it-IT" sz="2400" i="1" dirty="0">
                <a:highlight>
                  <a:srgbClr val="FFF8DD"/>
                </a:highlight>
              </a:rPr>
              <a:t>tenuto conto </a:t>
            </a:r>
            <a:r>
              <a:rPr lang="it-IT" sz="2400" dirty="0">
                <a:highlight>
                  <a:srgbClr val="FFF8DD"/>
                </a:highlight>
              </a:rPr>
              <a:t>della </a:t>
            </a:r>
            <a:r>
              <a:rPr lang="it-IT" sz="2400" u="sng" dirty="0">
                <a:highlight>
                  <a:srgbClr val="FFF8DD"/>
                </a:highlight>
                <a:uFill>
                  <a:solidFill>
                    <a:srgbClr val="C00000"/>
                  </a:solidFill>
                </a:uFill>
              </a:rPr>
              <a:t>natura</a:t>
            </a:r>
            <a:r>
              <a:rPr lang="it-IT" sz="2400" dirty="0">
                <a:highlight>
                  <a:srgbClr val="FFF8DD"/>
                </a:highlight>
              </a:rPr>
              <a:t>, dell’</a:t>
            </a:r>
            <a:r>
              <a:rPr lang="it-IT" sz="2400" u="sng" dirty="0">
                <a:highlight>
                  <a:srgbClr val="FFF8DD"/>
                </a:highlight>
                <a:uFill>
                  <a:solidFill>
                    <a:srgbClr val="C00000"/>
                  </a:solidFill>
                </a:uFill>
              </a:rPr>
              <a:t>ambito di applicazione</a:t>
            </a:r>
            <a:r>
              <a:rPr lang="it-IT" sz="2400" dirty="0">
                <a:highlight>
                  <a:srgbClr val="FFF8DD"/>
                </a:highlight>
              </a:rPr>
              <a:t>, del </a:t>
            </a:r>
            <a:r>
              <a:rPr lang="it-IT" sz="2400" u="sng" dirty="0">
                <a:highlight>
                  <a:srgbClr val="FFF8DD"/>
                </a:highlight>
                <a:uFill>
                  <a:solidFill>
                    <a:srgbClr val="C00000"/>
                  </a:solidFill>
                </a:uFill>
              </a:rPr>
              <a:t>contesto</a:t>
            </a:r>
            <a:r>
              <a:rPr lang="it-IT" sz="2400" dirty="0">
                <a:highlight>
                  <a:srgbClr val="FFF8DD"/>
                </a:highlight>
              </a:rPr>
              <a:t> e delle </a:t>
            </a:r>
            <a:r>
              <a:rPr lang="it-IT" sz="2400" u="sng" dirty="0">
                <a:highlight>
                  <a:srgbClr val="FFF8DD"/>
                </a:highlight>
                <a:uFill>
                  <a:solidFill>
                    <a:srgbClr val="C00000"/>
                  </a:solidFill>
                </a:uFill>
              </a:rPr>
              <a:t>finalità</a:t>
            </a:r>
            <a:r>
              <a:rPr lang="it-IT" sz="2400" dirty="0">
                <a:highlight>
                  <a:srgbClr val="FFF8DD"/>
                </a:highlight>
              </a:rPr>
              <a:t> del </a:t>
            </a:r>
            <a:r>
              <a:rPr lang="it-IT" sz="2400" dirty="0" err="1">
                <a:highlight>
                  <a:srgbClr val="FFF8DD"/>
                </a:highlight>
              </a:rPr>
              <a:t>tr</a:t>
            </a:r>
            <a:r>
              <a:rPr lang="it-IT" sz="2400" dirty="0">
                <a:highlight>
                  <a:srgbClr val="FFF8DD"/>
                </a:highlight>
              </a:rPr>
              <a:t>., nonché dei </a:t>
            </a:r>
            <a:r>
              <a:rPr lang="it-IT" sz="2400" u="sng" dirty="0">
                <a:highlight>
                  <a:srgbClr val="FFF8DD"/>
                </a:highlight>
                <a:uFill>
                  <a:solidFill>
                    <a:srgbClr val="C00000"/>
                  </a:solidFill>
                </a:uFill>
              </a:rPr>
              <a:t>rischi</a:t>
            </a:r>
            <a:r>
              <a:rPr lang="it-IT" sz="2400" dirty="0">
                <a:highlight>
                  <a:srgbClr val="FFF8DD"/>
                </a:highlight>
              </a:rPr>
              <a:t> aventi probabilità e gravità diverse per i diritti e le libertà delle persone fisiche</a:t>
            </a:r>
          </a:p>
          <a:p>
            <a:pPr marL="0" indent="0">
              <a:buNone/>
            </a:pPr>
            <a:r>
              <a:rPr lang="it-IT" sz="3600" i="1" u="sng" dirty="0">
                <a:uFill>
                  <a:solidFill>
                    <a:srgbClr val="C00000"/>
                  </a:solidFill>
                </a:uFill>
              </a:rPr>
              <a:t>deve</a:t>
            </a:r>
            <a:r>
              <a:rPr lang="it-IT" sz="3600" i="1" dirty="0">
                <a:uFill>
                  <a:solidFill>
                    <a:srgbClr val="C00000"/>
                  </a:solidFill>
                </a:uFill>
              </a:rPr>
              <a:t> </a:t>
            </a:r>
            <a:r>
              <a:rPr lang="it-IT" sz="3600" dirty="0"/>
              <a:t>mettere in atto </a:t>
            </a:r>
            <a:r>
              <a:rPr lang="it-IT" sz="3600" dirty="0">
                <a:solidFill>
                  <a:srgbClr val="C00000"/>
                </a:solidFill>
                <a:effectLst>
                  <a:outerShdw blurRad="38100" dist="38100" dir="2700000" algn="tl">
                    <a:srgbClr val="000000">
                      <a:alpha val="43137"/>
                    </a:srgbClr>
                  </a:outerShdw>
                </a:effectLst>
              </a:rPr>
              <a:t>misure tecniche e organizzative adeguate</a:t>
            </a:r>
          </a:p>
          <a:p>
            <a:pPr lvl="1"/>
            <a:r>
              <a:rPr lang="it-IT" sz="3200" b="1" dirty="0"/>
              <a:t>per </a:t>
            </a:r>
            <a:r>
              <a:rPr lang="it-IT" sz="3200" b="1" dirty="0">
                <a:solidFill>
                  <a:srgbClr val="C00000"/>
                </a:solidFill>
              </a:rPr>
              <a:t>garantire</a:t>
            </a:r>
            <a:r>
              <a:rPr lang="it-IT" sz="3200" b="1" dirty="0"/>
              <a:t>, </a:t>
            </a:r>
          </a:p>
          <a:p>
            <a:pPr lvl="1"/>
            <a:r>
              <a:rPr lang="it-IT" sz="3200" b="1" dirty="0"/>
              <a:t>ed </a:t>
            </a:r>
            <a:r>
              <a:rPr lang="it-IT" sz="3200" b="1" dirty="0">
                <a:solidFill>
                  <a:srgbClr val="C00000"/>
                </a:solidFill>
              </a:rPr>
              <a:t>essere in grado di dimostrare</a:t>
            </a:r>
          </a:p>
          <a:p>
            <a:pPr marL="0" indent="0" algn="ctr">
              <a:buNone/>
            </a:pPr>
            <a:r>
              <a:rPr lang="it-IT" sz="3600" b="1" dirty="0">
                <a:highlight>
                  <a:srgbClr val="FFF8DD"/>
                </a:highlight>
              </a:rPr>
              <a:t>che il </a:t>
            </a:r>
            <a:r>
              <a:rPr lang="it-IT" sz="3600" b="1" dirty="0" err="1">
                <a:highlight>
                  <a:srgbClr val="FFF8DD"/>
                </a:highlight>
              </a:rPr>
              <a:t>tr</a:t>
            </a:r>
            <a:r>
              <a:rPr lang="it-IT" sz="3600" b="1" dirty="0">
                <a:highlight>
                  <a:srgbClr val="FFF8DD"/>
                </a:highlight>
              </a:rPr>
              <a:t>. è effettuato conformemente al regolamento.</a:t>
            </a:r>
          </a:p>
          <a:p>
            <a:pPr marL="0" indent="0" algn="ctr">
              <a:buNone/>
            </a:pPr>
            <a:endParaRPr lang="it-IT" sz="2000" b="1" dirty="0">
              <a:highlight>
                <a:srgbClr val="FFF8DD"/>
              </a:highlight>
            </a:endParaRPr>
          </a:p>
          <a:p>
            <a:r>
              <a:rPr lang="it-IT" sz="3200" dirty="0"/>
              <a:t>Dette misure sono </a:t>
            </a:r>
            <a:r>
              <a:rPr lang="it-IT" sz="3200" dirty="0">
                <a:solidFill>
                  <a:srgbClr val="C00000"/>
                </a:solidFill>
              </a:rPr>
              <a:t>riesaminate</a:t>
            </a:r>
            <a:r>
              <a:rPr lang="it-IT" sz="3200" dirty="0"/>
              <a:t> e </a:t>
            </a:r>
            <a:r>
              <a:rPr lang="it-IT" sz="3200" dirty="0">
                <a:solidFill>
                  <a:srgbClr val="C00000"/>
                </a:solidFill>
              </a:rPr>
              <a:t>aggiornate</a:t>
            </a:r>
            <a:r>
              <a:rPr lang="it-IT" sz="3200" dirty="0"/>
              <a:t> </a:t>
            </a:r>
            <a:r>
              <a:rPr lang="it-IT" sz="3200" i="1" dirty="0"/>
              <a:t>qualora necessario</a:t>
            </a:r>
            <a:r>
              <a:rPr lang="it-IT" sz="3200" dirty="0"/>
              <a:t>.</a:t>
            </a:r>
          </a:p>
        </p:txBody>
      </p:sp>
      <p:sp>
        <p:nvSpPr>
          <p:cNvPr id="4" name="Segnaposto data 3">
            <a:extLst>
              <a:ext uri="{FF2B5EF4-FFF2-40B4-BE49-F238E27FC236}">
                <a16:creationId xmlns:a16="http://schemas.microsoft.com/office/drawing/2014/main" id="{615DB0F2-5D53-4151-A3D8-892AF0D2F81F}"/>
              </a:ext>
            </a:extLst>
          </p:cNvPr>
          <p:cNvSpPr>
            <a:spLocks noGrp="1"/>
          </p:cNvSpPr>
          <p:nvPr>
            <p:ph type="dt" sz="half" idx="10"/>
          </p:nvPr>
        </p:nvSpPr>
        <p:spPr/>
        <p:txBody>
          <a:bodyPr/>
          <a:lstStyle/>
          <a:p>
            <a:fld id="{EBFBB339-EE2F-4E9F-A952-E995D213DC99}" type="datetime1">
              <a:rPr lang="it-IT" smtClean="0"/>
              <a:t>07/06/2018</a:t>
            </a:fld>
            <a:endParaRPr lang="it-IT" dirty="0"/>
          </a:p>
        </p:txBody>
      </p:sp>
      <p:sp>
        <p:nvSpPr>
          <p:cNvPr id="5" name="Segnaposto piè di pagina 4">
            <a:extLst>
              <a:ext uri="{FF2B5EF4-FFF2-40B4-BE49-F238E27FC236}">
                <a16:creationId xmlns:a16="http://schemas.microsoft.com/office/drawing/2014/main" id="{6FC4BC27-AAE2-40B7-9C8C-2EB4ED133742}"/>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91ADE83D-CC4D-4BB8-BB63-835AB2B9975C}"/>
              </a:ext>
            </a:extLst>
          </p:cNvPr>
          <p:cNvSpPr>
            <a:spLocks noGrp="1"/>
          </p:cNvSpPr>
          <p:nvPr>
            <p:ph type="sldNum" sz="quarter" idx="12"/>
          </p:nvPr>
        </p:nvSpPr>
        <p:spPr/>
        <p:txBody>
          <a:bodyPr/>
          <a:lstStyle/>
          <a:p>
            <a:fld id="{F74602B5-7832-47F6-8BF6-4ACCF92184F1}" type="slidenum">
              <a:rPr lang="it-IT" smtClean="0"/>
              <a:pPr/>
              <a:t>153</a:t>
            </a:fld>
            <a:endParaRPr lang="it-IT" dirty="0"/>
          </a:p>
        </p:txBody>
      </p:sp>
    </p:spTree>
    <p:extLst>
      <p:ext uri="{BB962C8B-B14F-4D97-AF65-F5344CB8AC3E}">
        <p14:creationId xmlns:p14="http://schemas.microsoft.com/office/powerpoint/2010/main" val="15897437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553E10-A45B-41C6-8E21-8D58F5DF6ED8}"/>
              </a:ext>
            </a:extLst>
          </p:cNvPr>
          <p:cNvSpPr>
            <a:spLocks noGrp="1"/>
          </p:cNvSpPr>
          <p:nvPr>
            <p:ph type="title"/>
          </p:nvPr>
        </p:nvSpPr>
        <p:spPr/>
        <p:txBody>
          <a:bodyPr/>
          <a:lstStyle/>
          <a:p>
            <a:r>
              <a:rPr lang="it-IT" dirty="0">
                <a:solidFill>
                  <a:srgbClr val="C00000"/>
                </a:solidFill>
              </a:rPr>
              <a:t>Attuare</a:t>
            </a:r>
            <a:r>
              <a:rPr lang="it-IT" dirty="0"/>
              <a:t> politiche di protezione</a:t>
            </a:r>
          </a:p>
        </p:txBody>
      </p:sp>
      <p:sp>
        <p:nvSpPr>
          <p:cNvPr id="3" name="Segnaposto contenuto 2">
            <a:extLst>
              <a:ext uri="{FF2B5EF4-FFF2-40B4-BE49-F238E27FC236}">
                <a16:creationId xmlns:a16="http://schemas.microsoft.com/office/drawing/2014/main" id="{A3DAD071-0053-426D-9CB7-4A9B507BBF2F}"/>
              </a:ext>
            </a:extLst>
          </p:cNvPr>
          <p:cNvSpPr>
            <a:spLocks noGrp="1"/>
          </p:cNvSpPr>
          <p:nvPr>
            <p:ph idx="1"/>
          </p:nvPr>
        </p:nvSpPr>
        <p:spPr>
          <a:xfrm>
            <a:off x="1224526" y="1266870"/>
            <a:ext cx="9742949" cy="4324261"/>
          </a:xfrm>
        </p:spPr>
        <p:txBody>
          <a:bodyPr/>
          <a:lstStyle/>
          <a:p>
            <a:r>
              <a:rPr lang="it-IT" sz="3200" dirty="0"/>
              <a:t>In coerenza con il </a:t>
            </a:r>
            <a:r>
              <a:rPr lang="it-IT" sz="3200" u="sng" dirty="0">
                <a:uFill>
                  <a:solidFill>
                    <a:srgbClr val="C00000"/>
                  </a:solidFill>
                </a:uFill>
              </a:rPr>
              <a:t>principio di responsabilizzazione</a:t>
            </a:r>
            <a:r>
              <a:rPr lang="it-IT" sz="3200" dirty="0"/>
              <a:t> e </a:t>
            </a:r>
            <a:r>
              <a:rPr lang="it-IT" sz="3200" i="1" dirty="0"/>
              <a:t>tenuto conto delle dimensioni delle attività di trattamento</a:t>
            </a:r>
            <a:r>
              <a:rPr lang="it-IT" sz="3200" dirty="0"/>
              <a:t>, le misure tecniche ed organizzative adeguate possono includere</a:t>
            </a:r>
            <a:r>
              <a:rPr lang="it-IT" sz="3200" baseline="30000" dirty="0"/>
              <a:t> (art. 24,2)</a:t>
            </a:r>
          </a:p>
          <a:p>
            <a:pPr marL="0" indent="0" algn="just">
              <a:buNone/>
            </a:pPr>
            <a:r>
              <a:rPr lang="it-IT" sz="3200" dirty="0">
                <a:highlight>
                  <a:srgbClr val="FFF8DD"/>
                </a:highlight>
              </a:rPr>
              <a:t>«l’attuazione di </a:t>
            </a:r>
            <a:r>
              <a:rPr lang="it-IT" sz="3200" b="1" dirty="0">
                <a:solidFill>
                  <a:srgbClr val="C00000"/>
                </a:solidFill>
                <a:highlight>
                  <a:srgbClr val="FFF8DD"/>
                </a:highlight>
              </a:rPr>
              <a:t>politiche</a:t>
            </a:r>
            <a:r>
              <a:rPr lang="it-IT" sz="3200" dirty="0">
                <a:solidFill>
                  <a:srgbClr val="C00000"/>
                </a:solidFill>
                <a:highlight>
                  <a:srgbClr val="FFF8DD"/>
                </a:highlight>
              </a:rPr>
              <a:t> adeguate in materia di protezione</a:t>
            </a:r>
            <a:r>
              <a:rPr lang="it-IT" sz="3200" dirty="0">
                <a:highlight>
                  <a:srgbClr val="FFF8DD"/>
                </a:highlight>
              </a:rPr>
              <a:t> dei d.p. da parte del titolare del trattamento.».</a:t>
            </a:r>
          </a:p>
          <a:p>
            <a:r>
              <a:rPr lang="it-IT" dirty="0"/>
              <a:t>Ciò si traduce in un </a:t>
            </a:r>
            <a:r>
              <a:rPr lang="it-IT" u="sng" dirty="0">
                <a:uFill>
                  <a:solidFill>
                    <a:srgbClr val="C00000"/>
                  </a:solidFill>
                </a:uFill>
              </a:rPr>
              <a:t>approccio «di sistema»</a:t>
            </a:r>
            <a:r>
              <a:rPr lang="it-IT" dirty="0"/>
              <a:t>, più efficace rispetto a misure eterogenee e non coordinate tra loro.</a:t>
            </a:r>
          </a:p>
          <a:p>
            <a:pPr marL="0" indent="0" algn="just">
              <a:buNone/>
            </a:pPr>
            <a:r>
              <a:rPr lang="it-IT" dirty="0">
                <a:highlight>
                  <a:srgbClr val="FFF8DD"/>
                </a:highlight>
              </a:rPr>
              <a:t>I </a:t>
            </a:r>
            <a:r>
              <a:rPr lang="it-IT" cap="small" dirty="0">
                <a:highlight>
                  <a:srgbClr val="FFF8DD"/>
                </a:highlight>
              </a:rPr>
              <a:t>tdtr</a:t>
            </a:r>
            <a:r>
              <a:rPr lang="it-IT" dirty="0">
                <a:highlight>
                  <a:srgbClr val="FFF8DD"/>
                </a:highlight>
              </a:rPr>
              <a:t> hanno pertanto l’onere di decidere autonomamente modalità, garanzie e limiti del </a:t>
            </a:r>
            <a:r>
              <a:rPr lang="it-IT" dirty="0" err="1">
                <a:highlight>
                  <a:srgbClr val="FFF8DD"/>
                </a:highlight>
              </a:rPr>
              <a:t>tr</a:t>
            </a:r>
            <a:r>
              <a:rPr lang="it-IT" dirty="0">
                <a:highlight>
                  <a:srgbClr val="FFF8DD"/>
                </a:highlight>
              </a:rPr>
              <a:t>., assicurando il rispetto del RGPD, alla luce  dei criteri specifici da esso indicati.</a:t>
            </a:r>
          </a:p>
        </p:txBody>
      </p:sp>
      <p:sp>
        <p:nvSpPr>
          <p:cNvPr id="4" name="Segnaposto data 3">
            <a:extLst>
              <a:ext uri="{FF2B5EF4-FFF2-40B4-BE49-F238E27FC236}">
                <a16:creationId xmlns:a16="http://schemas.microsoft.com/office/drawing/2014/main" id="{2AB2F230-258D-44EE-801F-65ABE3FF7919}"/>
              </a:ext>
            </a:extLst>
          </p:cNvPr>
          <p:cNvSpPr>
            <a:spLocks noGrp="1"/>
          </p:cNvSpPr>
          <p:nvPr>
            <p:ph type="dt" sz="half" idx="10"/>
          </p:nvPr>
        </p:nvSpPr>
        <p:spPr/>
        <p:txBody>
          <a:bodyPr/>
          <a:lstStyle/>
          <a:p>
            <a:fld id="{87FB52ED-96B2-4BFF-8E31-EA46F5223894}" type="datetime1">
              <a:rPr lang="it-IT" smtClean="0"/>
              <a:t>07/06/2018</a:t>
            </a:fld>
            <a:endParaRPr lang="it-IT" dirty="0"/>
          </a:p>
        </p:txBody>
      </p:sp>
      <p:sp>
        <p:nvSpPr>
          <p:cNvPr id="5" name="Segnaposto piè di pagina 4">
            <a:extLst>
              <a:ext uri="{FF2B5EF4-FFF2-40B4-BE49-F238E27FC236}">
                <a16:creationId xmlns:a16="http://schemas.microsoft.com/office/drawing/2014/main" id="{D0FFEE8F-66C8-4E6D-BEB4-58FA8EA9C56F}"/>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5A983744-907C-4ABB-873E-04EA86A0D565}"/>
              </a:ext>
            </a:extLst>
          </p:cNvPr>
          <p:cNvSpPr>
            <a:spLocks noGrp="1"/>
          </p:cNvSpPr>
          <p:nvPr>
            <p:ph type="sldNum" sz="quarter" idx="12"/>
          </p:nvPr>
        </p:nvSpPr>
        <p:spPr/>
        <p:txBody>
          <a:bodyPr/>
          <a:lstStyle/>
          <a:p>
            <a:fld id="{F74602B5-7832-47F6-8BF6-4ACCF92184F1}" type="slidenum">
              <a:rPr lang="it-IT" smtClean="0"/>
              <a:pPr/>
              <a:t>154</a:t>
            </a:fld>
            <a:endParaRPr lang="it-IT" dirty="0"/>
          </a:p>
        </p:txBody>
      </p:sp>
    </p:spTree>
    <p:extLst>
      <p:ext uri="{BB962C8B-B14F-4D97-AF65-F5344CB8AC3E}">
        <p14:creationId xmlns:p14="http://schemas.microsoft.com/office/powerpoint/2010/main" val="212390580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553E10-A45B-41C6-8E21-8D58F5DF6ED8}"/>
              </a:ext>
            </a:extLst>
          </p:cNvPr>
          <p:cNvSpPr>
            <a:spLocks noGrp="1"/>
          </p:cNvSpPr>
          <p:nvPr>
            <p:ph type="title"/>
          </p:nvPr>
        </p:nvSpPr>
        <p:spPr/>
        <p:txBody>
          <a:bodyPr/>
          <a:lstStyle/>
          <a:p>
            <a:r>
              <a:rPr lang="it-IT" dirty="0">
                <a:solidFill>
                  <a:srgbClr val="C00000"/>
                </a:solidFill>
              </a:rPr>
              <a:t>Dimostrare</a:t>
            </a:r>
            <a:r>
              <a:rPr lang="it-IT" dirty="0"/>
              <a:t> il rispetto degli obblighi</a:t>
            </a:r>
          </a:p>
        </p:txBody>
      </p:sp>
      <p:sp>
        <p:nvSpPr>
          <p:cNvPr id="3" name="Segnaposto contenuto 2">
            <a:extLst>
              <a:ext uri="{FF2B5EF4-FFF2-40B4-BE49-F238E27FC236}">
                <a16:creationId xmlns:a16="http://schemas.microsoft.com/office/drawing/2014/main" id="{A3DAD071-0053-426D-9CB7-4A9B507BBF2F}"/>
              </a:ext>
            </a:extLst>
          </p:cNvPr>
          <p:cNvSpPr>
            <a:spLocks noGrp="1"/>
          </p:cNvSpPr>
          <p:nvPr>
            <p:ph idx="1"/>
          </p:nvPr>
        </p:nvSpPr>
        <p:spPr>
          <a:xfrm>
            <a:off x="1581350" y="1289163"/>
            <a:ext cx="9029300" cy="4872103"/>
          </a:xfrm>
        </p:spPr>
        <p:txBody>
          <a:bodyPr/>
          <a:lstStyle/>
          <a:p>
            <a:r>
              <a:rPr lang="it-IT" sz="3200" dirty="0"/>
              <a:t>Il </a:t>
            </a:r>
            <a:r>
              <a:rPr lang="it-IT" sz="3200" cap="small" dirty="0"/>
              <a:t>tdtr</a:t>
            </a:r>
            <a:r>
              <a:rPr lang="it-IT" sz="3200" dirty="0"/>
              <a:t> ha l’obbligo di </a:t>
            </a:r>
            <a:r>
              <a:rPr lang="it-IT" sz="3200" dirty="0">
                <a:solidFill>
                  <a:srgbClr val="C00000"/>
                </a:solidFill>
              </a:rPr>
              <a:t>dimostrare</a:t>
            </a:r>
            <a:r>
              <a:rPr lang="it-IT" sz="3200" dirty="0"/>
              <a:t> e </a:t>
            </a:r>
            <a:r>
              <a:rPr lang="it-IT" sz="3200" dirty="0">
                <a:solidFill>
                  <a:srgbClr val="C00000"/>
                </a:solidFill>
              </a:rPr>
              <a:t>documentare</a:t>
            </a:r>
            <a:r>
              <a:rPr lang="it-IT" sz="3200" dirty="0"/>
              <a:t> il rispetto degli obblighi imposti da RGPD.</a:t>
            </a:r>
          </a:p>
          <a:p>
            <a:pPr marL="0" indent="0" algn="just">
              <a:buNone/>
            </a:pPr>
            <a:r>
              <a:rPr lang="it-IT" dirty="0">
                <a:highlight>
                  <a:srgbClr val="FFF8DD"/>
                </a:highlight>
              </a:rPr>
              <a:t>Ciò è funzionale, sul piano generale, non solo sul piano delle </a:t>
            </a:r>
            <a:r>
              <a:rPr lang="it-IT" u="sng" dirty="0">
                <a:highlight>
                  <a:srgbClr val="FFF8DD"/>
                </a:highlight>
                <a:uFill>
                  <a:solidFill>
                    <a:srgbClr val="C00000"/>
                  </a:solidFill>
                </a:uFill>
              </a:rPr>
              <a:t>responsabilità</a:t>
            </a:r>
            <a:r>
              <a:rPr lang="it-IT" baseline="30000" dirty="0">
                <a:highlight>
                  <a:srgbClr val="FFF8DD"/>
                </a:highlight>
              </a:rPr>
              <a:t> (tra l’altro, in sede civile) </a:t>
            </a:r>
            <a:r>
              <a:rPr lang="it-IT" dirty="0">
                <a:highlight>
                  <a:srgbClr val="FFF8DD"/>
                </a:highlight>
              </a:rPr>
              <a:t>connesse al </a:t>
            </a:r>
            <a:r>
              <a:rPr lang="it-IT" dirty="0" err="1">
                <a:highlight>
                  <a:srgbClr val="FFF8DD"/>
                </a:highlight>
              </a:rPr>
              <a:t>tr</a:t>
            </a:r>
            <a:r>
              <a:rPr lang="it-IT" dirty="0">
                <a:highlight>
                  <a:srgbClr val="FFF8DD"/>
                </a:highlight>
              </a:rPr>
              <a:t>. ma anche all’esercizio dei </a:t>
            </a:r>
            <a:r>
              <a:rPr lang="it-IT" u="sng" dirty="0">
                <a:highlight>
                  <a:srgbClr val="FFF8DD"/>
                </a:highlight>
                <a:uFill>
                  <a:solidFill>
                    <a:srgbClr val="C00000"/>
                  </a:solidFill>
                </a:uFill>
              </a:rPr>
              <a:t>poteri delle Autorità garanti</a:t>
            </a:r>
            <a:r>
              <a:rPr lang="it-IT" dirty="0">
                <a:highlight>
                  <a:srgbClr val="FFF8DD"/>
                </a:highlight>
              </a:rPr>
              <a:t>.</a:t>
            </a:r>
          </a:p>
          <a:p>
            <a:r>
              <a:rPr lang="it-IT" sz="3200" dirty="0"/>
              <a:t>Uno strumento destinato ad incontrare largo impiego nella pratica sarà l’adesione </a:t>
            </a:r>
            <a:r>
              <a:rPr lang="it-IT" sz="3200" baseline="30000" dirty="0"/>
              <a:t>(art. 24,3):</a:t>
            </a:r>
          </a:p>
          <a:p>
            <a:pPr lvl="1"/>
            <a:r>
              <a:rPr lang="it-IT" sz="2800" dirty="0"/>
              <a:t>ai </a:t>
            </a:r>
            <a:r>
              <a:rPr lang="it-IT" sz="2800" dirty="0">
                <a:solidFill>
                  <a:srgbClr val="C00000"/>
                </a:solidFill>
              </a:rPr>
              <a:t>codici di condotta </a:t>
            </a:r>
            <a:r>
              <a:rPr lang="it-IT" sz="2800" dirty="0"/>
              <a:t>di cui all’art. 40 </a:t>
            </a:r>
          </a:p>
          <a:p>
            <a:pPr lvl="1"/>
            <a:r>
              <a:rPr lang="it-IT" sz="2800" dirty="0"/>
              <a:t>o a un </a:t>
            </a:r>
            <a:r>
              <a:rPr lang="it-IT" sz="2800" dirty="0">
                <a:solidFill>
                  <a:srgbClr val="C00000"/>
                </a:solidFill>
              </a:rPr>
              <a:t>meccanismo di certificazione </a:t>
            </a:r>
            <a:r>
              <a:rPr lang="it-IT" sz="2800" dirty="0"/>
              <a:t>di cui all’art. 42</a:t>
            </a:r>
          </a:p>
          <a:p>
            <a:r>
              <a:rPr lang="it-IT" sz="3200" dirty="0"/>
              <a:t>che potrà essere utilizzata come </a:t>
            </a:r>
            <a:r>
              <a:rPr lang="it-IT" sz="3200" dirty="0">
                <a:solidFill>
                  <a:srgbClr val="C00000"/>
                </a:solidFill>
              </a:rPr>
              <a:t>elemento per dimostrare il rispetto degli obblighi </a:t>
            </a:r>
            <a:r>
              <a:rPr lang="it-IT" sz="3200" dirty="0"/>
              <a:t>del </a:t>
            </a:r>
            <a:r>
              <a:rPr lang="it-IT" sz="3200" cap="small" dirty="0">
                <a:solidFill>
                  <a:prstClr val="black"/>
                </a:solidFill>
              </a:rPr>
              <a:t>tdtr. </a:t>
            </a:r>
            <a:endParaRPr lang="it-IT" sz="3200" dirty="0"/>
          </a:p>
        </p:txBody>
      </p:sp>
      <p:sp>
        <p:nvSpPr>
          <p:cNvPr id="4" name="Segnaposto data 3">
            <a:extLst>
              <a:ext uri="{FF2B5EF4-FFF2-40B4-BE49-F238E27FC236}">
                <a16:creationId xmlns:a16="http://schemas.microsoft.com/office/drawing/2014/main" id="{2AB2F230-258D-44EE-801F-65ABE3FF7919}"/>
              </a:ext>
            </a:extLst>
          </p:cNvPr>
          <p:cNvSpPr>
            <a:spLocks noGrp="1"/>
          </p:cNvSpPr>
          <p:nvPr>
            <p:ph type="dt" sz="half" idx="10"/>
          </p:nvPr>
        </p:nvSpPr>
        <p:spPr/>
        <p:txBody>
          <a:bodyPr/>
          <a:lstStyle/>
          <a:p>
            <a:fld id="{D9E60AB9-E6A7-4F31-8244-8FA77C5DA51D}" type="datetime1">
              <a:rPr lang="it-IT" smtClean="0"/>
              <a:t>07/06/2018</a:t>
            </a:fld>
            <a:endParaRPr lang="it-IT" dirty="0"/>
          </a:p>
        </p:txBody>
      </p:sp>
      <p:sp>
        <p:nvSpPr>
          <p:cNvPr id="5" name="Segnaposto piè di pagina 4">
            <a:extLst>
              <a:ext uri="{FF2B5EF4-FFF2-40B4-BE49-F238E27FC236}">
                <a16:creationId xmlns:a16="http://schemas.microsoft.com/office/drawing/2014/main" id="{D0FFEE8F-66C8-4E6D-BEB4-58FA8EA9C56F}"/>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5A983744-907C-4ABB-873E-04EA86A0D565}"/>
              </a:ext>
            </a:extLst>
          </p:cNvPr>
          <p:cNvSpPr>
            <a:spLocks noGrp="1"/>
          </p:cNvSpPr>
          <p:nvPr>
            <p:ph type="sldNum" sz="quarter" idx="12"/>
          </p:nvPr>
        </p:nvSpPr>
        <p:spPr/>
        <p:txBody>
          <a:bodyPr/>
          <a:lstStyle/>
          <a:p>
            <a:fld id="{F74602B5-7832-47F6-8BF6-4ACCF92184F1}" type="slidenum">
              <a:rPr lang="it-IT" smtClean="0"/>
              <a:pPr/>
              <a:t>155</a:t>
            </a:fld>
            <a:endParaRPr lang="it-IT" dirty="0"/>
          </a:p>
        </p:txBody>
      </p:sp>
    </p:spTree>
    <p:extLst>
      <p:ext uri="{BB962C8B-B14F-4D97-AF65-F5344CB8AC3E}">
        <p14:creationId xmlns:p14="http://schemas.microsoft.com/office/powerpoint/2010/main" val="34191799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82C7E3-66DD-4261-B1B3-0895D920D627}"/>
              </a:ext>
            </a:extLst>
          </p:cNvPr>
          <p:cNvSpPr>
            <a:spLocks noGrp="1"/>
          </p:cNvSpPr>
          <p:nvPr>
            <p:ph type="title"/>
          </p:nvPr>
        </p:nvSpPr>
        <p:spPr/>
        <p:txBody>
          <a:bodyPr/>
          <a:lstStyle/>
          <a:p>
            <a:r>
              <a:rPr lang="it-IT" dirty="0"/>
              <a:t>Protezione dei dati </a:t>
            </a:r>
            <a:r>
              <a:rPr lang="it-IT" i="1" dirty="0">
                <a:solidFill>
                  <a:srgbClr val="C00000"/>
                </a:solidFill>
              </a:rPr>
              <a:t>by design </a:t>
            </a:r>
            <a:r>
              <a:rPr lang="it-IT" i="1" dirty="0"/>
              <a:t>e</a:t>
            </a:r>
            <a:r>
              <a:rPr lang="it-IT" dirty="0"/>
              <a:t> </a:t>
            </a:r>
            <a:r>
              <a:rPr lang="it-IT" i="1" dirty="0">
                <a:solidFill>
                  <a:srgbClr val="C00000"/>
                </a:solidFill>
              </a:rPr>
              <a:t>by default</a:t>
            </a:r>
          </a:p>
        </p:txBody>
      </p:sp>
      <p:sp>
        <p:nvSpPr>
          <p:cNvPr id="3" name="Segnaposto contenuto 2">
            <a:extLst>
              <a:ext uri="{FF2B5EF4-FFF2-40B4-BE49-F238E27FC236}">
                <a16:creationId xmlns:a16="http://schemas.microsoft.com/office/drawing/2014/main" id="{85F68E8B-EA57-4E81-8D17-312779DD16BF}"/>
              </a:ext>
            </a:extLst>
          </p:cNvPr>
          <p:cNvSpPr>
            <a:spLocks noGrp="1"/>
          </p:cNvSpPr>
          <p:nvPr>
            <p:ph idx="1"/>
          </p:nvPr>
        </p:nvSpPr>
        <p:spPr>
          <a:xfrm>
            <a:off x="1242416" y="1340736"/>
            <a:ext cx="9707168" cy="4176528"/>
          </a:xfrm>
        </p:spPr>
        <p:txBody>
          <a:bodyPr/>
          <a:lstStyle/>
          <a:p>
            <a:r>
              <a:rPr lang="it-IT" sz="3200" dirty="0"/>
              <a:t>Quale specificazione concreta dell’</a:t>
            </a:r>
            <a:r>
              <a:rPr lang="it-IT" sz="3200" u="sng" dirty="0">
                <a:uFill>
                  <a:solidFill>
                    <a:srgbClr val="C00000"/>
                  </a:solidFill>
                </a:uFill>
              </a:rPr>
              <a:t>obbligo di attuare misure tecniche e organizzative adeguate</a:t>
            </a:r>
            <a:r>
              <a:rPr lang="it-IT" sz="3200" dirty="0"/>
              <a:t>, il RGPD </a:t>
            </a:r>
            <a:r>
              <a:rPr lang="it-IT" sz="3200" b="1" dirty="0"/>
              <a:t>impone</a:t>
            </a:r>
            <a:r>
              <a:rPr lang="it-IT" sz="3200" dirty="0"/>
              <a:t> </a:t>
            </a:r>
            <a:r>
              <a:rPr lang="it-IT" sz="3200" baseline="30000" dirty="0"/>
              <a:t>(Art. 25) </a:t>
            </a:r>
            <a:r>
              <a:rPr lang="it-IT" sz="3200" dirty="0"/>
              <a:t>ai </a:t>
            </a:r>
            <a:r>
              <a:rPr lang="it-IT" sz="3200" cap="small" dirty="0"/>
              <a:t>tdtr</a:t>
            </a:r>
            <a:r>
              <a:rPr lang="it-IT" sz="3200" dirty="0"/>
              <a:t> un </a:t>
            </a:r>
            <a:r>
              <a:rPr lang="it-IT" sz="3200" i="1" dirty="0"/>
              <a:t>nuovo approccio </a:t>
            </a:r>
            <a:r>
              <a:rPr lang="it-IT" sz="3200" u="sng" dirty="0">
                <a:uFill>
                  <a:solidFill>
                    <a:srgbClr val="C00000"/>
                  </a:solidFill>
                </a:uFill>
              </a:rPr>
              <a:t>concettuale</a:t>
            </a:r>
            <a:r>
              <a:rPr lang="it-IT" sz="3200" dirty="0"/>
              <a:t> ed </a:t>
            </a:r>
            <a:r>
              <a:rPr lang="it-IT" sz="3200" u="sng" dirty="0">
                <a:uFill>
                  <a:solidFill>
                    <a:srgbClr val="C00000"/>
                  </a:solidFill>
                </a:uFill>
              </a:rPr>
              <a:t>operativo</a:t>
            </a:r>
            <a:r>
              <a:rPr lang="it-IT" sz="3200" dirty="0"/>
              <a:t>:</a:t>
            </a:r>
          </a:p>
          <a:p>
            <a:pPr marL="514350" indent="-514350">
              <a:buFont typeface="+mj-lt"/>
              <a:buAutoNum type="arabicPeriod"/>
            </a:pPr>
            <a:r>
              <a:rPr lang="it-IT" sz="3200" dirty="0"/>
              <a:t>La protezione dei dati deve essere </a:t>
            </a:r>
            <a:r>
              <a:rPr lang="it-IT" sz="3200" dirty="0">
                <a:solidFill>
                  <a:srgbClr val="C00000"/>
                </a:solidFill>
              </a:rPr>
              <a:t>assicurata fin dalla progettazione</a:t>
            </a:r>
            <a:r>
              <a:rPr lang="it-IT" sz="3200" dirty="0"/>
              <a:t> (</a:t>
            </a:r>
            <a:r>
              <a:rPr lang="it-IT" sz="3200" i="1" u="sng" dirty="0">
                <a:uFill>
                  <a:solidFill>
                    <a:srgbClr val="C00000"/>
                  </a:solidFill>
                </a:uFill>
              </a:rPr>
              <a:t>by design</a:t>
            </a:r>
            <a:r>
              <a:rPr lang="it-IT" sz="3200" dirty="0"/>
              <a:t>).</a:t>
            </a:r>
          </a:p>
          <a:p>
            <a:pPr marL="514350" indent="-514350">
              <a:buFont typeface="+mj-lt"/>
              <a:buAutoNum type="arabicPeriod"/>
            </a:pPr>
            <a:r>
              <a:rPr lang="it-IT" sz="3200" dirty="0"/>
              <a:t>La protezione dei dati deve essere </a:t>
            </a:r>
            <a:r>
              <a:rPr lang="it-IT" sz="3200" dirty="0">
                <a:solidFill>
                  <a:srgbClr val="C00000"/>
                </a:solidFill>
              </a:rPr>
              <a:t>un’impostazione predefinita del trattamento</a:t>
            </a:r>
            <a:r>
              <a:rPr lang="it-IT" sz="3200" dirty="0"/>
              <a:t> (</a:t>
            </a:r>
            <a:r>
              <a:rPr lang="it-IT" sz="3200" i="1" u="sng" dirty="0">
                <a:uFill>
                  <a:solidFill>
                    <a:srgbClr val="C00000"/>
                  </a:solidFill>
                </a:uFill>
              </a:rPr>
              <a:t>by default</a:t>
            </a:r>
            <a:r>
              <a:rPr lang="it-IT" sz="3200" dirty="0"/>
              <a:t>).</a:t>
            </a:r>
          </a:p>
          <a:p>
            <a:r>
              <a:rPr lang="it-IT" sz="3200" dirty="0"/>
              <a:t>La conformità </a:t>
            </a:r>
            <a:r>
              <a:rPr lang="it-IT" sz="3200" baseline="30000" dirty="0"/>
              <a:t>(</a:t>
            </a:r>
            <a:r>
              <a:rPr lang="it-IT" sz="3200" baseline="30000" dirty="0">
                <a:solidFill>
                  <a:srgbClr val="C00000"/>
                </a:solidFill>
              </a:rPr>
              <a:t>obbligatoria</a:t>
            </a:r>
            <a:r>
              <a:rPr lang="it-IT" sz="3200" baseline="30000" dirty="0"/>
              <a:t>) </a:t>
            </a:r>
            <a:r>
              <a:rPr lang="it-IT" sz="3200" dirty="0"/>
              <a:t>a tali requisiti può essere dimostrata anche con </a:t>
            </a:r>
            <a:r>
              <a:rPr lang="it-IT" sz="3200" dirty="0">
                <a:solidFill>
                  <a:srgbClr val="C00000"/>
                </a:solidFill>
              </a:rPr>
              <a:t>meccanismi di certificazione approvati</a:t>
            </a:r>
            <a:r>
              <a:rPr lang="it-IT" sz="3200" baseline="30000" dirty="0"/>
              <a:t> (Art. 25,3)</a:t>
            </a:r>
            <a:r>
              <a:rPr lang="it-IT" sz="3200" dirty="0"/>
              <a:t>.</a:t>
            </a:r>
          </a:p>
        </p:txBody>
      </p:sp>
      <p:sp>
        <p:nvSpPr>
          <p:cNvPr id="4" name="Segnaposto data 3">
            <a:extLst>
              <a:ext uri="{FF2B5EF4-FFF2-40B4-BE49-F238E27FC236}">
                <a16:creationId xmlns:a16="http://schemas.microsoft.com/office/drawing/2014/main" id="{C18F6C26-7B1B-462F-918B-B988EFB9D610}"/>
              </a:ext>
            </a:extLst>
          </p:cNvPr>
          <p:cNvSpPr>
            <a:spLocks noGrp="1"/>
          </p:cNvSpPr>
          <p:nvPr>
            <p:ph type="dt" sz="half" idx="10"/>
          </p:nvPr>
        </p:nvSpPr>
        <p:spPr/>
        <p:txBody>
          <a:bodyPr/>
          <a:lstStyle/>
          <a:p>
            <a:fld id="{70C574E7-C33F-47CE-BA01-4782FAEE2452}" type="datetime1">
              <a:rPr lang="it-IT" smtClean="0"/>
              <a:t>07/06/2018</a:t>
            </a:fld>
            <a:endParaRPr lang="it-IT" dirty="0"/>
          </a:p>
        </p:txBody>
      </p:sp>
      <p:sp>
        <p:nvSpPr>
          <p:cNvPr id="5" name="Segnaposto piè di pagina 4">
            <a:extLst>
              <a:ext uri="{FF2B5EF4-FFF2-40B4-BE49-F238E27FC236}">
                <a16:creationId xmlns:a16="http://schemas.microsoft.com/office/drawing/2014/main" id="{9F7F71FC-A667-4A8F-A575-4DA752445DB8}"/>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91D7822F-6C12-4CA8-B5AC-374317D076CD}"/>
              </a:ext>
            </a:extLst>
          </p:cNvPr>
          <p:cNvSpPr>
            <a:spLocks noGrp="1"/>
          </p:cNvSpPr>
          <p:nvPr>
            <p:ph type="sldNum" sz="quarter" idx="12"/>
          </p:nvPr>
        </p:nvSpPr>
        <p:spPr/>
        <p:txBody>
          <a:bodyPr/>
          <a:lstStyle/>
          <a:p>
            <a:fld id="{F74602B5-7832-47F6-8BF6-4ACCF92184F1}" type="slidenum">
              <a:rPr lang="it-IT" smtClean="0"/>
              <a:pPr/>
              <a:t>156</a:t>
            </a:fld>
            <a:endParaRPr lang="it-IT" dirty="0"/>
          </a:p>
        </p:txBody>
      </p:sp>
    </p:spTree>
    <p:extLst>
      <p:ext uri="{BB962C8B-B14F-4D97-AF65-F5344CB8AC3E}">
        <p14:creationId xmlns:p14="http://schemas.microsoft.com/office/powerpoint/2010/main" val="24852047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72611-5B8B-48D8-AA68-5D501C991DC5}"/>
              </a:ext>
            </a:extLst>
          </p:cNvPr>
          <p:cNvSpPr>
            <a:spLocks noGrp="1"/>
          </p:cNvSpPr>
          <p:nvPr>
            <p:ph type="title"/>
          </p:nvPr>
        </p:nvSpPr>
        <p:spPr/>
        <p:txBody>
          <a:bodyPr/>
          <a:lstStyle/>
          <a:p>
            <a:r>
              <a:rPr lang="it-IT" dirty="0"/>
              <a:t>Obbligo di «istruire» (</a:t>
            </a:r>
            <a:r>
              <a:rPr lang="it-IT" i="1" dirty="0">
                <a:solidFill>
                  <a:srgbClr val="C00000"/>
                </a:solidFill>
              </a:rPr>
              <a:t>formazione</a:t>
            </a:r>
            <a:r>
              <a:rPr lang="it-IT" dirty="0"/>
              <a:t>)</a:t>
            </a:r>
            <a:endParaRPr lang="it-IT" dirty="0">
              <a:solidFill>
                <a:srgbClr val="C00000"/>
              </a:solidFill>
            </a:endParaRPr>
          </a:p>
        </p:txBody>
      </p:sp>
      <p:sp>
        <p:nvSpPr>
          <p:cNvPr id="3" name="Segnaposto contenuto 2">
            <a:extLst>
              <a:ext uri="{FF2B5EF4-FFF2-40B4-BE49-F238E27FC236}">
                <a16:creationId xmlns:a16="http://schemas.microsoft.com/office/drawing/2014/main" id="{C99B6BAF-5D5B-4477-A231-0B428AF990E2}"/>
              </a:ext>
            </a:extLst>
          </p:cNvPr>
          <p:cNvSpPr>
            <a:spLocks noGrp="1"/>
          </p:cNvSpPr>
          <p:nvPr>
            <p:ph idx="1"/>
          </p:nvPr>
        </p:nvSpPr>
        <p:spPr>
          <a:xfrm>
            <a:off x="1236772" y="1348431"/>
            <a:ext cx="9718457" cy="4161139"/>
          </a:xfrm>
        </p:spPr>
        <p:txBody>
          <a:bodyPr/>
          <a:lstStyle/>
          <a:p>
            <a:r>
              <a:rPr lang="it-IT" sz="3200" i="1" dirty="0"/>
              <a:t>Coerentemente con la responsabilità di determinare mezzi e finalità del trattamento</a:t>
            </a:r>
            <a:r>
              <a:rPr lang="it-IT" sz="3200" dirty="0"/>
              <a:t>, il </a:t>
            </a:r>
            <a:r>
              <a:rPr lang="it-IT" sz="3200" cap="small" dirty="0"/>
              <a:t>tdtr</a:t>
            </a:r>
            <a:r>
              <a:rPr lang="it-IT" sz="3200" dirty="0"/>
              <a:t> ha </a:t>
            </a:r>
            <a:r>
              <a:rPr lang="it-IT" sz="3200" dirty="0">
                <a:solidFill>
                  <a:srgbClr val="C00000"/>
                </a:solidFill>
              </a:rPr>
              <a:t>l’obbligo di «</a:t>
            </a:r>
            <a:r>
              <a:rPr lang="it-IT" sz="3200" b="1" dirty="0">
                <a:solidFill>
                  <a:srgbClr val="C00000"/>
                </a:solidFill>
              </a:rPr>
              <a:t>istruire</a:t>
            </a:r>
            <a:r>
              <a:rPr lang="it-IT" sz="3200" dirty="0">
                <a:solidFill>
                  <a:srgbClr val="C00000"/>
                </a:solidFill>
              </a:rPr>
              <a:t>»</a:t>
            </a:r>
            <a:r>
              <a:rPr lang="it-IT" sz="3200" baseline="30000" dirty="0"/>
              <a:t> (art. 29)</a:t>
            </a:r>
          </a:p>
          <a:p>
            <a:pPr marL="0" indent="0" algn="just">
              <a:buNone/>
            </a:pPr>
            <a:r>
              <a:rPr lang="it-IT" sz="3200" i="1" dirty="0">
                <a:solidFill>
                  <a:srgbClr val="C00000"/>
                </a:solidFill>
                <a:highlight>
                  <a:srgbClr val="FFF8DD"/>
                </a:highlight>
              </a:rPr>
              <a:t>chiunque</a:t>
            </a:r>
            <a:r>
              <a:rPr lang="it-IT" sz="3200" dirty="0">
                <a:highlight>
                  <a:srgbClr val="FFF8DD"/>
                </a:highlight>
              </a:rPr>
              <a:t> abbia </a:t>
            </a:r>
            <a:r>
              <a:rPr lang="it-IT" sz="3200" u="sng" dirty="0">
                <a:highlight>
                  <a:srgbClr val="FFF8DD"/>
                </a:highlight>
                <a:uFill>
                  <a:solidFill>
                    <a:srgbClr val="C00000"/>
                  </a:solidFill>
                </a:uFill>
              </a:rPr>
              <a:t>accesso ai d.p</a:t>
            </a:r>
            <a:r>
              <a:rPr lang="it-IT" sz="3200" u="sng" dirty="0">
                <a:highlight>
                  <a:srgbClr val="FFF8DD"/>
                </a:highlight>
              </a:rPr>
              <a:t>.</a:t>
            </a:r>
            <a:r>
              <a:rPr lang="it-IT" sz="3200" dirty="0">
                <a:highlight>
                  <a:srgbClr val="FFF8DD"/>
                </a:highlight>
              </a:rPr>
              <a:t> </a:t>
            </a:r>
            <a:r>
              <a:rPr lang="it-IT" sz="3200" i="1" dirty="0">
                <a:highlight>
                  <a:srgbClr val="FFF8DD"/>
                </a:highlight>
              </a:rPr>
              <a:t>e</a:t>
            </a:r>
            <a:r>
              <a:rPr lang="it-IT" sz="3200" dirty="0">
                <a:highlight>
                  <a:srgbClr val="FFF8DD"/>
                </a:highlight>
              </a:rPr>
              <a:t> </a:t>
            </a:r>
            <a:r>
              <a:rPr lang="it-IT" sz="3200" u="sng" dirty="0">
                <a:highlight>
                  <a:srgbClr val="FFF8DD"/>
                </a:highlight>
                <a:uFill>
                  <a:solidFill>
                    <a:srgbClr val="C00000"/>
                  </a:solidFill>
                </a:uFill>
              </a:rPr>
              <a:t>agisca sotto la sua autorità</a:t>
            </a:r>
            <a:r>
              <a:rPr lang="it-IT" sz="3200" dirty="0">
                <a:highlight>
                  <a:srgbClr val="FFF8DD"/>
                </a:highlight>
              </a:rPr>
              <a:t>,</a:t>
            </a:r>
          </a:p>
          <a:p>
            <a:pPr lvl="1"/>
            <a:r>
              <a:rPr lang="it-IT" sz="2800" dirty="0"/>
              <a:t>compreso il responsabile del trattamento, se designato</a:t>
            </a:r>
          </a:p>
          <a:p>
            <a:pPr lvl="1"/>
            <a:r>
              <a:rPr lang="it-IT" sz="2800" dirty="0"/>
              <a:t>e chiunque agisca sotto l’autorità di quest’ultimo.</a:t>
            </a:r>
          </a:p>
          <a:p>
            <a:pPr marL="0" indent="0">
              <a:buNone/>
            </a:pPr>
            <a:r>
              <a:rPr lang="it-IT" dirty="0"/>
              <a:t>«</a:t>
            </a:r>
            <a:r>
              <a:rPr lang="it-IT" i="1" dirty="0"/>
              <a:t>istruire</a:t>
            </a:r>
            <a:r>
              <a:rPr lang="it-IT" dirty="0"/>
              <a:t>», in questo contesto, vuol dire essenzialmente </a:t>
            </a:r>
            <a:r>
              <a:rPr lang="it-IT" i="1" dirty="0"/>
              <a:t>dare istruzioni</a:t>
            </a:r>
            <a:r>
              <a:rPr lang="it-IT" dirty="0"/>
              <a:t>:</a:t>
            </a:r>
          </a:p>
          <a:p>
            <a:pPr lvl="1"/>
            <a:r>
              <a:rPr lang="it-IT" dirty="0"/>
              <a:t>autorizzare, dare direttive, assicurare una formazione adeguata…</a:t>
            </a:r>
          </a:p>
          <a:p>
            <a:pPr marL="0" indent="0">
              <a:buNone/>
            </a:pPr>
            <a:r>
              <a:rPr lang="it-IT" sz="3200" dirty="0"/>
              <a:t>Ne ricaviamo il </a:t>
            </a:r>
            <a:r>
              <a:rPr lang="it-IT" sz="3200" b="1" dirty="0">
                <a:solidFill>
                  <a:srgbClr val="C00000"/>
                </a:solidFill>
              </a:rPr>
              <a:t>divieto di trattare dati personali</a:t>
            </a:r>
            <a:r>
              <a:rPr lang="it-IT" sz="3200" dirty="0">
                <a:solidFill>
                  <a:srgbClr val="C00000"/>
                </a:solidFill>
              </a:rPr>
              <a:t> </a:t>
            </a:r>
            <a:r>
              <a:rPr lang="it-IT" sz="3200" i="1" dirty="0"/>
              <a:t>senza (o al di fuori delle) istruzioni del </a:t>
            </a:r>
            <a:r>
              <a:rPr lang="it-IT" sz="3200" i="1" cap="small" dirty="0">
                <a:solidFill>
                  <a:prstClr val="black"/>
                </a:solidFill>
              </a:rPr>
              <a:t>tdtr</a:t>
            </a:r>
            <a:r>
              <a:rPr lang="it-IT" sz="3200" dirty="0"/>
              <a:t>.	</a:t>
            </a:r>
          </a:p>
        </p:txBody>
      </p:sp>
      <p:sp>
        <p:nvSpPr>
          <p:cNvPr id="4" name="Segnaposto data 3">
            <a:extLst>
              <a:ext uri="{FF2B5EF4-FFF2-40B4-BE49-F238E27FC236}">
                <a16:creationId xmlns:a16="http://schemas.microsoft.com/office/drawing/2014/main" id="{9CEE88BB-6EB0-4898-96EF-1F54A1493EC0}"/>
              </a:ext>
            </a:extLst>
          </p:cNvPr>
          <p:cNvSpPr>
            <a:spLocks noGrp="1"/>
          </p:cNvSpPr>
          <p:nvPr>
            <p:ph type="dt" sz="half" idx="10"/>
          </p:nvPr>
        </p:nvSpPr>
        <p:spPr/>
        <p:txBody>
          <a:bodyPr/>
          <a:lstStyle/>
          <a:p>
            <a:fld id="{98B4AF89-3D24-473F-97CD-47C480C3AD68}" type="datetime1">
              <a:rPr lang="it-IT" smtClean="0"/>
              <a:t>07/06/2018</a:t>
            </a:fld>
            <a:endParaRPr lang="it-IT" dirty="0"/>
          </a:p>
        </p:txBody>
      </p:sp>
      <p:sp>
        <p:nvSpPr>
          <p:cNvPr id="5" name="Segnaposto piè di pagina 4">
            <a:extLst>
              <a:ext uri="{FF2B5EF4-FFF2-40B4-BE49-F238E27FC236}">
                <a16:creationId xmlns:a16="http://schemas.microsoft.com/office/drawing/2014/main" id="{A37D3C8A-5D63-4D83-8333-5D233020120F}"/>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58C456CC-1F0B-4FF4-9E85-AE75B9C56066}"/>
              </a:ext>
            </a:extLst>
          </p:cNvPr>
          <p:cNvSpPr>
            <a:spLocks noGrp="1"/>
          </p:cNvSpPr>
          <p:nvPr>
            <p:ph type="sldNum" sz="quarter" idx="12"/>
          </p:nvPr>
        </p:nvSpPr>
        <p:spPr/>
        <p:txBody>
          <a:bodyPr/>
          <a:lstStyle/>
          <a:p>
            <a:fld id="{F74602B5-7832-47F6-8BF6-4ACCF92184F1}" type="slidenum">
              <a:rPr lang="it-IT" smtClean="0"/>
              <a:pPr/>
              <a:t>157</a:t>
            </a:fld>
            <a:endParaRPr lang="it-IT" dirty="0"/>
          </a:p>
        </p:txBody>
      </p:sp>
    </p:spTree>
    <p:extLst>
      <p:ext uri="{BB962C8B-B14F-4D97-AF65-F5344CB8AC3E}">
        <p14:creationId xmlns:p14="http://schemas.microsoft.com/office/powerpoint/2010/main" val="40892565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72611-5B8B-48D8-AA68-5D501C991DC5}"/>
              </a:ext>
            </a:extLst>
          </p:cNvPr>
          <p:cNvSpPr>
            <a:spLocks noGrp="1"/>
          </p:cNvSpPr>
          <p:nvPr>
            <p:ph type="title"/>
          </p:nvPr>
        </p:nvSpPr>
        <p:spPr/>
        <p:txBody>
          <a:bodyPr/>
          <a:lstStyle/>
          <a:p>
            <a:r>
              <a:rPr lang="it-IT" dirty="0"/>
              <a:t>Obbligo di «istruire» (</a:t>
            </a:r>
            <a:r>
              <a:rPr lang="it-IT" dirty="0">
                <a:solidFill>
                  <a:srgbClr val="C00000"/>
                </a:solidFill>
              </a:rPr>
              <a:t>formazione</a:t>
            </a:r>
            <a:r>
              <a:rPr lang="it-IT" dirty="0"/>
              <a:t>)</a:t>
            </a:r>
            <a:endParaRPr lang="it-IT" dirty="0">
              <a:solidFill>
                <a:srgbClr val="C00000"/>
              </a:solidFill>
            </a:endParaRPr>
          </a:p>
        </p:txBody>
      </p:sp>
      <p:sp>
        <p:nvSpPr>
          <p:cNvPr id="3" name="Segnaposto contenuto 2">
            <a:extLst>
              <a:ext uri="{FF2B5EF4-FFF2-40B4-BE49-F238E27FC236}">
                <a16:creationId xmlns:a16="http://schemas.microsoft.com/office/drawing/2014/main" id="{C99B6BAF-5D5B-4477-A231-0B428AF990E2}"/>
              </a:ext>
            </a:extLst>
          </p:cNvPr>
          <p:cNvSpPr>
            <a:spLocks noGrp="1"/>
          </p:cNvSpPr>
          <p:nvPr>
            <p:ph idx="1"/>
          </p:nvPr>
        </p:nvSpPr>
        <p:spPr>
          <a:xfrm>
            <a:off x="1333365" y="1222755"/>
            <a:ext cx="9718457" cy="4936736"/>
          </a:xfrm>
        </p:spPr>
        <p:txBody>
          <a:bodyPr/>
          <a:lstStyle/>
          <a:p>
            <a:pPr marL="0" indent="0">
              <a:buNone/>
            </a:pPr>
            <a:r>
              <a:rPr lang="it-IT" dirty="0"/>
              <a:t>È bene evidenziare che </a:t>
            </a:r>
            <a:r>
              <a:rPr lang="it-IT" u="sng" dirty="0">
                <a:uFill>
                  <a:solidFill>
                    <a:srgbClr val="C00000"/>
                  </a:solidFill>
                </a:uFill>
              </a:rPr>
              <a:t>l’inosservanza dell’obbligo formativo si traduce</a:t>
            </a:r>
            <a:r>
              <a:rPr lang="it-IT" dirty="0"/>
              <a:t> – in concreto – </a:t>
            </a:r>
            <a:r>
              <a:rPr lang="it-IT" u="sng" dirty="0">
                <a:uFill>
                  <a:solidFill>
                    <a:srgbClr val="C00000"/>
                  </a:solidFill>
                </a:uFill>
              </a:rPr>
              <a:t>nel consentire indebitamente l’accesso a dati personali a persone </a:t>
            </a:r>
            <a:r>
              <a:rPr lang="it-IT" i="1" u="sng" dirty="0">
                <a:uFill>
                  <a:solidFill>
                    <a:srgbClr val="C00000"/>
                  </a:solidFill>
                </a:uFill>
              </a:rPr>
              <a:t>non qualificate</a:t>
            </a:r>
            <a:r>
              <a:rPr lang="it-IT" dirty="0"/>
              <a:t>, </a:t>
            </a:r>
            <a:r>
              <a:rPr lang="it-IT" dirty="0">
                <a:effectLst>
                  <a:outerShdw blurRad="38100" dist="38100" dir="2700000" algn="tl">
                    <a:srgbClr val="000000">
                      <a:alpha val="43137"/>
                    </a:srgbClr>
                  </a:outerShdw>
                </a:effectLst>
              </a:rPr>
              <a:t>che per tale ragione non possono essere autorizzate a svolgere attività di trattamento neppure elementari</a:t>
            </a:r>
            <a:r>
              <a:rPr lang="it-IT" dirty="0"/>
              <a:t>.</a:t>
            </a:r>
          </a:p>
          <a:p>
            <a:pPr marL="0" indent="0">
              <a:buNone/>
            </a:pPr>
            <a:endParaRPr lang="it-IT" dirty="0"/>
          </a:p>
          <a:p>
            <a:pPr lvl="1"/>
            <a:r>
              <a:rPr lang="it-IT" dirty="0">
                <a:solidFill>
                  <a:srgbClr val="C00000"/>
                </a:solidFill>
              </a:rPr>
              <a:t>È un obbligo </a:t>
            </a:r>
            <a:r>
              <a:rPr lang="it-IT" dirty="0"/>
              <a:t>che non deve essere trattato alla stregua di una mera formalità di carattere burocratico…</a:t>
            </a:r>
          </a:p>
          <a:p>
            <a:pPr lvl="1"/>
            <a:r>
              <a:rPr lang="it-IT" dirty="0"/>
              <a:t>… non dovrebbe essere un frettoloso adempimento </a:t>
            </a:r>
            <a:r>
              <a:rPr lang="it-IT" i="1" dirty="0"/>
              <a:t>una tantum</a:t>
            </a:r>
            <a:r>
              <a:rPr lang="it-IT" dirty="0"/>
              <a:t>, bensì costituire oggetto di una </a:t>
            </a:r>
            <a:r>
              <a:rPr lang="it-IT" u="sng" dirty="0">
                <a:uFill>
                  <a:solidFill>
                    <a:srgbClr val="C00000"/>
                  </a:solidFill>
                </a:uFill>
              </a:rPr>
              <a:t>pianificazione periodica</a:t>
            </a:r>
            <a:r>
              <a:rPr lang="it-IT" dirty="0"/>
              <a:t> che tenga conto dei nuovi ingressi nell’organigramma nonché dell’evoluzione delle funzioni e delle procedure connesse.</a:t>
            </a:r>
          </a:p>
          <a:p>
            <a:pPr lvl="1"/>
            <a:r>
              <a:rPr lang="it-IT" dirty="0"/>
              <a:t>La formazione in tale materia è inoltre </a:t>
            </a:r>
            <a:r>
              <a:rPr lang="it-IT" i="1" dirty="0">
                <a:solidFill>
                  <a:srgbClr val="C00000"/>
                </a:solidFill>
              </a:rPr>
              <a:t>una delle componenti chiave di un sistema di politiche di protezione dei dati </a:t>
            </a:r>
            <a:r>
              <a:rPr lang="it-IT" dirty="0"/>
              <a:t>personali che tenga conto dei principi di base illustrati.</a:t>
            </a:r>
          </a:p>
          <a:p>
            <a:pPr lvl="1"/>
            <a:r>
              <a:rPr lang="it-IT" dirty="0">
                <a:solidFill>
                  <a:srgbClr val="C00000"/>
                </a:solidFill>
              </a:rPr>
              <a:t>La violazione rientra tra quelle previste dall’articolo 83, par. 4</a:t>
            </a:r>
            <a:r>
              <a:rPr lang="it-IT" dirty="0"/>
              <a:t>, che stabilisce la sanzione amministrativa della pena pecuniaria che vedremo.</a:t>
            </a:r>
            <a:endParaRPr lang="it-IT" sz="2800" dirty="0"/>
          </a:p>
        </p:txBody>
      </p:sp>
      <p:sp>
        <p:nvSpPr>
          <p:cNvPr id="4" name="Segnaposto data 3">
            <a:extLst>
              <a:ext uri="{FF2B5EF4-FFF2-40B4-BE49-F238E27FC236}">
                <a16:creationId xmlns:a16="http://schemas.microsoft.com/office/drawing/2014/main" id="{9CEE88BB-6EB0-4898-96EF-1F54A1493EC0}"/>
              </a:ext>
            </a:extLst>
          </p:cNvPr>
          <p:cNvSpPr>
            <a:spLocks noGrp="1"/>
          </p:cNvSpPr>
          <p:nvPr>
            <p:ph type="dt" sz="half" idx="10"/>
          </p:nvPr>
        </p:nvSpPr>
        <p:spPr/>
        <p:txBody>
          <a:bodyPr/>
          <a:lstStyle/>
          <a:p>
            <a:fld id="{9E79121B-FFCA-42BE-88FB-0E38179982C0}" type="datetime1">
              <a:rPr lang="it-IT" smtClean="0"/>
              <a:t>07/06/2018</a:t>
            </a:fld>
            <a:endParaRPr lang="it-IT" dirty="0"/>
          </a:p>
        </p:txBody>
      </p:sp>
      <p:sp>
        <p:nvSpPr>
          <p:cNvPr id="5" name="Segnaposto piè di pagina 4">
            <a:extLst>
              <a:ext uri="{FF2B5EF4-FFF2-40B4-BE49-F238E27FC236}">
                <a16:creationId xmlns:a16="http://schemas.microsoft.com/office/drawing/2014/main" id="{A37D3C8A-5D63-4D83-8333-5D233020120F}"/>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58C456CC-1F0B-4FF4-9E85-AE75B9C56066}"/>
              </a:ext>
            </a:extLst>
          </p:cNvPr>
          <p:cNvSpPr>
            <a:spLocks noGrp="1"/>
          </p:cNvSpPr>
          <p:nvPr>
            <p:ph type="sldNum" sz="quarter" idx="12"/>
          </p:nvPr>
        </p:nvSpPr>
        <p:spPr/>
        <p:txBody>
          <a:bodyPr/>
          <a:lstStyle/>
          <a:p>
            <a:fld id="{F74602B5-7832-47F6-8BF6-4ACCF92184F1}" type="slidenum">
              <a:rPr lang="it-IT" smtClean="0"/>
              <a:pPr/>
              <a:t>158</a:t>
            </a:fld>
            <a:endParaRPr lang="it-IT" dirty="0"/>
          </a:p>
        </p:txBody>
      </p:sp>
    </p:spTree>
    <p:extLst>
      <p:ext uri="{BB962C8B-B14F-4D97-AF65-F5344CB8AC3E}">
        <p14:creationId xmlns:p14="http://schemas.microsoft.com/office/powerpoint/2010/main" val="16777046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216663-9ADA-489C-A346-B7D5347F05D2}"/>
              </a:ext>
            </a:extLst>
          </p:cNvPr>
          <p:cNvSpPr>
            <a:spLocks noGrp="1"/>
          </p:cNvSpPr>
          <p:nvPr>
            <p:ph type="title"/>
          </p:nvPr>
        </p:nvSpPr>
        <p:spPr/>
        <p:txBody>
          <a:bodyPr/>
          <a:lstStyle/>
          <a:p>
            <a:r>
              <a:rPr lang="it-IT" dirty="0"/>
              <a:t>Tenuta obbligatoria </a:t>
            </a:r>
            <a:r>
              <a:rPr lang="it-IT" dirty="0">
                <a:solidFill>
                  <a:srgbClr val="C00000"/>
                </a:solidFill>
              </a:rPr>
              <a:t>registri delle attività di trattamento</a:t>
            </a:r>
            <a:r>
              <a:rPr lang="it-IT" dirty="0"/>
              <a:t> </a:t>
            </a:r>
            <a:r>
              <a:rPr lang="it-IT" baseline="30000" dirty="0"/>
              <a:t>(</a:t>
            </a:r>
            <a:r>
              <a:rPr lang="it-IT" i="1" baseline="30000" dirty="0" err="1"/>
              <a:t>Records</a:t>
            </a:r>
            <a:r>
              <a:rPr lang="it-IT" i="1" baseline="30000" dirty="0"/>
              <a:t> of processing </a:t>
            </a:r>
            <a:r>
              <a:rPr lang="it-IT" i="1" baseline="30000" dirty="0" err="1"/>
              <a:t>activities</a:t>
            </a:r>
            <a:r>
              <a:rPr lang="it-IT" baseline="30000" dirty="0"/>
              <a:t>)</a:t>
            </a:r>
          </a:p>
        </p:txBody>
      </p:sp>
      <p:sp>
        <p:nvSpPr>
          <p:cNvPr id="3" name="Segnaposto contenuto 2">
            <a:extLst>
              <a:ext uri="{FF2B5EF4-FFF2-40B4-BE49-F238E27FC236}">
                <a16:creationId xmlns:a16="http://schemas.microsoft.com/office/drawing/2014/main" id="{09D7E673-A860-4244-9C0F-78B5F9B156BE}"/>
              </a:ext>
            </a:extLst>
          </p:cNvPr>
          <p:cNvSpPr>
            <a:spLocks noGrp="1"/>
          </p:cNvSpPr>
          <p:nvPr>
            <p:ph idx="1"/>
          </p:nvPr>
        </p:nvSpPr>
        <p:spPr>
          <a:xfrm>
            <a:off x="1225483" y="1577463"/>
            <a:ext cx="9741035" cy="4784900"/>
          </a:xfrm>
        </p:spPr>
        <p:txBody>
          <a:bodyPr/>
          <a:lstStyle/>
          <a:p>
            <a:r>
              <a:rPr lang="it-IT" sz="3600" i="1" u="sng" dirty="0">
                <a:uFill>
                  <a:solidFill>
                    <a:srgbClr val="C00000"/>
                  </a:solidFill>
                </a:uFill>
              </a:rPr>
              <a:t>Ogni</a:t>
            </a:r>
            <a:r>
              <a:rPr lang="it-IT" sz="3600" dirty="0"/>
              <a:t> titolare del trattamento </a:t>
            </a:r>
            <a:r>
              <a:rPr lang="it-IT" sz="3600" baseline="30000" dirty="0"/>
              <a:t>(e, ove applicabile, il suo rappresentante UE)</a:t>
            </a:r>
            <a:r>
              <a:rPr lang="it-IT" sz="3200" dirty="0"/>
              <a:t> </a:t>
            </a:r>
            <a:r>
              <a:rPr lang="it-IT" sz="3600" i="1" u="sng" dirty="0">
                <a:uFill>
                  <a:solidFill>
                    <a:srgbClr val="C00000"/>
                  </a:solidFill>
                </a:uFill>
              </a:rPr>
              <a:t>deve</a:t>
            </a:r>
            <a:r>
              <a:rPr lang="it-IT" sz="3600" i="1" dirty="0"/>
              <a:t> </a:t>
            </a:r>
            <a:r>
              <a:rPr lang="it-IT" sz="3600" dirty="0">
                <a:solidFill>
                  <a:srgbClr val="C00000"/>
                </a:solidFill>
              </a:rPr>
              <a:t>tenere</a:t>
            </a:r>
            <a:r>
              <a:rPr lang="it-IT" sz="3600" i="1" dirty="0"/>
              <a:t> </a:t>
            </a:r>
            <a:r>
              <a:rPr lang="it-IT" sz="3600" dirty="0">
                <a:solidFill>
                  <a:srgbClr val="C00000"/>
                </a:solidFill>
              </a:rPr>
              <a:t>un </a:t>
            </a:r>
            <a:r>
              <a:rPr lang="it-IT" sz="3600" b="1" dirty="0">
                <a:solidFill>
                  <a:srgbClr val="C00000"/>
                </a:solidFill>
              </a:rPr>
              <a:t>registro delle attività di trattamento</a:t>
            </a:r>
            <a:r>
              <a:rPr lang="it-IT" sz="3600" dirty="0"/>
              <a:t> </a:t>
            </a:r>
            <a:r>
              <a:rPr lang="it-IT" sz="3200" dirty="0"/>
              <a:t>svolte sotto la propria responsabilità</a:t>
            </a:r>
            <a:r>
              <a:rPr lang="it-IT" sz="3200" baseline="30000" dirty="0"/>
              <a:t> </a:t>
            </a:r>
            <a:r>
              <a:rPr lang="it-IT" sz="3600" baseline="30000" dirty="0"/>
              <a:t>(art. 30)</a:t>
            </a:r>
            <a:r>
              <a:rPr lang="it-IT" sz="3600" dirty="0"/>
              <a:t>.</a:t>
            </a:r>
          </a:p>
          <a:p>
            <a:endParaRPr lang="it-IT" sz="1800" dirty="0"/>
          </a:p>
          <a:p>
            <a:pPr marL="0" indent="0" algn="just">
              <a:buNone/>
            </a:pPr>
            <a:r>
              <a:rPr lang="it-IT" sz="3200" dirty="0">
                <a:highlight>
                  <a:srgbClr val="FFF8DD"/>
                </a:highlight>
              </a:rPr>
              <a:t>Il registro delle attività di trattamento, </a:t>
            </a:r>
            <a:r>
              <a:rPr lang="it-IT" sz="3200" i="1" dirty="0">
                <a:highlight>
                  <a:srgbClr val="FFF8DD"/>
                </a:highlight>
              </a:rPr>
              <a:t>non è un mero adempimento formale</a:t>
            </a:r>
            <a:r>
              <a:rPr lang="it-IT" sz="3200" dirty="0">
                <a:highlight>
                  <a:srgbClr val="FFF8DD"/>
                </a:highlight>
              </a:rPr>
              <a:t> ma </a:t>
            </a:r>
            <a:r>
              <a:rPr lang="it-IT" sz="3200" dirty="0">
                <a:solidFill>
                  <a:srgbClr val="C00000"/>
                </a:solidFill>
                <a:highlight>
                  <a:srgbClr val="FFF8DD"/>
                </a:highlight>
              </a:rPr>
              <a:t>ha un </a:t>
            </a:r>
            <a:r>
              <a:rPr lang="it-IT" sz="3200" b="1" dirty="0">
                <a:solidFill>
                  <a:srgbClr val="C00000"/>
                </a:solidFill>
                <a:highlight>
                  <a:srgbClr val="FFF8DD"/>
                </a:highlight>
              </a:rPr>
              <a:t>ruolo sostanziale</a:t>
            </a:r>
            <a:r>
              <a:rPr lang="it-IT" sz="3200" dirty="0">
                <a:highlight>
                  <a:srgbClr val="FFF8DD"/>
                </a:highlight>
              </a:rPr>
              <a:t>, in quanto </a:t>
            </a:r>
            <a:r>
              <a:rPr lang="it-IT" sz="3200" i="1" dirty="0">
                <a:highlight>
                  <a:srgbClr val="FFF8DD"/>
                </a:highlight>
              </a:rPr>
              <a:t>parte integrante di un sistema di corretta gestione </a:t>
            </a:r>
            <a:r>
              <a:rPr lang="it-IT" sz="3200" dirty="0">
                <a:highlight>
                  <a:srgbClr val="FFF8DD"/>
                </a:highlight>
              </a:rPr>
              <a:t>dei d.p.: esso ha la </a:t>
            </a:r>
            <a:r>
              <a:rPr lang="it-IT" sz="3200" dirty="0">
                <a:solidFill>
                  <a:srgbClr val="C00000"/>
                </a:solidFill>
                <a:highlight>
                  <a:srgbClr val="FFF8DD"/>
                </a:highlight>
              </a:rPr>
              <a:t>funzione di documentare e dimostrare </a:t>
            </a:r>
            <a:r>
              <a:rPr lang="it-IT" sz="3200" baseline="30000" dirty="0">
                <a:highlight>
                  <a:srgbClr val="FFF8DD"/>
                </a:highlight>
              </a:rPr>
              <a:t>(82° Cons) </a:t>
            </a:r>
            <a:r>
              <a:rPr lang="it-IT" sz="3200" dirty="0">
                <a:solidFill>
                  <a:srgbClr val="C00000"/>
                </a:solidFill>
                <a:highlight>
                  <a:srgbClr val="FFF8DD"/>
                </a:highlight>
              </a:rPr>
              <a:t>la conformità</a:t>
            </a:r>
            <a:r>
              <a:rPr lang="it-IT" sz="3200" dirty="0">
                <a:highlight>
                  <a:srgbClr val="FFF8DD"/>
                </a:highlight>
              </a:rPr>
              <a:t> dei trattamenti al RGPD; inoltre è </a:t>
            </a:r>
            <a:r>
              <a:rPr lang="it-IT" sz="3200" i="1" dirty="0">
                <a:highlight>
                  <a:srgbClr val="FFF8DD"/>
                </a:highlight>
              </a:rPr>
              <a:t>necessario per il monitoraggio</a:t>
            </a:r>
            <a:r>
              <a:rPr lang="it-IT" sz="3200" dirty="0">
                <a:highlight>
                  <a:srgbClr val="FFF8DD"/>
                </a:highlight>
              </a:rPr>
              <a:t> da parte delle Autorità di controllo ed è presupposto </a:t>
            </a:r>
            <a:r>
              <a:rPr lang="it-IT" sz="3200" i="1" dirty="0">
                <a:highlight>
                  <a:srgbClr val="FFF8DD"/>
                </a:highlight>
              </a:rPr>
              <a:t>indispensabile per qualsiasi analisi e valutazione del rischio</a:t>
            </a:r>
            <a:r>
              <a:rPr lang="it-IT" sz="3200" dirty="0">
                <a:highlight>
                  <a:srgbClr val="FFF8DD"/>
                </a:highlight>
              </a:rPr>
              <a:t>.</a:t>
            </a:r>
          </a:p>
        </p:txBody>
      </p:sp>
      <p:sp>
        <p:nvSpPr>
          <p:cNvPr id="4" name="Segnaposto data 3">
            <a:extLst>
              <a:ext uri="{FF2B5EF4-FFF2-40B4-BE49-F238E27FC236}">
                <a16:creationId xmlns:a16="http://schemas.microsoft.com/office/drawing/2014/main" id="{C9928643-7CB2-40DA-890F-1E9C31C33091}"/>
              </a:ext>
            </a:extLst>
          </p:cNvPr>
          <p:cNvSpPr>
            <a:spLocks noGrp="1"/>
          </p:cNvSpPr>
          <p:nvPr>
            <p:ph type="dt" sz="half" idx="10"/>
          </p:nvPr>
        </p:nvSpPr>
        <p:spPr/>
        <p:txBody>
          <a:bodyPr/>
          <a:lstStyle/>
          <a:p>
            <a:fld id="{56141F22-9136-4B72-A834-1D5460581CA3}" type="datetime1">
              <a:rPr lang="it-IT" smtClean="0"/>
              <a:t>07/06/2018</a:t>
            </a:fld>
            <a:endParaRPr lang="it-IT" dirty="0"/>
          </a:p>
        </p:txBody>
      </p:sp>
      <p:sp>
        <p:nvSpPr>
          <p:cNvPr id="5" name="Segnaposto piè di pagina 4">
            <a:extLst>
              <a:ext uri="{FF2B5EF4-FFF2-40B4-BE49-F238E27FC236}">
                <a16:creationId xmlns:a16="http://schemas.microsoft.com/office/drawing/2014/main" id="{90A08C1D-38B8-4829-AC44-BF63169A1995}"/>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1C87A33-A4BD-4F4F-BDBD-84ADBB18402B}"/>
              </a:ext>
            </a:extLst>
          </p:cNvPr>
          <p:cNvSpPr>
            <a:spLocks noGrp="1"/>
          </p:cNvSpPr>
          <p:nvPr>
            <p:ph type="sldNum" sz="quarter" idx="12"/>
          </p:nvPr>
        </p:nvSpPr>
        <p:spPr/>
        <p:txBody>
          <a:bodyPr/>
          <a:lstStyle/>
          <a:p>
            <a:fld id="{F74602B5-7832-47F6-8BF6-4ACCF92184F1}" type="slidenum">
              <a:rPr lang="it-IT" smtClean="0"/>
              <a:pPr/>
              <a:t>159</a:t>
            </a:fld>
            <a:endParaRPr lang="it-IT" dirty="0"/>
          </a:p>
        </p:txBody>
      </p:sp>
    </p:spTree>
    <p:extLst>
      <p:ext uri="{BB962C8B-B14F-4D97-AF65-F5344CB8AC3E}">
        <p14:creationId xmlns:p14="http://schemas.microsoft.com/office/powerpoint/2010/main" val="363921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1F8EB4E-9BDA-4EF1-BFB3-BC824DCBE0A3}"/>
              </a:ext>
            </a:extLst>
          </p:cNvPr>
          <p:cNvSpPr>
            <a:spLocks noGrp="1"/>
          </p:cNvSpPr>
          <p:nvPr>
            <p:ph type="title"/>
          </p:nvPr>
        </p:nvSpPr>
        <p:spPr/>
        <p:txBody>
          <a:bodyPr>
            <a:normAutofit/>
          </a:bodyPr>
          <a:lstStyle/>
          <a:p>
            <a:pPr>
              <a:lnSpc>
                <a:spcPct val="80000"/>
              </a:lnSpc>
            </a:pPr>
            <a:r>
              <a:rPr lang="it-IT" dirty="0">
                <a:solidFill>
                  <a:srgbClr val="C00000"/>
                </a:solidFill>
              </a:rPr>
              <a:t>•</a:t>
            </a:r>
            <a:r>
              <a:rPr lang="it-IT" dirty="0"/>
              <a:t> I principi di base</a:t>
            </a:r>
          </a:p>
        </p:txBody>
      </p:sp>
      <p:sp>
        <p:nvSpPr>
          <p:cNvPr id="8" name="Segnaposto testo 7">
            <a:extLst>
              <a:ext uri="{FF2B5EF4-FFF2-40B4-BE49-F238E27FC236}">
                <a16:creationId xmlns:a16="http://schemas.microsoft.com/office/drawing/2014/main" id="{B776DE35-FFF5-4E13-A77C-899598C0A717}"/>
              </a:ext>
            </a:extLst>
          </p:cNvPr>
          <p:cNvSpPr>
            <a:spLocks noGrp="1"/>
          </p:cNvSpPr>
          <p:nvPr>
            <p:ph type="body" idx="1"/>
          </p:nvPr>
        </p:nvSpPr>
        <p:spPr>
          <a:xfrm>
            <a:off x="1097280" y="4453128"/>
            <a:ext cx="10058400" cy="646587"/>
          </a:xfrm>
        </p:spPr>
        <p:txBody>
          <a:bodyPr/>
          <a:lstStyle/>
          <a:p>
            <a:pPr algn="ctr"/>
            <a:r>
              <a:rPr lang="it-IT" dirty="0">
                <a:effectLst>
                  <a:outerShdw blurRad="38100" dist="38100" dir="2700000" algn="tl">
                    <a:srgbClr val="000000">
                      <a:alpha val="43137"/>
                    </a:srgbClr>
                  </a:outerShdw>
                </a:effectLst>
              </a:rPr>
              <a:t>Il trattamento dei dati personali dovrebbe essere</a:t>
            </a:r>
            <a:br>
              <a:rPr lang="it-IT" dirty="0">
                <a:effectLst>
                  <a:outerShdw blurRad="38100" dist="38100" dir="2700000" algn="tl">
                    <a:srgbClr val="000000">
                      <a:alpha val="43137"/>
                    </a:srgbClr>
                  </a:outerShdw>
                </a:effectLst>
              </a:rPr>
            </a:br>
            <a:r>
              <a:rPr lang="it-IT" dirty="0">
                <a:effectLst>
                  <a:outerShdw blurRad="38100" dist="38100" dir="2700000" algn="tl">
                    <a:srgbClr val="000000">
                      <a:alpha val="43137"/>
                    </a:srgbClr>
                  </a:outerShdw>
                </a:effectLst>
              </a:rPr>
              <a:t>al servizio dell’uomo</a:t>
            </a:r>
          </a:p>
        </p:txBody>
      </p:sp>
      <p:sp>
        <p:nvSpPr>
          <p:cNvPr id="4" name="Segnaposto data 3">
            <a:extLst>
              <a:ext uri="{FF2B5EF4-FFF2-40B4-BE49-F238E27FC236}">
                <a16:creationId xmlns:a16="http://schemas.microsoft.com/office/drawing/2014/main" id="{E5411EB1-7578-4F7D-9F3D-D6492D41830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1C6F441-D7EF-4448-8E41-8F389290780C}" type="datetime1">
              <a:rPr kumimoji="0" lang="it-IT" sz="900" b="0" i="0" u="none" strike="noStrike" kern="1200" cap="none" spc="0" normalizeH="0" baseline="0" noProof="0" smtClean="0">
                <a:ln>
                  <a:noFill/>
                </a:ln>
                <a:solidFill>
                  <a:srgbClr val="FFFFFF"/>
                </a:solidFill>
                <a:effectLst/>
                <a:uLnTx/>
                <a:uFillTx/>
                <a:latin typeface="Calibri" panose="020F0502020204030204"/>
                <a:ea typeface="+mn-ea"/>
                <a:cs typeface="+mn-cs"/>
              </a:rPr>
              <a:t>07/06/2018</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F9214145-1543-4581-B488-A8A2BE60D4B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900" b="1" i="0" u="none" strike="noStrike" kern="1200" cap="all" spc="0" normalizeH="0" baseline="0" noProof="0">
                <a:ln>
                  <a:noFill/>
                </a:ln>
                <a:solidFill>
                  <a:srgbClr val="FFFFFF"/>
                </a:solidFill>
                <a:effectLst/>
                <a:uLnTx/>
                <a:uFillTx/>
                <a:latin typeface="Calibri" panose="020F0502020204030204"/>
                <a:ea typeface="+mn-ea"/>
                <a:cs typeface="+mn-cs"/>
              </a:rPr>
              <a:t>© ~ 2018. Marzio V. Vaglio ~ www.privacycodex.eu</a:t>
            </a:r>
            <a:endParaRPr kumimoji="0" lang="en-US" sz="900" b="1"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AB912C46-C720-495F-B5EC-052A212731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Immagine 8">
            <a:extLst>
              <a:ext uri="{FF2B5EF4-FFF2-40B4-BE49-F238E27FC236}">
                <a16:creationId xmlns:a16="http://schemas.microsoft.com/office/drawing/2014/main" id="{8EDEE750-0228-45A5-A809-1C099E143085}"/>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17333136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216663-9ADA-489C-A346-B7D5347F05D2}"/>
              </a:ext>
            </a:extLst>
          </p:cNvPr>
          <p:cNvSpPr>
            <a:spLocks noGrp="1"/>
          </p:cNvSpPr>
          <p:nvPr>
            <p:ph type="title"/>
          </p:nvPr>
        </p:nvSpPr>
        <p:spPr/>
        <p:txBody>
          <a:bodyPr/>
          <a:lstStyle/>
          <a:p>
            <a:r>
              <a:rPr lang="it-IT" dirty="0"/>
              <a:t>Tenuta obbligatoria </a:t>
            </a:r>
            <a:r>
              <a:rPr lang="it-IT" dirty="0">
                <a:solidFill>
                  <a:srgbClr val="C00000"/>
                </a:solidFill>
              </a:rPr>
              <a:t>registri delle attività di trattamento</a:t>
            </a:r>
            <a:r>
              <a:rPr lang="it-IT" dirty="0"/>
              <a:t> </a:t>
            </a:r>
            <a:r>
              <a:rPr lang="it-IT" baseline="30000" dirty="0"/>
              <a:t>(</a:t>
            </a:r>
            <a:r>
              <a:rPr lang="it-IT" i="1" baseline="30000" dirty="0" err="1"/>
              <a:t>Records</a:t>
            </a:r>
            <a:r>
              <a:rPr lang="it-IT" i="1" baseline="30000" dirty="0"/>
              <a:t> of processing </a:t>
            </a:r>
            <a:r>
              <a:rPr lang="it-IT" i="1" baseline="30000" dirty="0" err="1"/>
              <a:t>activities</a:t>
            </a:r>
            <a:r>
              <a:rPr lang="it-IT" baseline="30000" dirty="0"/>
              <a:t>)</a:t>
            </a:r>
            <a:endParaRPr lang="it-IT" baseline="30000" dirty="0">
              <a:solidFill>
                <a:schemeClr val="bg2">
                  <a:lumMod val="75000"/>
                </a:schemeClr>
              </a:solidFill>
            </a:endParaRPr>
          </a:p>
        </p:txBody>
      </p:sp>
      <p:sp>
        <p:nvSpPr>
          <p:cNvPr id="3" name="Segnaposto contenuto 2">
            <a:extLst>
              <a:ext uri="{FF2B5EF4-FFF2-40B4-BE49-F238E27FC236}">
                <a16:creationId xmlns:a16="http://schemas.microsoft.com/office/drawing/2014/main" id="{09D7E673-A860-4244-9C0F-78B5F9B156BE}"/>
              </a:ext>
            </a:extLst>
          </p:cNvPr>
          <p:cNvSpPr>
            <a:spLocks noGrp="1"/>
          </p:cNvSpPr>
          <p:nvPr>
            <p:ph idx="1"/>
          </p:nvPr>
        </p:nvSpPr>
        <p:spPr>
          <a:xfrm>
            <a:off x="1173726" y="1888997"/>
            <a:ext cx="9844549" cy="4095480"/>
          </a:xfrm>
        </p:spPr>
        <p:txBody>
          <a:bodyPr/>
          <a:lstStyle/>
          <a:p>
            <a:pPr lvl="0"/>
            <a:r>
              <a:rPr lang="it-IT" sz="3200" dirty="0"/>
              <a:t>Anche </a:t>
            </a:r>
            <a:r>
              <a:rPr lang="it-IT" sz="3200" i="1" u="sng" dirty="0">
                <a:solidFill>
                  <a:prstClr val="black"/>
                </a:solidFill>
                <a:uFill>
                  <a:solidFill>
                    <a:srgbClr val="C00000"/>
                  </a:solidFill>
                </a:uFill>
              </a:rPr>
              <a:t>ogni</a:t>
            </a:r>
            <a:r>
              <a:rPr lang="it-IT" sz="3200" dirty="0">
                <a:solidFill>
                  <a:prstClr val="black"/>
                </a:solidFill>
              </a:rPr>
              <a:t> </a:t>
            </a:r>
            <a:r>
              <a:rPr lang="it-IT" sz="3200" b="1" dirty="0">
                <a:solidFill>
                  <a:prstClr val="black"/>
                </a:solidFill>
              </a:rPr>
              <a:t>responsabile del trattamento </a:t>
            </a:r>
            <a:r>
              <a:rPr lang="it-IT" sz="3200" baseline="30000" dirty="0">
                <a:solidFill>
                  <a:prstClr val="black"/>
                </a:solidFill>
              </a:rPr>
              <a:t>(e, ove applicabile, il suo rappresentante)</a:t>
            </a:r>
            <a:r>
              <a:rPr lang="it-IT" dirty="0">
                <a:solidFill>
                  <a:prstClr val="black"/>
                </a:solidFill>
              </a:rPr>
              <a:t> </a:t>
            </a:r>
            <a:r>
              <a:rPr lang="it-IT" sz="3200" i="1" u="sng" dirty="0">
                <a:solidFill>
                  <a:prstClr val="black"/>
                </a:solidFill>
                <a:uFill>
                  <a:solidFill>
                    <a:srgbClr val="C00000"/>
                  </a:solidFill>
                </a:uFill>
              </a:rPr>
              <a:t>deve</a:t>
            </a:r>
            <a:r>
              <a:rPr lang="it-IT" sz="3200" i="1" dirty="0">
                <a:solidFill>
                  <a:prstClr val="black"/>
                </a:solidFill>
              </a:rPr>
              <a:t> </a:t>
            </a:r>
            <a:r>
              <a:rPr lang="it-IT" sz="3200" dirty="0">
                <a:solidFill>
                  <a:srgbClr val="C00000"/>
                </a:solidFill>
              </a:rPr>
              <a:t>tenere</a:t>
            </a:r>
            <a:r>
              <a:rPr lang="it-IT" sz="3200" i="1" dirty="0">
                <a:solidFill>
                  <a:prstClr val="black"/>
                </a:solidFill>
              </a:rPr>
              <a:t> </a:t>
            </a:r>
            <a:r>
              <a:rPr lang="it-IT" sz="3200" dirty="0">
                <a:solidFill>
                  <a:srgbClr val="C00000"/>
                </a:solidFill>
              </a:rPr>
              <a:t>un </a:t>
            </a:r>
            <a:r>
              <a:rPr lang="it-IT" sz="3200" b="1" dirty="0">
                <a:solidFill>
                  <a:srgbClr val="C00000"/>
                </a:solidFill>
              </a:rPr>
              <a:t>registro </a:t>
            </a:r>
            <a:r>
              <a:rPr lang="it-IT" sz="3200" b="1" i="1" dirty="0">
                <a:solidFill>
                  <a:srgbClr val="C00000"/>
                </a:solidFill>
              </a:rPr>
              <a:t>delle categorie di attività </a:t>
            </a:r>
            <a:r>
              <a:rPr lang="it-IT" sz="3200" b="1" dirty="0">
                <a:solidFill>
                  <a:srgbClr val="C00000"/>
                </a:solidFill>
              </a:rPr>
              <a:t>di trattamento</a:t>
            </a:r>
            <a:r>
              <a:rPr lang="it-IT" sz="3200" dirty="0">
                <a:solidFill>
                  <a:prstClr val="black"/>
                </a:solidFill>
              </a:rPr>
              <a:t> </a:t>
            </a:r>
            <a:r>
              <a:rPr lang="it-IT" b="1" i="1" dirty="0">
                <a:solidFill>
                  <a:prstClr val="black"/>
                </a:solidFill>
              </a:rPr>
              <a:t>svolte </a:t>
            </a:r>
            <a:r>
              <a:rPr lang="it-IT" b="1" i="1" u="sng" dirty="0">
                <a:solidFill>
                  <a:prstClr val="black"/>
                </a:solidFill>
                <a:uFill>
                  <a:solidFill>
                    <a:srgbClr val="C00000"/>
                  </a:solidFill>
                </a:uFill>
              </a:rPr>
              <a:t>per conto</a:t>
            </a:r>
            <a:r>
              <a:rPr lang="it-IT" b="1" i="1" dirty="0">
                <a:solidFill>
                  <a:prstClr val="black"/>
                </a:solidFill>
              </a:rPr>
              <a:t> di un titolare </a:t>
            </a:r>
            <a:r>
              <a:rPr lang="it-IT" dirty="0">
                <a:solidFill>
                  <a:prstClr val="black"/>
                </a:solidFill>
              </a:rPr>
              <a:t>del trattamento </a:t>
            </a:r>
            <a:r>
              <a:rPr lang="it-IT" sz="3200" baseline="30000" dirty="0">
                <a:solidFill>
                  <a:prstClr val="black"/>
                </a:solidFill>
              </a:rPr>
              <a:t>(art. 30,2)</a:t>
            </a:r>
            <a:r>
              <a:rPr lang="it-IT" sz="3200" dirty="0">
                <a:solidFill>
                  <a:prstClr val="black"/>
                </a:solidFill>
              </a:rPr>
              <a:t>. </a:t>
            </a:r>
          </a:p>
          <a:p>
            <a:pPr marL="0" indent="0">
              <a:buNone/>
            </a:pPr>
            <a:r>
              <a:rPr lang="it-IT" sz="3200" dirty="0">
                <a:solidFill>
                  <a:prstClr val="black"/>
                </a:solidFill>
                <a:highlight>
                  <a:srgbClr val="FFF8DD"/>
                </a:highlight>
              </a:rPr>
              <a:t>Valgono le stesse considerazioni generali</a:t>
            </a:r>
            <a:r>
              <a:rPr lang="it-IT" sz="3200" dirty="0">
                <a:solidFill>
                  <a:prstClr val="black"/>
                </a:solidFill>
              </a:rPr>
              <a:t>:</a:t>
            </a:r>
          </a:p>
          <a:p>
            <a:pPr marL="0" indent="0" algn="just">
              <a:buNone/>
            </a:pPr>
            <a:r>
              <a:rPr lang="it-IT" dirty="0">
                <a:solidFill>
                  <a:prstClr val="black"/>
                </a:solidFill>
              </a:rPr>
              <a:t>Il registro delle attività di trattamento, </a:t>
            </a:r>
            <a:r>
              <a:rPr lang="it-IT" i="1" dirty="0">
                <a:solidFill>
                  <a:prstClr val="black"/>
                </a:solidFill>
              </a:rPr>
              <a:t>non è un mero adempimento formale</a:t>
            </a:r>
            <a:r>
              <a:rPr lang="it-IT" dirty="0">
                <a:solidFill>
                  <a:prstClr val="black"/>
                </a:solidFill>
              </a:rPr>
              <a:t> ma </a:t>
            </a:r>
            <a:r>
              <a:rPr lang="it-IT" dirty="0">
                <a:solidFill>
                  <a:srgbClr val="C00000"/>
                </a:solidFill>
              </a:rPr>
              <a:t>ha un </a:t>
            </a:r>
            <a:r>
              <a:rPr lang="it-IT" b="1" dirty="0">
                <a:solidFill>
                  <a:srgbClr val="C00000"/>
                </a:solidFill>
              </a:rPr>
              <a:t>ruolo sostanziale</a:t>
            </a:r>
            <a:r>
              <a:rPr lang="it-IT" dirty="0">
                <a:solidFill>
                  <a:prstClr val="black"/>
                </a:solidFill>
              </a:rPr>
              <a:t>, in quanto </a:t>
            </a:r>
            <a:r>
              <a:rPr lang="it-IT" i="1" dirty="0">
                <a:solidFill>
                  <a:prstClr val="black"/>
                </a:solidFill>
              </a:rPr>
              <a:t>parte integrante di un sistema di corretta gestione </a:t>
            </a:r>
            <a:r>
              <a:rPr lang="it-IT" dirty="0">
                <a:solidFill>
                  <a:prstClr val="black"/>
                </a:solidFill>
              </a:rPr>
              <a:t>dei d.p.: esso ha la </a:t>
            </a:r>
            <a:r>
              <a:rPr lang="it-IT" dirty="0">
                <a:solidFill>
                  <a:srgbClr val="C00000"/>
                </a:solidFill>
              </a:rPr>
              <a:t>funzione di documentare e dimostrare </a:t>
            </a:r>
            <a:r>
              <a:rPr lang="it-IT" baseline="30000" dirty="0">
                <a:solidFill>
                  <a:prstClr val="black"/>
                </a:solidFill>
              </a:rPr>
              <a:t>(82° Cons) </a:t>
            </a:r>
            <a:r>
              <a:rPr lang="it-IT" dirty="0">
                <a:solidFill>
                  <a:srgbClr val="C00000"/>
                </a:solidFill>
              </a:rPr>
              <a:t>la conformità</a:t>
            </a:r>
            <a:r>
              <a:rPr lang="it-IT" dirty="0">
                <a:solidFill>
                  <a:prstClr val="black"/>
                </a:solidFill>
              </a:rPr>
              <a:t> dei trattamenti al RGPD; inoltre è </a:t>
            </a:r>
            <a:r>
              <a:rPr lang="it-IT" i="1" dirty="0">
                <a:solidFill>
                  <a:prstClr val="black"/>
                </a:solidFill>
              </a:rPr>
              <a:t>necessario per il monitoraggio</a:t>
            </a:r>
            <a:r>
              <a:rPr lang="it-IT" dirty="0">
                <a:solidFill>
                  <a:prstClr val="black"/>
                </a:solidFill>
              </a:rPr>
              <a:t> da parte delle Autorità di controllo ed è presupposto </a:t>
            </a:r>
            <a:r>
              <a:rPr lang="it-IT" i="1" dirty="0">
                <a:solidFill>
                  <a:prstClr val="black"/>
                </a:solidFill>
              </a:rPr>
              <a:t>indispensabile per qualsiasi analisi e valutazione del rischio</a:t>
            </a:r>
            <a:r>
              <a:rPr lang="it-IT" dirty="0">
                <a:solidFill>
                  <a:prstClr val="black"/>
                </a:solidFill>
              </a:rPr>
              <a:t>.</a:t>
            </a:r>
          </a:p>
        </p:txBody>
      </p:sp>
      <p:sp>
        <p:nvSpPr>
          <p:cNvPr id="4" name="Segnaposto data 3">
            <a:extLst>
              <a:ext uri="{FF2B5EF4-FFF2-40B4-BE49-F238E27FC236}">
                <a16:creationId xmlns:a16="http://schemas.microsoft.com/office/drawing/2014/main" id="{C9928643-7CB2-40DA-890F-1E9C31C33091}"/>
              </a:ext>
            </a:extLst>
          </p:cNvPr>
          <p:cNvSpPr>
            <a:spLocks noGrp="1"/>
          </p:cNvSpPr>
          <p:nvPr>
            <p:ph type="dt" sz="half" idx="10"/>
          </p:nvPr>
        </p:nvSpPr>
        <p:spPr/>
        <p:txBody>
          <a:bodyPr/>
          <a:lstStyle/>
          <a:p>
            <a:fld id="{963E7AAD-A4EF-471E-A576-F91323885479}" type="datetime1">
              <a:rPr lang="it-IT" smtClean="0"/>
              <a:t>07/06/2018</a:t>
            </a:fld>
            <a:endParaRPr lang="it-IT" dirty="0"/>
          </a:p>
        </p:txBody>
      </p:sp>
      <p:sp>
        <p:nvSpPr>
          <p:cNvPr id="5" name="Segnaposto piè di pagina 4">
            <a:extLst>
              <a:ext uri="{FF2B5EF4-FFF2-40B4-BE49-F238E27FC236}">
                <a16:creationId xmlns:a16="http://schemas.microsoft.com/office/drawing/2014/main" id="{90A08C1D-38B8-4829-AC44-BF63169A1995}"/>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1C87A33-A4BD-4F4F-BDBD-84ADBB18402B}"/>
              </a:ext>
            </a:extLst>
          </p:cNvPr>
          <p:cNvSpPr>
            <a:spLocks noGrp="1"/>
          </p:cNvSpPr>
          <p:nvPr>
            <p:ph type="sldNum" sz="quarter" idx="12"/>
          </p:nvPr>
        </p:nvSpPr>
        <p:spPr/>
        <p:txBody>
          <a:bodyPr/>
          <a:lstStyle/>
          <a:p>
            <a:fld id="{F74602B5-7832-47F6-8BF6-4ACCF92184F1}" type="slidenum">
              <a:rPr lang="it-IT" smtClean="0"/>
              <a:pPr/>
              <a:t>160</a:t>
            </a:fld>
            <a:endParaRPr lang="it-IT" dirty="0"/>
          </a:p>
        </p:txBody>
      </p:sp>
    </p:spTree>
    <p:extLst>
      <p:ext uri="{BB962C8B-B14F-4D97-AF65-F5344CB8AC3E}">
        <p14:creationId xmlns:p14="http://schemas.microsoft.com/office/powerpoint/2010/main" val="32036015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CC13D-77FE-49E3-8586-F2C9E1670E1A}"/>
              </a:ext>
            </a:extLst>
          </p:cNvPr>
          <p:cNvSpPr>
            <a:spLocks noGrp="1"/>
          </p:cNvSpPr>
          <p:nvPr>
            <p:ph type="title"/>
          </p:nvPr>
        </p:nvSpPr>
        <p:spPr/>
        <p:txBody>
          <a:bodyPr>
            <a:normAutofit/>
          </a:bodyPr>
          <a:lstStyle/>
          <a:p>
            <a:r>
              <a:rPr lang="it-IT" dirty="0"/>
              <a:t>Obbligo di </a:t>
            </a:r>
            <a:r>
              <a:rPr lang="it-IT" dirty="0">
                <a:solidFill>
                  <a:srgbClr val="C00000"/>
                </a:solidFill>
              </a:rPr>
              <a:t>cooperazione</a:t>
            </a:r>
            <a:r>
              <a:rPr lang="it-IT" dirty="0"/>
              <a:t> con le Autorità di controllo</a:t>
            </a:r>
          </a:p>
        </p:txBody>
      </p:sp>
      <p:sp>
        <p:nvSpPr>
          <p:cNvPr id="3" name="Segnaposto contenuto 2">
            <a:extLst>
              <a:ext uri="{FF2B5EF4-FFF2-40B4-BE49-F238E27FC236}">
                <a16:creationId xmlns:a16="http://schemas.microsoft.com/office/drawing/2014/main" id="{C7B8E3D0-0C51-4B1A-B19D-61F0A98CB595}"/>
              </a:ext>
            </a:extLst>
          </p:cNvPr>
          <p:cNvSpPr>
            <a:spLocks noGrp="1"/>
          </p:cNvSpPr>
          <p:nvPr>
            <p:ph idx="1"/>
          </p:nvPr>
        </p:nvSpPr>
        <p:spPr>
          <a:xfrm>
            <a:off x="1184843" y="1835224"/>
            <a:ext cx="9822315" cy="4523290"/>
          </a:xfrm>
        </p:spPr>
        <p:txBody>
          <a:bodyPr/>
          <a:lstStyle/>
          <a:p>
            <a:r>
              <a:rPr lang="it-IT" sz="3200" dirty="0"/>
              <a:t>È un </a:t>
            </a:r>
            <a:r>
              <a:rPr lang="it-IT" sz="3200" u="sng" dirty="0">
                <a:uFill>
                  <a:solidFill>
                    <a:srgbClr val="C00000"/>
                  </a:solidFill>
                </a:uFill>
              </a:rPr>
              <a:t>obbligo generale</a:t>
            </a:r>
            <a:r>
              <a:rPr lang="it-IT" sz="3200" dirty="0"/>
              <a:t> stabilito dall’art. 31:</a:t>
            </a:r>
          </a:p>
          <a:p>
            <a:pPr lvl="1"/>
            <a:r>
              <a:rPr lang="it-IT" sz="3200" dirty="0"/>
              <a:t>Il titolare del trattamento,</a:t>
            </a:r>
          </a:p>
          <a:p>
            <a:pPr lvl="1"/>
            <a:r>
              <a:rPr lang="it-IT" sz="3200" dirty="0"/>
              <a:t>il responsabile del trattamento</a:t>
            </a:r>
          </a:p>
          <a:p>
            <a:pPr marL="201168" lvl="1" indent="0">
              <a:buNone/>
            </a:pPr>
            <a:r>
              <a:rPr lang="it-IT" sz="2800" dirty="0">
                <a:solidFill>
                  <a:srgbClr val="C00000"/>
                </a:solidFill>
              </a:rPr>
              <a:t>cooperano</a:t>
            </a:r>
            <a:r>
              <a:rPr lang="it-IT" sz="2800" dirty="0"/>
              <a:t>, </a:t>
            </a:r>
            <a:r>
              <a:rPr lang="it-IT" sz="2800" i="1" u="sng" dirty="0">
                <a:uFill>
                  <a:solidFill>
                    <a:srgbClr val="C00000"/>
                  </a:solidFill>
                </a:uFill>
              </a:rPr>
              <a:t>su richiesta</a:t>
            </a:r>
            <a:r>
              <a:rPr lang="it-IT" sz="2800" dirty="0"/>
              <a:t>, con l’autorità di controllo nell’esecuzione dei suoi compiti.</a:t>
            </a:r>
          </a:p>
          <a:p>
            <a:pPr lvl="0"/>
            <a:r>
              <a:rPr lang="it-IT" sz="2400" dirty="0"/>
              <a:t>Abbiamo, per esempio, appena visto, a proposito dei registri, l’obbligo di </a:t>
            </a:r>
            <a:r>
              <a:rPr lang="it-IT" sz="2400" dirty="0">
                <a:solidFill>
                  <a:srgbClr val="C00000"/>
                </a:solidFill>
              </a:rPr>
              <a:t>metterli</a:t>
            </a:r>
            <a:r>
              <a:rPr lang="it-IT" sz="2400" dirty="0"/>
              <a:t>,</a:t>
            </a:r>
            <a:r>
              <a:rPr lang="it-IT" sz="2400" dirty="0">
                <a:solidFill>
                  <a:prstClr val="black"/>
                </a:solidFill>
              </a:rPr>
              <a:t> su richiesta,</a:t>
            </a:r>
            <a:r>
              <a:rPr lang="it-IT" sz="2400" dirty="0">
                <a:solidFill>
                  <a:srgbClr val="C00000"/>
                </a:solidFill>
              </a:rPr>
              <a:t> a disposizione dell’Autorità di controllo</a:t>
            </a:r>
            <a:r>
              <a:rPr lang="it-IT" sz="2400" dirty="0">
                <a:solidFill>
                  <a:prstClr val="black"/>
                </a:solidFill>
              </a:rPr>
              <a:t> </a:t>
            </a:r>
            <a:r>
              <a:rPr lang="it-IT" sz="2400" baseline="30000" dirty="0">
                <a:solidFill>
                  <a:prstClr val="black"/>
                </a:solidFill>
              </a:rPr>
              <a:t>(art. 30,4)</a:t>
            </a:r>
            <a:r>
              <a:rPr lang="it-IT" sz="2400" dirty="0">
                <a:solidFill>
                  <a:prstClr val="black"/>
                </a:solidFill>
              </a:rPr>
              <a:t>.</a:t>
            </a:r>
          </a:p>
          <a:p>
            <a:pPr marL="0" indent="0">
              <a:buNone/>
            </a:pPr>
            <a:r>
              <a:rPr lang="it-IT" dirty="0">
                <a:solidFill>
                  <a:prstClr val="black"/>
                </a:solidFill>
              </a:rPr>
              <a:t>Pur nella sua apparente genericità, </a:t>
            </a:r>
            <a:r>
              <a:rPr lang="it-IT" dirty="0">
                <a:solidFill>
                  <a:srgbClr val="C00000"/>
                </a:solidFill>
              </a:rPr>
              <a:t>l’obbligo di cooperazione è un elemento cruciale per la responsabilità</a:t>
            </a:r>
            <a:r>
              <a:rPr lang="it-IT" dirty="0">
                <a:solidFill>
                  <a:prstClr val="black"/>
                </a:solidFill>
              </a:rPr>
              <a:t>: come vedremo, </a:t>
            </a:r>
            <a:r>
              <a:rPr lang="it-IT" dirty="0">
                <a:solidFill>
                  <a:prstClr val="black"/>
                </a:solidFill>
                <a:highlight>
                  <a:srgbClr val="FFF8DD"/>
                </a:highlight>
              </a:rPr>
              <a:t>«</a:t>
            </a:r>
            <a:r>
              <a:rPr lang="it-IT" i="1" dirty="0">
                <a:solidFill>
                  <a:prstClr val="black"/>
                </a:solidFill>
                <a:highlight>
                  <a:srgbClr val="FFF8DD"/>
                </a:highlight>
              </a:rPr>
              <a:t>il grado di cooperazione con l’Autorità di controllo</a:t>
            </a:r>
            <a:r>
              <a:rPr lang="it-IT" dirty="0">
                <a:solidFill>
                  <a:prstClr val="black"/>
                </a:solidFill>
                <a:highlight>
                  <a:srgbClr val="FFF8DD"/>
                </a:highlight>
              </a:rPr>
              <a:t>»</a:t>
            </a:r>
            <a:r>
              <a:rPr lang="it-IT" dirty="0">
                <a:solidFill>
                  <a:prstClr val="black"/>
                </a:solidFill>
              </a:rPr>
              <a:t> è uno degli elementi valutati per stabilire l’ammontare delle sanzioni amministrative pecuniarie</a:t>
            </a:r>
            <a:r>
              <a:rPr lang="it-IT" baseline="30000" dirty="0">
                <a:solidFill>
                  <a:prstClr val="black"/>
                </a:solidFill>
              </a:rPr>
              <a:t> (art. 83,2,f)</a:t>
            </a:r>
            <a:r>
              <a:rPr lang="it-IT" dirty="0">
                <a:solidFill>
                  <a:prstClr val="black"/>
                </a:solidFill>
              </a:rPr>
              <a:t>.</a:t>
            </a:r>
          </a:p>
        </p:txBody>
      </p:sp>
      <p:sp>
        <p:nvSpPr>
          <p:cNvPr id="4" name="Segnaposto data 3">
            <a:extLst>
              <a:ext uri="{FF2B5EF4-FFF2-40B4-BE49-F238E27FC236}">
                <a16:creationId xmlns:a16="http://schemas.microsoft.com/office/drawing/2014/main" id="{4B0086CB-98F7-4C4B-A1BC-83BD8AE8E5CD}"/>
              </a:ext>
            </a:extLst>
          </p:cNvPr>
          <p:cNvSpPr>
            <a:spLocks noGrp="1"/>
          </p:cNvSpPr>
          <p:nvPr>
            <p:ph type="dt" sz="half" idx="10"/>
          </p:nvPr>
        </p:nvSpPr>
        <p:spPr/>
        <p:txBody>
          <a:bodyPr/>
          <a:lstStyle/>
          <a:p>
            <a:fld id="{22B42A0D-67AA-41B2-B769-4BEC8364906B}" type="datetime1">
              <a:rPr lang="it-IT" smtClean="0"/>
              <a:t>07/06/2018</a:t>
            </a:fld>
            <a:endParaRPr lang="it-IT" dirty="0"/>
          </a:p>
        </p:txBody>
      </p:sp>
      <p:sp>
        <p:nvSpPr>
          <p:cNvPr id="5" name="Segnaposto piè di pagina 4">
            <a:extLst>
              <a:ext uri="{FF2B5EF4-FFF2-40B4-BE49-F238E27FC236}">
                <a16:creationId xmlns:a16="http://schemas.microsoft.com/office/drawing/2014/main" id="{964D3971-3398-4459-80A4-198792AC29A7}"/>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42288ADB-C184-4EE0-90DD-FDF0A71F4B00}"/>
              </a:ext>
            </a:extLst>
          </p:cNvPr>
          <p:cNvSpPr>
            <a:spLocks noGrp="1"/>
          </p:cNvSpPr>
          <p:nvPr>
            <p:ph type="sldNum" sz="quarter" idx="12"/>
          </p:nvPr>
        </p:nvSpPr>
        <p:spPr/>
        <p:txBody>
          <a:bodyPr/>
          <a:lstStyle/>
          <a:p>
            <a:fld id="{F74602B5-7832-47F6-8BF6-4ACCF92184F1}" type="slidenum">
              <a:rPr lang="it-IT" smtClean="0"/>
              <a:pPr/>
              <a:t>161</a:t>
            </a:fld>
            <a:endParaRPr lang="it-IT" dirty="0"/>
          </a:p>
        </p:txBody>
      </p:sp>
    </p:spTree>
    <p:extLst>
      <p:ext uri="{BB962C8B-B14F-4D97-AF65-F5344CB8AC3E}">
        <p14:creationId xmlns:p14="http://schemas.microsoft.com/office/powerpoint/2010/main" val="30614176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Obblighi inerenti la </a:t>
            </a:r>
            <a:r>
              <a:rPr lang="it-IT" dirty="0">
                <a:solidFill>
                  <a:srgbClr val="C00000"/>
                </a:solidFill>
              </a:rPr>
              <a:t>sicurezza</a:t>
            </a:r>
            <a:r>
              <a:rPr lang="it-IT" dirty="0"/>
              <a:t> del trattamento</a:t>
            </a:r>
            <a:endParaRPr lang="it-IT" dirty="0">
              <a:solidFill>
                <a:schemeClr val="bg2">
                  <a:lumMod val="75000"/>
                </a:schemeClr>
              </a:solidFill>
            </a:endParaRPr>
          </a:p>
        </p:txBody>
      </p:sp>
      <p:sp>
        <p:nvSpPr>
          <p:cNvPr id="4" name="Text Placeholder 3"/>
          <p:cNvSpPr>
            <a:spLocks noGrp="1"/>
          </p:cNvSpPr>
          <p:nvPr>
            <p:ph idx="1"/>
          </p:nvPr>
        </p:nvSpPr>
        <p:spPr>
          <a:xfrm>
            <a:off x="1138730" y="1250968"/>
            <a:ext cx="9914540" cy="4356064"/>
          </a:xfrm>
        </p:spPr>
        <p:txBody>
          <a:bodyPr wrap="square">
            <a:spAutoFit/>
          </a:bodyPr>
          <a:lstStyle/>
          <a:p>
            <a:pPr marL="0" indent="0">
              <a:buNone/>
            </a:pPr>
            <a:r>
              <a:rPr lang="it-IT" sz="3200" dirty="0">
                <a:solidFill>
                  <a:srgbClr val="C00000"/>
                </a:solidFill>
                <a:uFill>
                  <a:solidFill>
                    <a:srgbClr val="C00000"/>
                  </a:solidFill>
                </a:uFill>
              </a:rPr>
              <a:t>Tenendo conto </a:t>
            </a:r>
            <a:r>
              <a:rPr lang="it-IT" sz="3200" dirty="0">
                <a:uFill>
                  <a:solidFill>
                    <a:srgbClr val="C00000"/>
                  </a:solidFill>
                </a:uFill>
              </a:rPr>
              <a:t>dello </a:t>
            </a:r>
            <a:r>
              <a:rPr lang="it-IT" sz="3200" i="1" dirty="0">
                <a:uFill>
                  <a:solidFill>
                    <a:srgbClr val="C00000"/>
                  </a:solidFill>
                </a:uFill>
              </a:rPr>
              <a:t>stato dell’arte </a:t>
            </a:r>
            <a:r>
              <a:rPr lang="it-IT" sz="3200" dirty="0">
                <a:uFill>
                  <a:solidFill>
                    <a:srgbClr val="C00000"/>
                  </a:solidFill>
                </a:uFill>
              </a:rPr>
              <a:t>e dei </a:t>
            </a:r>
            <a:r>
              <a:rPr lang="it-IT" sz="3200" i="1" dirty="0">
                <a:uFill>
                  <a:solidFill>
                    <a:srgbClr val="C00000"/>
                  </a:solidFill>
                </a:uFill>
              </a:rPr>
              <a:t>costi di attuazione</a:t>
            </a:r>
            <a:r>
              <a:rPr lang="it-IT" sz="3200" dirty="0">
                <a:uFill>
                  <a:solidFill>
                    <a:srgbClr val="C00000"/>
                  </a:solidFill>
                </a:uFill>
              </a:rPr>
              <a:t>, nonché della </a:t>
            </a:r>
            <a:r>
              <a:rPr lang="it-IT" sz="3200" dirty="0">
                <a:solidFill>
                  <a:srgbClr val="C00000"/>
                </a:solidFill>
                <a:uFill>
                  <a:solidFill>
                    <a:srgbClr val="C00000"/>
                  </a:solidFill>
                </a:uFill>
              </a:rPr>
              <a:t>natura</a:t>
            </a:r>
            <a:r>
              <a:rPr lang="it-IT" sz="3200" dirty="0">
                <a:uFill>
                  <a:solidFill>
                    <a:srgbClr val="C00000"/>
                  </a:solidFill>
                </a:uFill>
              </a:rPr>
              <a:t>, dell’</a:t>
            </a:r>
            <a:r>
              <a:rPr lang="it-IT" sz="3200" dirty="0">
                <a:solidFill>
                  <a:srgbClr val="C00000"/>
                </a:solidFill>
                <a:uFill>
                  <a:solidFill>
                    <a:srgbClr val="C00000"/>
                  </a:solidFill>
                </a:uFill>
              </a:rPr>
              <a:t>oggetto,</a:t>
            </a:r>
            <a:r>
              <a:rPr lang="it-IT" sz="3200" dirty="0">
                <a:uFill>
                  <a:solidFill>
                    <a:srgbClr val="C00000"/>
                  </a:solidFill>
                </a:uFill>
              </a:rPr>
              <a:t> del </a:t>
            </a:r>
            <a:r>
              <a:rPr lang="it-IT" sz="3200" dirty="0">
                <a:solidFill>
                  <a:srgbClr val="C00000"/>
                </a:solidFill>
                <a:uFill>
                  <a:solidFill>
                    <a:srgbClr val="C00000"/>
                  </a:solidFill>
                </a:uFill>
              </a:rPr>
              <a:t>contesto</a:t>
            </a:r>
            <a:r>
              <a:rPr lang="it-IT" sz="3200" dirty="0">
                <a:uFill>
                  <a:solidFill>
                    <a:srgbClr val="C00000"/>
                  </a:solidFill>
                </a:uFill>
              </a:rPr>
              <a:t> e delle </a:t>
            </a:r>
            <a:r>
              <a:rPr lang="it-IT" sz="3200" dirty="0">
                <a:solidFill>
                  <a:srgbClr val="C00000"/>
                </a:solidFill>
                <a:uFill>
                  <a:solidFill>
                    <a:srgbClr val="C00000"/>
                  </a:solidFill>
                </a:uFill>
              </a:rPr>
              <a:t>finalità</a:t>
            </a:r>
            <a:r>
              <a:rPr lang="it-IT" sz="3200" dirty="0">
                <a:uFill>
                  <a:solidFill>
                    <a:srgbClr val="C00000"/>
                  </a:solidFill>
                </a:uFill>
              </a:rPr>
              <a:t> del trattamento, come anche del </a:t>
            </a:r>
            <a:r>
              <a:rPr lang="it-IT" sz="3200" u="sng" dirty="0">
                <a:solidFill>
                  <a:srgbClr val="C00000"/>
                </a:solidFill>
                <a:uFill>
                  <a:solidFill>
                    <a:schemeClr val="tx1"/>
                  </a:solidFill>
                </a:uFill>
              </a:rPr>
              <a:t>rischio</a:t>
            </a:r>
            <a:r>
              <a:rPr lang="it-IT" sz="3200" dirty="0">
                <a:uFill>
                  <a:solidFill>
                    <a:srgbClr val="C00000"/>
                  </a:solidFill>
                </a:uFill>
              </a:rPr>
              <a:t> di varia probabilità e gravità </a:t>
            </a:r>
            <a:r>
              <a:rPr lang="it-IT" sz="3200" u="sng" dirty="0">
                <a:solidFill>
                  <a:srgbClr val="C00000"/>
                </a:solidFill>
                <a:uFill>
                  <a:solidFill>
                    <a:schemeClr val="tx1"/>
                  </a:solidFill>
                </a:uFill>
              </a:rPr>
              <a:t>per i diritti e le libertà delle persone fisiche</a:t>
            </a:r>
            <a:r>
              <a:rPr lang="it-IT" sz="3200" dirty="0">
                <a:uFill>
                  <a:solidFill>
                    <a:srgbClr val="C00000"/>
                  </a:solidFill>
                </a:uFill>
              </a:rPr>
              <a:t>,</a:t>
            </a:r>
          </a:p>
          <a:p>
            <a:pPr marL="0" indent="0">
              <a:buNone/>
            </a:pPr>
            <a:r>
              <a:rPr lang="it-IT" sz="3200" dirty="0">
                <a:uFill>
                  <a:solidFill>
                    <a:srgbClr val="C00000"/>
                  </a:solidFill>
                </a:uFill>
              </a:rPr>
              <a:t>il </a:t>
            </a:r>
            <a:r>
              <a:rPr lang="it-IT" sz="3200" b="1" cap="small" dirty="0">
                <a:uFill>
                  <a:solidFill>
                    <a:srgbClr val="C00000"/>
                  </a:solidFill>
                </a:uFill>
              </a:rPr>
              <a:t>tdtr</a:t>
            </a:r>
            <a:r>
              <a:rPr lang="it-IT" sz="3200" dirty="0">
                <a:uFill>
                  <a:solidFill>
                    <a:srgbClr val="C00000"/>
                  </a:solidFill>
                </a:uFill>
              </a:rPr>
              <a:t> e il </a:t>
            </a:r>
            <a:r>
              <a:rPr lang="it-IT" sz="3200" b="1" cap="small" dirty="0">
                <a:uFill>
                  <a:solidFill>
                    <a:srgbClr val="C00000"/>
                  </a:solidFill>
                </a:uFill>
              </a:rPr>
              <a:t>rdtr</a:t>
            </a:r>
            <a:r>
              <a:rPr lang="it-IT" sz="3200" dirty="0">
                <a:uFill>
                  <a:solidFill>
                    <a:srgbClr val="C00000"/>
                  </a:solidFill>
                </a:uFill>
              </a:rPr>
              <a:t> </a:t>
            </a:r>
            <a:r>
              <a:rPr lang="it-IT" sz="3200" i="1" u="sng" dirty="0">
                <a:effectLst>
                  <a:outerShdw blurRad="38100" dist="38100" dir="2700000" algn="tl">
                    <a:srgbClr val="000000">
                      <a:alpha val="43137"/>
                    </a:srgbClr>
                  </a:outerShdw>
                </a:effectLst>
                <a:uFill>
                  <a:solidFill>
                    <a:srgbClr val="C00000"/>
                  </a:solidFill>
                </a:uFill>
              </a:rPr>
              <a:t>devono</a:t>
            </a:r>
            <a:r>
              <a:rPr lang="it-IT" sz="3200" dirty="0">
                <a:uFill>
                  <a:solidFill>
                    <a:srgbClr val="C00000"/>
                  </a:solidFill>
                </a:uFill>
              </a:rPr>
              <a:t> </a:t>
            </a:r>
            <a:r>
              <a:rPr lang="it-IT" sz="3200" dirty="0">
                <a:solidFill>
                  <a:srgbClr val="C00000"/>
                </a:solidFill>
                <a:uFill>
                  <a:solidFill>
                    <a:srgbClr val="C00000"/>
                  </a:solidFill>
                </a:uFill>
              </a:rPr>
              <a:t>mettere in atto</a:t>
            </a:r>
            <a:r>
              <a:rPr lang="it-IT" sz="3200" baseline="30000" dirty="0"/>
              <a:t> (art. 32)</a:t>
            </a:r>
          </a:p>
          <a:p>
            <a:pPr marL="0" indent="0" algn="ctr">
              <a:buNone/>
            </a:pPr>
            <a:r>
              <a:rPr lang="it-IT" sz="3200" b="1" dirty="0">
                <a:solidFill>
                  <a:srgbClr val="C00000"/>
                </a:solidFill>
                <a:uFill>
                  <a:solidFill>
                    <a:srgbClr val="C00000"/>
                  </a:solidFill>
                </a:uFill>
              </a:rPr>
              <a:t>misure tecniche</a:t>
            </a:r>
            <a:br>
              <a:rPr lang="it-IT" sz="3200" b="1" dirty="0">
                <a:solidFill>
                  <a:srgbClr val="C00000"/>
                </a:solidFill>
                <a:uFill>
                  <a:solidFill>
                    <a:srgbClr val="C00000"/>
                  </a:solidFill>
                </a:uFill>
              </a:rPr>
            </a:br>
            <a:r>
              <a:rPr lang="it-IT" sz="3200" b="1" i="1" dirty="0">
                <a:solidFill>
                  <a:srgbClr val="C00000"/>
                </a:solidFill>
                <a:uFill>
                  <a:solidFill>
                    <a:srgbClr val="C00000"/>
                  </a:solidFill>
                </a:uFill>
              </a:rPr>
              <a:t>e </a:t>
            </a:r>
            <a:r>
              <a:rPr lang="it-IT" sz="3200" b="1" dirty="0">
                <a:solidFill>
                  <a:srgbClr val="C00000"/>
                </a:solidFill>
                <a:uFill>
                  <a:solidFill>
                    <a:srgbClr val="C00000"/>
                  </a:solidFill>
                </a:uFill>
              </a:rPr>
              <a:t>organizzative adeguate</a:t>
            </a:r>
          </a:p>
          <a:p>
            <a:pPr marL="0" indent="0" algn="ctr">
              <a:buNone/>
            </a:pPr>
            <a:r>
              <a:rPr lang="it-IT" sz="3200" b="1" dirty="0">
                <a:uFill>
                  <a:solidFill>
                    <a:srgbClr val="C00000"/>
                  </a:solidFill>
                </a:uFill>
              </a:rPr>
              <a:t>per </a:t>
            </a:r>
            <a:r>
              <a:rPr lang="it-IT" sz="3200" b="1" dirty="0">
                <a:solidFill>
                  <a:srgbClr val="C00000"/>
                </a:solidFill>
                <a:uFill>
                  <a:solidFill>
                    <a:srgbClr val="C00000"/>
                  </a:solidFill>
                </a:uFill>
              </a:rPr>
              <a:t>garantire</a:t>
            </a:r>
          </a:p>
          <a:p>
            <a:pPr marL="0" indent="0" algn="ctr">
              <a:buNone/>
            </a:pPr>
            <a:r>
              <a:rPr lang="it-IT" sz="3200" dirty="0">
                <a:uFill>
                  <a:solidFill>
                    <a:srgbClr val="C00000"/>
                  </a:solidFill>
                </a:uFill>
              </a:rPr>
              <a:t>un </a:t>
            </a:r>
            <a:r>
              <a:rPr lang="it-IT" sz="3200" b="1" dirty="0">
                <a:uFill>
                  <a:solidFill>
                    <a:srgbClr val="C00000"/>
                  </a:solidFill>
                </a:uFill>
              </a:rPr>
              <a:t>livello di sicurezza adeguato al </a:t>
            </a:r>
            <a:r>
              <a:rPr lang="it-IT" sz="3200" b="1" dirty="0">
                <a:solidFill>
                  <a:srgbClr val="C00000"/>
                </a:solidFill>
                <a:uFill>
                  <a:solidFill>
                    <a:srgbClr val="C00000"/>
                  </a:solidFill>
                </a:uFill>
              </a:rPr>
              <a:t>rischio</a:t>
            </a:r>
            <a:r>
              <a:rPr lang="it-IT" sz="3200" dirty="0">
                <a:uFill>
                  <a:solidFill>
                    <a:srgbClr val="C00000"/>
                  </a:solidFill>
                </a:uFill>
              </a:rPr>
              <a:t>.</a:t>
            </a:r>
          </a:p>
        </p:txBody>
      </p:sp>
      <p:sp>
        <p:nvSpPr>
          <p:cNvPr id="6" name="Segnaposto data 5">
            <a:extLst>
              <a:ext uri="{FF2B5EF4-FFF2-40B4-BE49-F238E27FC236}">
                <a16:creationId xmlns:a16="http://schemas.microsoft.com/office/drawing/2014/main" id="{BF66CC88-1FC1-44A3-AE97-1485486EA351}"/>
              </a:ext>
            </a:extLst>
          </p:cNvPr>
          <p:cNvSpPr>
            <a:spLocks noGrp="1"/>
          </p:cNvSpPr>
          <p:nvPr>
            <p:ph type="dt" sz="half" idx="10"/>
          </p:nvPr>
        </p:nvSpPr>
        <p:spPr/>
        <p:txBody>
          <a:bodyPr/>
          <a:lstStyle/>
          <a:p>
            <a:fld id="{E38BD28C-8C23-46E9-A7DE-727E590EDE3E}" type="datetime1">
              <a:rPr lang="it-IT" smtClean="0"/>
              <a:t>07/06/2018</a:t>
            </a:fld>
            <a:endParaRPr lang="it-IT" dirty="0"/>
          </a:p>
        </p:txBody>
      </p:sp>
      <p:sp>
        <p:nvSpPr>
          <p:cNvPr id="7" name="Segnaposto piè di pagina 6">
            <a:extLst>
              <a:ext uri="{FF2B5EF4-FFF2-40B4-BE49-F238E27FC236}">
                <a16:creationId xmlns:a16="http://schemas.microsoft.com/office/drawing/2014/main" id="{9483CBE2-74A6-4470-B7A7-9F029D887745}"/>
              </a:ext>
            </a:extLst>
          </p:cNvPr>
          <p:cNvSpPr>
            <a:spLocks noGrp="1"/>
          </p:cNvSpPr>
          <p:nvPr>
            <p:ph type="ftr" sz="quarter" idx="11"/>
          </p:nvPr>
        </p:nvSpPr>
        <p:spPr/>
        <p:txBody>
          <a:bodyPr/>
          <a:lstStyle/>
          <a:p>
            <a:r>
              <a:rPr lang="it-IT"/>
              <a:t>© ~ 2018. Marzio V. Vaglio ~ www.privacycodex.eu</a:t>
            </a:r>
            <a:endParaRPr lang="it-IT" dirty="0"/>
          </a:p>
        </p:txBody>
      </p:sp>
      <p:sp>
        <p:nvSpPr>
          <p:cNvPr id="8" name="Segnaposto numero diapositiva 7">
            <a:extLst>
              <a:ext uri="{FF2B5EF4-FFF2-40B4-BE49-F238E27FC236}">
                <a16:creationId xmlns:a16="http://schemas.microsoft.com/office/drawing/2014/main" id="{F6A861E4-7D98-4DEC-BFFF-D220D526FE99}"/>
              </a:ext>
            </a:extLst>
          </p:cNvPr>
          <p:cNvSpPr>
            <a:spLocks noGrp="1"/>
          </p:cNvSpPr>
          <p:nvPr>
            <p:ph type="sldNum" sz="quarter" idx="12"/>
          </p:nvPr>
        </p:nvSpPr>
        <p:spPr/>
        <p:txBody>
          <a:bodyPr/>
          <a:lstStyle/>
          <a:p>
            <a:fld id="{F74602B5-7832-47F6-8BF6-4ACCF92184F1}" type="slidenum">
              <a:rPr lang="it-IT" smtClean="0"/>
              <a:pPr/>
              <a:t>162</a:t>
            </a:fld>
            <a:endParaRPr lang="it-IT" dirty="0"/>
          </a:p>
        </p:txBody>
      </p:sp>
    </p:spTree>
    <p:extLst>
      <p:ext uri="{BB962C8B-B14F-4D97-AF65-F5344CB8AC3E}">
        <p14:creationId xmlns:p14="http://schemas.microsoft.com/office/powerpoint/2010/main" val="11586353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t>La </a:t>
            </a:r>
            <a:r>
              <a:rPr lang="it-IT" dirty="0">
                <a:solidFill>
                  <a:srgbClr val="C00000"/>
                </a:solidFill>
              </a:rPr>
              <a:t>sicurezza</a:t>
            </a:r>
            <a:r>
              <a:rPr lang="it-IT" dirty="0"/>
              <a:t> del trattamento</a:t>
            </a:r>
            <a:endParaRPr lang="it-IT" dirty="0">
              <a:solidFill>
                <a:schemeClr val="bg2">
                  <a:lumMod val="75000"/>
                </a:schemeClr>
              </a:solidFill>
            </a:endParaRP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184843" y="1627481"/>
            <a:ext cx="9822315" cy="3603038"/>
          </a:xfrm>
        </p:spPr>
        <p:txBody>
          <a:bodyPr/>
          <a:lstStyle/>
          <a:p>
            <a:r>
              <a:rPr lang="it-IT" sz="3200" dirty="0">
                <a:uFill>
                  <a:solidFill>
                    <a:srgbClr val="C00000"/>
                  </a:solidFill>
                </a:uFill>
              </a:rPr>
              <a:t>Coerentemente con il principio di </a:t>
            </a:r>
            <a:r>
              <a:rPr lang="it-IT" sz="3200" i="1" dirty="0">
                <a:uFill>
                  <a:solidFill>
                    <a:srgbClr val="C00000"/>
                  </a:solidFill>
                </a:uFill>
              </a:rPr>
              <a:t>accountability</a:t>
            </a:r>
            <a:r>
              <a:rPr lang="it-IT" sz="3200" dirty="0">
                <a:uFill>
                  <a:solidFill>
                    <a:srgbClr val="C00000"/>
                  </a:solidFill>
                </a:uFill>
              </a:rPr>
              <a:t>, in tema di sicurezza </a:t>
            </a:r>
            <a:r>
              <a:rPr lang="it-IT" sz="3200" dirty="0">
                <a:solidFill>
                  <a:srgbClr val="C00000"/>
                </a:solidFill>
                <a:uFill>
                  <a:solidFill>
                    <a:srgbClr val="C00000"/>
                  </a:solidFill>
                </a:uFill>
              </a:rPr>
              <a:t>il </a:t>
            </a:r>
            <a:r>
              <a:rPr lang="it-IT" sz="3200" i="1" dirty="0">
                <a:solidFill>
                  <a:srgbClr val="C00000"/>
                </a:solidFill>
                <a:uFill>
                  <a:solidFill>
                    <a:srgbClr val="C00000"/>
                  </a:solidFill>
                </a:uFill>
              </a:rPr>
              <a:t>focus</a:t>
            </a:r>
            <a:r>
              <a:rPr lang="it-IT" sz="3200" dirty="0">
                <a:solidFill>
                  <a:srgbClr val="C00000"/>
                </a:solidFill>
                <a:uFill>
                  <a:solidFill>
                    <a:srgbClr val="C00000"/>
                  </a:solidFill>
                </a:uFill>
              </a:rPr>
              <a:t> si sposta dalla </a:t>
            </a:r>
            <a:r>
              <a:rPr lang="it-IT" sz="3200" u="sng" dirty="0">
                <a:solidFill>
                  <a:srgbClr val="C00000"/>
                </a:solidFill>
                <a:uFill>
                  <a:solidFill>
                    <a:schemeClr val="tx1"/>
                  </a:solidFill>
                </a:uFill>
              </a:rPr>
              <a:t>prescrizione</a:t>
            </a:r>
            <a:r>
              <a:rPr lang="it-IT" sz="3200" dirty="0">
                <a:solidFill>
                  <a:srgbClr val="C00000"/>
                </a:solidFill>
                <a:uFill>
                  <a:solidFill>
                    <a:srgbClr val="C00000"/>
                  </a:solidFill>
                </a:uFill>
              </a:rPr>
              <a:t> alla</a:t>
            </a:r>
            <a:r>
              <a:rPr lang="it-IT" sz="3200" dirty="0">
                <a:uFill>
                  <a:solidFill>
                    <a:srgbClr val="C00000"/>
                  </a:solidFill>
                </a:uFill>
              </a:rPr>
              <a:t> </a:t>
            </a:r>
            <a:r>
              <a:rPr lang="it-IT" sz="3200" u="sng" dirty="0">
                <a:solidFill>
                  <a:srgbClr val="C00000"/>
                </a:solidFill>
                <a:uFill>
                  <a:solidFill>
                    <a:schemeClr val="tx1"/>
                  </a:solidFill>
                </a:uFill>
              </a:rPr>
              <a:t>responsabilizzazione</a:t>
            </a:r>
            <a:r>
              <a:rPr lang="it-IT" sz="3200" dirty="0">
                <a:uFill>
                  <a:solidFill>
                    <a:srgbClr val="C00000"/>
                  </a:solidFill>
                </a:uFill>
              </a:rPr>
              <a:t> del </a:t>
            </a:r>
            <a:r>
              <a:rPr lang="it-IT" sz="3200" cap="small" dirty="0">
                <a:uFill>
                  <a:solidFill>
                    <a:srgbClr val="C00000"/>
                  </a:solidFill>
                </a:uFill>
              </a:rPr>
              <a:t>tdtr</a:t>
            </a:r>
            <a:r>
              <a:rPr lang="it-IT" sz="3200" dirty="0">
                <a:uFill>
                  <a:solidFill>
                    <a:srgbClr val="C00000"/>
                  </a:solidFill>
                </a:uFill>
              </a:rPr>
              <a:t>.</a:t>
            </a:r>
          </a:p>
          <a:p>
            <a:r>
              <a:rPr lang="it-IT" sz="3200" dirty="0">
                <a:uFill>
                  <a:solidFill>
                    <a:srgbClr val="C00000"/>
                  </a:solidFill>
                </a:uFill>
              </a:rPr>
              <a:t>Il RGPD introduce la necessità di un </a:t>
            </a:r>
            <a:r>
              <a:rPr lang="it-IT" sz="3200" i="1" dirty="0">
                <a:uFill>
                  <a:solidFill>
                    <a:srgbClr val="C00000"/>
                  </a:solidFill>
                </a:uFill>
              </a:rPr>
              <a:t>approccio proattivo </a:t>
            </a:r>
            <a:r>
              <a:rPr lang="it-IT" sz="3200" dirty="0">
                <a:uFill>
                  <a:solidFill>
                    <a:srgbClr val="C00000"/>
                  </a:solidFill>
                </a:uFill>
              </a:rPr>
              <a:t>al </a:t>
            </a:r>
            <a:r>
              <a:rPr lang="it-IT" sz="3200" dirty="0">
                <a:solidFill>
                  <a:srgbClr val="C00000"/>
                </a:solidFill>
                <a:effectLst>
                  <a:outerShdw blurRad="38100" dist="38100" dir="2700000" algn="tl">
                    <a:srgbClr val="000000">
                      <a:alpha val="43137"/>
                    </a:srgbClr>
                  </a:outerShdw>
                </a:effectLst>
                <a:uFill>
                  <a:solidFill>
                    <a:srgbClr val="C00000"/>
                  </a:solidFill>
                </a:uFill>
              </a:rPr>
              <a:t>rischio</a:t>
            </a:r>
            <a:r>
              <a:rPr lang="it-IT" sz="3200" dirty="0">
                <a:uFill>
                  <a:solidFill>
                    <a:srgbClr val="C00000"/>
                  </a:solidFill>
                </a:uFill>
              </a:rPr>
              <a:t>,</a:t>
            </a:r>
          </a:p>
          <a:p>
            <a:pPr marL="0" indent="0" algn="just">
              <a:buNone/>
            </a:pPr>
            <a:r>
              <a:rPr lang="it-IT" sz="3200" dirty="0">
                <a:highlight>
                  <a:srgbClr val="FFF8DD"/>
                </a:highlight>
                <a:uFill>
                  <a:solidFill>
                    <a:srgbClr val="C00000"/>
                  </a:solidFill>
                </a:uFill>
              </a:rPr>
              <a:t>sollecitando i </a:t>
            </a:r>
            <a:r>
              <a:rPr lang="it-IT" sz="3200" cap="small" dirty="0">
                <a:highlight>
                  <a:srgbClr val="FFF8DD"/>
                </a:highlight>
                <a:uFill>
                  <a:solidFill>
                    <a:srgbClr val="C00000"/>
                  </a:solidFill>
                </a:uFill>
              </a:rPr>
              <a:t>tdtr</a:t>
            </a:r>
            <a:r>
              <a:rPr lang="it-IT" sz="3200" dirty="0">
                <a:highlight>
                  <a:srgbClr val="FFF8DD"/>
                </a:highlight>
                <a:uFill>
                  <a:solidFill>
                    <a:srgbClr val="C00000"/>
                  </a:solidFill>
                </a:uFill>
              </a:rPr>
              <a:t> ad una </a:t>
            </a:r>
            <a:r>
              <a:rPr lang="it-IT" sz="3200" dirty="0">
                <a:solidFill>
                  <a:srgbClr val="C00000"/>
                </a:solidFill>
                <a:highlight>
                  <a:srgbClr val="FFF8DD"/>
                </a:highlight>
                <a:uFill>
                  <a:solidFill>
                    <a:srgbClr val="C00000"/>
                  </a:solidFill>
                </a:uFill>
              </a:rPr>
              <a:t>valutazione preliminare e continua</a:t>
            </a:r>
            <a:r>
              <a:rPr lang="it-IT" sz="3200" dirty="0">
                <a:highlight>
                  <a:srgbClr val="FFF8DD"/>
                </a:highlight>
                <a:uFill>
                  <a:solidFill>
                    <a:srgbClr val="C00000"/>
                  </a:solidFill>
                </a:uFill>
              </a:rPr>
              <a:t> di ogni aspetto potenzialmente critico dei </a:t>
            </a:r>
            <a:r>
              <a:rPr lang="it-IT" sz="3200" dirty="0" err="1">
                <a:highlight>
                  <a:srgbClr val="FFF8DD"/>
                </a:highlight>
                <a:uFill>
                  <a:solidFill>
                    <a:srgbClr val="C00000"/>
                  </a:solidFill>
                </a:uFill>
              </a:rPr>
              <a:t>tr</a:t>
            </a:r>
            <a:r>
              <a:rPr lang="it-IT" sz="3200" dirty="0">
                <a:highlight>
                  <a:srgbClr val="FFF8DD"/>
                </a:highlight>
                <a:uFill>
                  <a:solidFill>
                    <a:srgbClr val="C00000"/>
                  </a:solidFill>
                </a:uFill>
              </a:rPr>
              <a:t>. </a:t>
            </a:r>
            <a:r>
              <a:rPr lang="it-IT" sz="3200" dirty="0">
                <a:solidFill>
                  <a:srgbClr val="C00000"/>
                </a:solidFill>
                <a:highlight>
                  <a:srgbClr val="FFF8DD"/>
                </a:highlight>
                <a:uFill>
                  <a:solidFill>
                    <a:srgbClr val="C00000"/>
                  </a:solidFill>
                </a:uFill>
              </a:rPr>
              <a:t>in ogni fase ed attività</a:t>
            </a:r>
            <a:r>
              <a:rPr lang="it-IT" sz="3200" dirty="0">
                <a:highlight>
                  <a:srgbClr val="FFF8DD"/>
                </a:highlight>
                <a:uFill>
                  <a:solidFill>
                    <a:srgbClr val="C00000"/>
                  </a:solidFill>
                </a:uFill>
              </a:rPr>
              <a:t> di essi, </a:t>
            </a:r>
            <a:r>
              <a:rPr lang="it-IT" sz="3200" i="1" dirty="0">
                <a:highlight>
                  <a:srgbClr val="FFF8DD"/>
                </a:highlight>
                <a:uFill>
                  <a:solidFill>
                    <a:srgbClr val="C00000"/>
                  </a:solidFill>
                </a:uFill>
              </a:rPr>
              <a:t>dalla progettazione alla messa in opera</a:t>
            </a:r>
            <a:r>
              <a:rPr lang="it-IT" sz="3200" dirty="0">
                <a:highlight>
                  <a:srgbClr val="FFF8DD"/>
                </a:highlight>
                <a:uFill>
                  <a:solidFill>
                    <a:srgbClr val="C00000"/>
                  </a:solidFill>
                </a:uFill>
              </a:rPr>
              <a:t>, ed oltre </a:t>
            </a:r>
            <a:r>
              <a:rPr lang="it-IT" sz="3200" i="1" dirty="0">
                <a:highlight>
                  <a:srgbClr val="FFF8DD"/>
                </a:highlight>
                <a:uFill>
                  <a:solidFill>
                    <a:srgbClr val="C00000"/>
                  </a:solidFill>
                </a:uFill>
              </a:rPr>
              <a:t>fino al momento della cessazione</a:t>
            </a:r>
            <a:r>
              <a:rPr lang="it-IT" sz="3200" dirty="0">
                <a:highlight>
                  <a:srgbClr val="FFF8DD"/>
                </a:highlight>
                <a:uFill>
                  <a:solidFill>
                    <a:srgbClr val="C00000"/>
                  </a:solidFill>
                </a:uFill>
              </a:rPr>
              <a:t>.</a:t>
            </a: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fld id="{1F4EED2B-92CF-466F-BC67-39B214978A0A}" type="datetime1">
              <a:rPr lang="it-IT" smtClean="0"/>
              <a:t>07/06/2018</a:t>
            </a:fld>
            <a:endParaRPr lang="it-IT" dirty="0"/>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fld id="{F74602B5-7832-47F6-8BF6-4ACCF92184F1}" type="slidenum">
              <a:rPr lang="it-IT" smtClean="0"/>
              <a:pPr/>
              <a:t>163</a:t>
            </a:fld>
            <a:endParaRPr lang="it-IT" dirty="0"/>
          </a:p>
        </p:txBody>
      </p:sp>
    </p:spTree>
    <p:extLst>
      <p:ext uri="{BB962C8B-B14F-4D97-AF65-F5344CB8AC3E}">
        <p14:creationId xmlns:p14="http://schemas.microsoft.com/office/powerpoint/2010/main" val="17429057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t>Dal </a:t>
            </a:r>
            <a:r>
              <a:rPr lang="it-IT" dirty="0">
                <a:solidFill>
                  <a:srgbClr val="C00000"/>
                </a:solidFill>
              </a:rPr>
              <a:t>rischio</a:t>
            </a:r>
            <a:r>
              <a:rPr lang="it-IT" dirty="0"/>
              <a:t> alla </a:t>
            </a:r>
            <a:r>
              <a:rPr lang="it-IT" dirty="0">
                <a:solidFill>
                  <a:srgbClr val="C00000"/>
                </a:solidFill>
              </a:rPr>
              <a:t>sicurezza</a:t>
            </a:r>
            <a:r>
              <a:rPr lang="it-IT" dirty="0"/>
              <a:t> del trattamento</a:t>
            </a:r>
            <a:endParaRPr lang="it-IT" dirty="0">
              <a:solidFill>
                <a:schemeClr val="bg2">
                  <a:lumMod val="75000"/>
                </a:schemeClr>
              </a:solidFill>
            </a:endParaRP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184843" y="1627481"/>
            <a:ext cx="9822315" cy="3603038"/>
          </a:xfrm>
        </p:spPr>
        <p:txBody>
          <a:bodyPr/>
          <a:lstStyle/>
          <a:p>
            <a:pPr lvl="0"/>
            <a:r>
              <a:rPr lang="it-IT" sz="3200" dirty="0">
                <a:solidFill>
                  <a:prstClr val="black"/>
                </a:solidFill>
                <a:uFill>
                  <a:solidFill>
                    <a:srgbClr val="C00000"/>
                  </a:solidFill>
                </a:uFill>
              </a:rPr>
              <a:t>Più che imporre specifiche misure </a:t>
            </a:r>
            <a:r>
              <a:rPr lang="it-IT" sz="3200" baseline="30000" dirty="0">
                <a:solidFill>
                  <a:prstClr val="black"/>
                </a:solidFill>
                <a:uFill>
                  <a:solidFill>
                    <a:srgbClr val="C00000"/>
                  </a:solidFill>
                </a:uFill>
              </a:rPr>
              <a:t>(come le «vecchie» misure minime)</a:t>
            </a:r>
            <a:r>
              <a:rPr lang="it-IT" sz="3200" dirty="0">
                <a:solidFill>
                  <a:prstClr val="black"/>
                </a:solidFill>
              </a:rPr>
              <a:t>, </a:t>
            </a:r>
            <a:r>
              <a:rPr lang="it-IT" sz="3200" b="1" dirty="0">
                <a:solidFill>
                  <a:srgbClr val="C00000"/>
                </a:solidFill>
              </a:rPr>
              <a:t>il RGPD si concentra sui </a:t>
            </a:r>
            <a:r>
              <a:rPr lang="it-IT" sz="3200" b="1" u="sng" dirty="0">
                <a:solidFill>
                  <a:srgbClr val="C00000"/>
                </a:solidFill>
                <a:uFill>
                  <a:solidFill>
                    <a:schemeClr val="tx1"/>
                  </a:solidFill>
                </a:uFill>
              </a:rPr>
              <a:t>rischi</a:t>
            </a:r>
            <a:endParaRPr lang="it-IT" sz="3200" b="1" u="sng" dirty="0">
              <a:solidFill>
                <a:prstClr val="black"/>
              </a:solidFill>
              <a:uFill>
                <a:solidFill>
                  <a:schemeClr val="tx1"/>
                </a:solidFill>
              </a:uFill>
            </a:endParaRPr>
          </a:p>
          <a:p>
            <a:pPr marL="0" indent="0">
              <a:buNone/>
            </a:pPr>
            <a:r>
              <a:rPr lang="it-IT" sz="3200" dirty="0">
                <a:solidFill>
                  <a:prstClr val="black"/>
                </a:solidFill>
              </a:rPr>
              <a:t>che il </a:t>
            </a:r>
            <a:r>
              <a:rPr lang="it-IT" sz="3200" cap="small" dirty="0">
                <a:solidFill>
                  <a:prstClr val="black"/>
                </a:solidFill>
              </a:rPr>
              <a:t>tdtr</a:t>
            </a:r>
            <a:r>
              <a:rPr lang="it-IT" sz="3200" dirty="0">
                <a:solidFill>
                  <a:prstClr val="black"/>
                </a:solidFill>
              </a:rPr>
              <a:t> deve tenere in considerazione nella </a:t>
            </a:r>
            <a:r>
              <a:rPr lang="it-IT" sz="3200" b="1" dirty="0">
                <a:solidFill>
                  <a:prstClr val="black"/>
                </a:solidFill>
              </a:rPr>
              <a:t>«</a:t>
            </a:r>
            <a:r>
              <a:rPr lang="it-IT" sz="3200" b="1" i="1" dirty="0">
                <a:solidFill>
                  <a:prstClr val="black"/>
                </a:solidFill>
              </a:rPr>
              <a:t>messa a norma</a:t>
            </a:r>
            <a:r>
              <a:rPr lang="it-IT" sz="3200" b="1" dirty="0">
                <a:solidFill>
                  <a:prstClr val="black"/>
                </a:solidFill>
              </a:rPr>
              <a:t>» </a:t>
            </a:r>
            <a:r>
              <a:rPr lang="it-IT" sz="3200" dirty="0">
                <a:solidFill>
                  <a:prstClr val="black"/>
                </a:solidFill>
              </a:rPr>
              <a:t>dei trattamenti. Infatti,</a:t>
            </a:r>
            <a:endParaRPr lang="it-IT" sz="3200" baseline="30000" dirty="0">
              <a:solidFill>
                <a:prstClr val="black"/>
              </a:solidFill>
              <a:uFill>
                <a:solidFill>
                  <a:srgbClr val="C00000"/>
                </a:solidFill>
              </a:uFill>
            </a:endParaRPr>
          </a:p>
          <a:p>
            <a:pPr marL="0" indent="0">
              <a:buNone/>
            </a:pPr>
            <a:r>
              <a:rPr lang="it-IT" sz="3200" dirty="0">
                <a:uFill>
                  <a:solidFill>
                    <a:srgbClr val="C00000"/>
                  </a:solidFill>
                </a:uFill>
              </a:rPr>
              <a:t>I dati personali dovrebbero essere </a:t>
            </a:r>
            <a:r>
              <a:rPr lang="it-IT" sz="3200" dirty="0">
                <a:solidFill>
                  <a:srgbClr val="C00000"/>
                </a:solidFill>
                <a:uFill>
                  <a:solidFill>
                    <a:srgbClr val="C00000"/>
                  </a:solidFill>
                </a:uFill>
              </a:rPr>
              <a:t>trattati in modo da garantirne un’adeguata sicurezza e riservatezza</a:t>
            </a:r>
            <a:r>
              <a:rPr lang="it-IT" sz="3200" dirty="0">
                <a:uFill>
                  <a:solidFill>
                    <a:srgbClr val="C00000"/>
                  </a:solidFill>
                </a:uFill>
              </a:rPr>
              <a:t>, anche </a:t>
            </a:r>
            <a:r>
              <a:rPr lang="it-IT" sz="3200" i="1" u="sng" dirty="0">
                <a:uFill>
                  <a:solidFill>
                    <a:srgbClr val="C00000"/>
                  </a:solidFill>
                </a:uFill>
              </a:rPr>
              <a:t>per impedire l’accesso o l’utilizzo non autorizzato dei dati personali</a:t>
            </a:r>
            <a:r>
              <a:rPr lang="it-IT" sz="3200" i="1" dirty="0">
                <a:uFill>
                  <a:solidFill>
                    <a:srgbClr val="C00000"/>
                  </a:solidFill>
                </a:uFill>
              </a:rPr>
              <a:t> </a:t>
            </a:r>
            <a:r>
              <a:rPr lang="it-IT" sz="3200" i="1" dirty="0">
                <a:effectLst>
                  <a:outerShdw blurRad="38100" dist="38100" dir="2700000" algn="tl">
                    <a:srgbClr val="000000">
                      <a:alpha val="43137"/>
                    </a:srgbClr>
                  </a:outerShdw>
                </a:effectLst>
                <a:uFill>
                  <a:solidFill>
                    <a:srgbClr val="C00000"/>
                  </a:solidFill>
                </a:uFill>
              </a:rPr>
              <a:t>e</a:t>
            </a:r>
            <a:r>
              <a:rPr lang="it-IT" sz="3200" i="1" dirty="0">
                <a:uFill>
                  <a:solidFill>
                    <a:srgbClr val="C00000"/>
                  </a:solidFill>
                </a:uFill>
              </a:rPr>
              <a:t> </a:t>
            </a:r>
            <a:r>
              <a:rPr lang="it-IT" sz="3200" i="1" u="sng" dirty="0">
                <a:uFill>
                  <a:solidFill>
                    <a:srgbClr val="C00000"/>
                  </a:solidFill>
                </a:uFill>
              </a:rPr>
              <a:t>delle attrezzature</a:t>
            </a:r>
            <a:r>
              <a:rPr lang="it-IT" sz="3200" dirty="0">
                <a:uFill>
                  <a:solidFill>
                    <a:srgbClr val="C00000"/>
                  </a:solidFill>
                </a:uFill>
              </a:rPr>
              <a:t> impiegate per il trattamento </a:t>
            </a:r>
            <a:r>
              <a:rPr lang="it-IT" sz="3200" baseline="30000" dirty="0">
                <a:uFill>
                  <a:solidFill>
                    <a:srgbClr val="C00000"/>
                  </a:solidFill>
                </a:uFill>
              </a:rPr>
              <a:t>(39° Cons.)</a:t>
            </a:r>
            <a:r>
              <a:rPr lang="it-IT" sz="3200" dirty="0">
                <a:uFill>
                  <a:solidFill>
                    <a:srgbClr val="C00000"/>
                  </a:solidFill>
                </a:uFill>
              </a:rPr>
              <a:t>.</a:t>
            </a:r>
            <a:endParaRPr lang="it-IT" sz="3600" baseline="30000" dirty="0">
              <a:uFill>
                <a:solidFill>
                  <a:srgbClr val="C00000"/>
                </a:solidFill>
              </a:uFill>
            </a:endParaRP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fld id="{5F45D7EF-6DE5-477A-9146-6F552F1E8CEE}" type="datetime1">
              <a:rPr lang="it-IT" smtClean="0"/>
              <a:t>07/06/2018</a:t>
            </a:fld>
            <a:endParaRPr lang="it-IT" dirty="0"/>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fld id="{F74602B5-7832-47F6-8BF6-4ACCF92184F1}" type="slidenum">
              <a:rPr lang="it-IT" smtClean="0"/>
              <a:pPr/>
              <a:t>164</a:t>
            </a:fld>
            <a:endParaRPr lang="it-IT" dirty="0"/>
          </a:p>
        </p:txBody>
      </p:sp>
    </p:spTree>
    <p:extLst>
      <p:ext uri="{BB962C8B-B14F-4D97-AF65-F5344CB8AC3E}">
        <p14:creationId xmlns:p14="http://schemas.microsoft.com/office/powerpoint/2010/main" val="170425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solidFill>
                  <a:srgbClr val="C00000"/>
                </a:solidFill>
              </a:rPr>
              <a:t>Analisi</a:t>
            </a:r>
            <a:r>
              <a:rPr lang="it-IT" dirty="0"/>
              <a:t> del rischio</a:t>
            </a:r>
          </a:p>
        </p:txBody>
      </p:sp>
      <p:sp>
        <p:nvSpPr>
          <p:cNvPr id="4" name="Text Placeholder 3"/>
          <p:cNvSpPr>
            <a:spLocks noGrp="1"/>
          </p:cNvSpPr>
          <p:nvPr>
            <p:ph idx="1"/>
          </p:nvPr>
        </p:nvSpPr>
        <p:spPr>
          <a:xfrm>
            <a:off x="1812454" y="1358177"/>
            <a:ext cx="8567093" cy="4141647"/>
          </a:xfrm>
        </p:spPr>
        <p:txBody>
          <a:bodyPr>
            <a:spAutoFit/>
          </a:bodyPr>
          <a:lstStyle/>
          <a:p>
            <a:pPr marL="0" indent="0">
              <a:buNone/>
            </a:pPr>
            <a:r>
              <a:rPr lang="it-IT" sz="3200" dirty="0">
                <a:uFill>
                  <a:solidFill>
                    <a:srgbClr val="C00000"/>
                  </a:solidFill>
                </a:uFill>
              </a:rPr>
              <a:t>Nel valutare </a:t>
            </a:r>
            <a:r>
              <a:rPr lang="it-IT" sz="3200" u="sng" dirty="0">
                <a:uFill>
                  <a:solidFill>
                    <a:srgbClr val="C00000"/>
                  </a:solidFill>
                </a:uFill>
              </a:rPr>
              <a:t>l’adeguato livello di sicurezza</a:t>
            </a:r>
            <a:r>
              <a:rPr lang="it-IT" sz="3200" dirty="0">
                <a:uFill>
                  <a:solidFill>
                    <a:srgbClr val="C00000"/>
                  </a:solidFill>
                </a:uFill>
              </a:rPr>
              <a:t>, </a:t>
            </a:r>
            <a:r>
              <a:rPr lang="it-IT" sz="3200" dirty="0">
                <a:solidFill>
                  <a:srgbClr val="C00000"/>
                </a:solidFill>
                <a:uFill>
                  <a:solidFill>
                    <a:srgbClr val="C00000"/>
                  </a:solidFill>
                </a:uFill>
              </a:rPr>
              <a:t>si tiene conto dei rischi che derivano</a:t>
            </a:r>
            <a:r>
              <a:rPr lang="it-IT" sz="3200" dirty="0">
                <a:uFill>
                  <a:solidFill>
                    <a:srgbClr val="C00000"/>
                  </a:solidFill>
                </a:uFill>
              </a:rPr>
              <a:t> in particolare </a:t>
            </a:r>
            <a:r>
              <a:rPr lang="it-IT" sz="3200" baseline="30000" dirty="0">
                <a:uFill>
                  <a:solidFill>
                    <a:srgbClr val="C00000"/>
                  </a:solidFill>
                </a:uFill>
              </a:rPr>
              <a:t>(art. 32,2)</a:t>
            </a:r>
            <a:r>
              <a:rPr lang="it-IT" sz="3200" dirty="0">
                <a:uFill>
                  <a:solidFill>
                    <a:srgbClr val="C00000"/>
                  </a:solidFill>
                </a:uFill>
              </a:rPr>
              <a:t>:</a:t>
            </a:r>
          </a:p>
          <a:p>
            <a:pPr marL="450850"/>
            <a:r>
              <a:rPr lang="it-IT" sz="3200" dirty="0">
                <a:uFill>
                  <a:solidFill>
                    <a:srgbClr val="C00000"/>
                  </a:solidFill>
                </a:uFill>
              </a:rPr>
              <a:t>dalla </a:t>
            </a:r>
            <a:r>
              <a:rPr lang="it-IT" sz="3200" dirty="0">
                <a:solidFill>
                  <a:srgbClr val="C00000"/>
                </a:solidFill>
                <a:uFill>
                  <a:solidFill>
                    <a:srgbClr val="C00000"/>
                  </a:solidFill>
                </a:uFill>
              </a:rPr>
              <a:t>distruzione</a:t>
            </a:r>
            <a:r>
              <a:rPr lang="it-IT" sz="3200" dirty="0">
                <a:uFill>
                  <a:solidFill>
                    <a:srgbClr val="C00000"/>
                  </a:solidFill>
                </a:uFill>
              </a:rPr>
              <a:t>,</a:t>
            </a:r>
          </a:p>
          <a:p>
            <a:pPr marL="450850"/>
            <a:r>
              <a:rPr lang="it-IT" sz="3200" dirty="0">
                <a:uFill>
                  <a:solidFill>
                    <a:srgbClr val="C00000"/>
                  </a:solidFill>
                </a:uFill>
              </a:rPr>
              <a:t>dalla </a:t>
            </a:r>
            <a:r>
              <a:rPr lang="it-IT" sz="3200" dirty="0">
                <a:solidFill>
                  <a:srgbClr val="C00000"/>
                </a:solidFill>
                <a:uFill>
                  <a:solidFill>
                    <a:srgbClr val="C00000"/>
                  </a:solidFill>
                </a:uFill>
              </a:rPr>
              <a:t>perdita</a:t>
            </a:r>
            <a:r>
              <a:rPr lang="it-IT" sz="3200" dirty="0">
                <a:uFill>
                  <a:solidFill>
                    <a:srgbClr val="C00000"/>
                  </a:solidFill>
                </a:uFill>
              </a:rPr>
              <a:t>,</a:t>
            </a:r>
          </a:p>
          <a:p>
            <a:pPr marL="450850"/>
            <a:r>
              <a:rPr lang="it-IT" sz="3200" dirty="0">
                <a:uFill>
                  <a:solidFill>
                    <a:srgbClr val="C00000"/>
                  </a:solidFill>
                </a:uFill>
              </a:rPr>
              <a:t>dalla </a:t>
            </a:r>
            <a:r>
              <a:rPr lang="it-IT" sz="3200" dirty="0">
                <a:solidFill>
                  <a:srgbClr val="C00000"/>
                </a:solidFill>
                <a:uFill>
                  <a:solidFill>
                    <a:srgbClr val="C00000"/>
                  </a:solidFill>
                </a:uFill>
              </a:rPr>
              <a:t>modifica</a:t>
            </a:r>
            <a:r>
              <a:rPr lang="it-IT" sz="3200" dirty="0">
                <a:uFill>
                  <a:solidFill>
                    <a:srgbClr val="C00000"/>
                  </a:solidFill>
                </a:uFill>
              </a:rPr>
              <a:t>,</a:t>
            </a:r>
          </a:p>
          <a:p>
            <a:pPr marL="450850"/>
            <a:r>
              <a:rPr lang="it-IT" sz="3200" dirty="0">
                <a:uFill>
                  <a:solidFill>
                    <a:srgbClr val="C00000"/>
                  </a:solidFill>
                </a:uFill>
              </a:rPr>
              <a:t>dalla </a:t>
            </a:r>
            <a:r>
              <a:rPr lang="it-IT" sz="3200" dirty="0">
                <a:solidFill>
                  <a:srgbClr val="C00000"/>
                </a:solidFill>
                <a:uFill>
                  <a:solidFill>
                    <a:srgbClr val="C00000"/>
                  </a:solidFill>
                </a:uFill>
              </a:rPr>
              <a:t>divulgazione</a:t>
            </a:r>
            <a:r>
              <a:rPr lang="it-IT" sz="3200" dirty="0">
                <a:uFill>
                  <a:solidFill>
                    <a:srgbClr val="C00000"/>
                  </a:solidFill>
                </a:uFill>
              </a:rPr>
              <a:t> non autorizzata</a:t>
            </a:r>
          </a:p>
          <a:p>
            <a:pPr marL="450850"/>
            <a:r>
              <a:rPr lang="it-IT" sz="3200" dirty="0">
                <a:uFill>
                  <a:solidFill>
                    <a:srgbClr val="C00000"/>
                  </a:solidFill>
                </a:uFill>
              </a:rPr>
              <a:t>o dall’</a:t>
            </a:r>
            <a:r>
              <a:rPr lang="it-IT" sz="3200" dirty="0">
                <a:solidFill>
                  <a:srgbClr val="C00000"/>
                </a:solidFill>
                <a:uFill>
                  <a:solidFill>
                    <a:srgbClr val="C00000"/>
                  </a:solidFill>
                </a:uFill>
              </a:rPr>
              <a:t>accesso</a:t>
            </a:r>
            <a:r>
              <a:rPr lang="it-IT" sz="3200" dirty="0">
                <a:uFill>
                  <a:solidFill>
                    <a:srgbClr val="C00000"/>
                  </a:solidFill>
                </a:uFill>
              </a:rPr>
              <a:t>, </a:t>
            </a:r>
            <a:r>
              <a:rPr lang="it-IT" sz="3200" u="sng" dirty="0">
                <a:uFill>
                  <a:solidFill>
                    <a:srgbClr val="C00000"/>
                  </a:solidFill>
                </a:uFill>
              </a:rPr>
              <a:t>in modo accidentale o illegale</a:t>
            </a:r>
            <a:r>
              <a:rPr lang="it-IT" sz="3200" dirty="0">
                <a:uFill>
                  <a:solidFill>
                    <a:srgbClr val="C00000"/>
                  </a:solidFill>
                </a:uFill>
              </a:rPr>
              <a:t>, a dati personali trasmessi, conservati o comunque trattati.</a:t>
            </a:r>
          </a:p>
        </p:txBody>
      </p:sp>
      <p:sp>
        <p:nvSpPr>
          <p:cNvPr id="6" name="Segnaposto data 5">
            <a:extLst>
              <a:ext uri="{FF2B5EF4-FFF2-40B4-BE49-F238E27FC236}">
                <a16:creationId xmlns:a16="http://schemas.microsoft.com/office/drawing/2014/main" id="{E76B408D-FC6E-4164-A516-4A816475A291}"/>
              </a:ext>
            </a:extLst>
          </p:cNvPr>
          <p:cNvSpPr>
            <a:spLocks noGrp="1"/>
          </p:cNvSpPr>
          <p:nvPr>
            <p:ph type="dt" sz="half" idx="10"/>
          </p:nvPr>
        </p:nvSpPr>
        <p:spPr/>
        <p:txBody>
          <a:bodyPr/>
          <a:lstStyle/>
          <a:p>
            <a:fld id="{A32C8BED-592A-4D3D-A0FA-1F28380CF887}" type="datetime1">
              <a:rPr lang="it-IT" smtClean="0"/>
              <a:t>07/06/2018</a:t>
            </a:fld>
            <a:endParaRPr lang="it-IT" dirty="0"/>
          </a:p>
        </p:txBody>
      </p:sp>
      <p:sp>
        <p:nvSpPr>
          <p:cNvPr id="7" name="Segnaposto piè di pagina 6">
            <a:extLst>
              <a:ext uri="{FF2B5EF4-FFF2-40B4-BE49-F238E27FC236}">
                <a16:creationId xmlns:a16="http://schemas.microsoft.com/office/drawing/2014/main" id="{7C0A64E4-E4DF-4804-A41D-7A496AECA3AA}"/>
              </a:ext>
            </a:extLst>
          </p:cNvPr>
          <p:cNvSpPr>
            <a:spLocks noGrp="1"/>
          </p:cNvSpPr>
          <p:nvPr>
            <p:ph type="ftr" sz="quarter" idx="11"/>
          </p:nvPr>
        </p:nvSpPr>
        <p:spPr/>
        <p:txBody>
          <a:bodyPr/>
          <a:lstStyle/>
          <a:p>
            <a:r>
              <a:rPr lang="it-IT"/>
              <a:t>Copyright © 2018 — Marzio Vaglio</a:t>
            </a:r>
            <a:endParaRPr lang="it-IT" dirty="0"/>
          </a:p>
        </p:txBody>
      </p:sp>
      <p:sp>
        <p:nvSpPr>
          <p:cNvPr id="8" name="Segnaposto numero diapositiva 7">
            <a:extLst>
              <a:ext uri="{FF2B5EF4-FFF2-40B4-BE49-F238E27FC236}">
                <a16:creationId xmlns:a16="http://schemas.microsoft.com/office/drawing/2014/main" id="{04915C8F-8139-4365-987D-EB8A954FEE6F}"/>
              </a:ext>
            </a:extLst>
          </p:cNvPr>
          <p:cNvSpPr>
            <a:spLocks noGrp="1"/>
          </p:cNvSpPr>
          <p:nvPr>
            <p:ph type="sldNum" sz="quarter" idx="12"/>
          </p:nvPr>
        </p:nvSpPr>
        <p:spPr/>
        <p:txBody>
          <a:bodyPr/>
          <a:lstStyle/>
          <a:p>
            <a:fld id="{F74602B5-7832-47F6-8BF6-4ACCF92184F1}" type="slidenum">
              <a:rPr lang="it-IT" smtClean="0"/>
              <a:pPr/>
              <a:t>165</a:t>
            </a:fld>
            <a:endParaRPr lang="it-IT" dirty="0"/>
          </a:p>
        </p:txBody>
      </p:sp>
    </p:spTree>
    <p:extLst>
      <p:ext uri="{BB962C8B-B14F-4D97-AF65-F5344CB8AC3E}">
        <p14:creationId xmlns:p14="http://schemas.microsoft.com/office/powerpoint/2010/main" val="5486504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t>I </a:t>
            </a:r>
            <a:r>
              <a:rPr lang="it-IT" dirty="0">
                <a:solidFill>
                  <a:srgbClr val="C00000"/>
                </a:solidFill>
              </a:rPr>
              <a:t>rischi</a:t>
            </a:r>
            <a:r>
              <a:rPr lang="it-IT" dirty="0"/>
              <a:t> del trattamento</a:t>
            </a:r>
            <a:endParaRPr lang="it-IT" dirty="0">
              <a:solidFill>
                <a:schemeClr val="bg2">
                  <a:lumMod val="75000"/>
                </a:schemeClr>
              </a:solidFill>
            </a:endParaRP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173726" y="1337659"/>
            <a:ext cx="9844549" cy="4576637"/>
          </a:xfrm>
        </p:spPr>
        <p:txBody>
          <a:bodyPr/>
          <a:lstStyle/>
          <a:p>
            <a:pPr marL="0" indent="0">
              <a:buNone/>
            </a:pPr>
            <a:r>
              <a:rPr lang="it-IT" dirty="0">
                <a:ea typeface="Calibri" panose="020F0502020204030204" pitchFamily="34" charset="0"/>
                <a:cs typeface="Times New Roman" panose="02020603050405020304" pitchFamily="18" charset="0"/>
              </a:rPr>
              <a:t>I </a:t>
            </a:r>
            <a:r>
              <a:rPr lang="it-IT" b="1" dirty="0">
                <a:ea typeface="Calibri" panose="020F0502020204030204" pitchFamily="34" charset="0"/>
                <a:cs typeface="Times New Roman" panose="02020603050405020304" pitchFamily="18" charset="0"/>
              </a:rPr>
              <a:t>rischi per i diritti e le libertà </a:t>
            </a:r>
            <a:r>
              <a:rPr lang="it-IT" dirty="0">
                <a:ea typeface="Calibri" panose="020F0502020204030204" pitchFamily="34" charset="0"/>
                <a:cs typeface="Times New Roman" panose="02020603050405020304" pitchFamily="18" charset="0"/>
              </a:rPr>
              <a:t>delle persone fisiche </a:t>
            </a:r>
            <a:r>
              <a:rPr lang="it-IT" dirty="0">
                <a:solidFill>
                  <a:srgbClr val="C00000"/>
                </a:solidFill>
                <a:ea typeface="Calibri" panose="020F0502020204030204" pitchFamily="34" charset="0"/>
                <a:cs typeface="Times New Roman" panose="02020603050405020304" pitchFamily="18" charset="0"/>
              </a:rPr>
              <a:t>possono avere probabilità e gravità diverse</a:t>
            </a:r>
            <a:r>
              <a:rPr lang="it-IT" dirty="0">
                <a:ea typeface="Calibri" panose="020F0502020204030204" pitchFamily="34" charset="0"/>
                <a:cs typeface="Times New Roman" panose="02020603050405020304" pitchFamily="18" charset="0"/>
              </a:rPr>
              <a:t> e </a:t>
            </a:r>
            <a:r>
              <a:rPr lang="it-IT" dirty="0">
                <a:solidFill>
                  <a:srgbClr val="C00000"/>
                </a:solidFill>
                <a:ea typeface="Calibri" panose="020F0502020204030204" pitchFamily="34" charset="0"/>
                <a:cs typeface="Times New Roman" panose="02020603050405020304" pitchFamily="18" charset="0"/>
              </a:rPr>
              <a:t>derivano da </a:t>
            </a:r>
            <a:r>
              <a:rPr lang="it-IT" dirty="0" err="1">
                <a:solidFill>
                  <a:srgbClr val="C00000"/>
                </a:solidFill>
                <a:ea typeface="Calibri" panose="020F0502020204030204" pitchFamily="34" charset="0"/>
                <a:cs typeface="Times New Roman" panose="02020603050405020304" pitchFamily="18" charset="0"/>
              </a:rPr>
              <a:t>tr</a:t>
            </a:r>
            <a:r>
              <a:rPr lang="it-IT" dirty="0">
                <a:solidFill>
                  <a:srgbClr val="C00000"/>
                </a:solidFill>
                <a:ea typeface="Calibri" panose="020F0502020204030204" pitchFamily="34" charset="0"/>
                <a:cs typeface="Times New Roman" panose="02020603050405020304" pitchFamily="18" charset="0"/>
              </a:rPr>
              <a:t>. di d.p. suscettibili di cagionare un danno</a:t>
            </a:r>
            <a:r>
              <a:rPr lang="it-IT" dirty="0">
                <a:ea typeface="Calibri" panose="020F0502020204030204" pitchFamily="34" charset="0"/>
                <a:cs typeface="Times New Roman" panose="02020603050405020304" pitchFamily="18" charset="0"/>
              </a:rPr>
              <a:t> </a:t>
            </a:r>
            <a:r>
              <a:rPr lang="it-IT" i="1" dirty="0">
                <a:ea typeface="Calibri" panose="020F0502020204030204" pitchFamily="34" charset="0"/>
                <a:cs typeface="Times New Roman" panose="02020603050405020304" pitchFamily="18" charset="0"/>
              </a:rPr>
              <a:t>fisico</a:t>
            </a:r>
            <a:r>
              <a:rPr lang="it-IT" dirty="0">
                <a:ea typeface="Calibri" panose="020F0502020204030204" pitchFamily="34" charset="0"/>
                <a:cs typeface="Times New Roman" panose="02020603050405020304" pitchFamily="18" charset="0"/>
              </a:rPr>
              <a:t>, </a:t>
            </a:r>
            <a:r>
              <a:rPr lang="it-IT" i="1" dirty="0">
                <a:ea typeface="Calibri" panose="020F0502020204030204" pitchFamily="34" charset="0"/>
                <a:cs typeface="Times New Roman" panose="02020603050405020304" pitchFamily="18" charset="0"/>
              </a:rPr>
              <a:t>materiale</a:t>
            </a:r>
            <a:r>
              <a:rPr lang="it-IT" dirty="0">
                <a:ea typeface="Calibri" panose="020F0502020204030204" pitchFamily="34" charset="0"/>
                <a:cs typeface="Times New Roman" panose="02020603050405020304" pitchFamily="18" charset="0"/>
              </a:rPr>
              <a:t> o </a:t>
            </a:r>
            <a:r>
              <a:rPr lang="it-IT" i="1" dirty="0">
                <a:ea typeface="Calibri" panose="020F0502020204030204" pitchFamily="34" charset="0"/>
                <a:cs typeface="Times New Roman" panose="02020603050405020304" pitchFamily="18" charset="0"/>
              </a:rPr>
              <a:t>immateriale </a:t>
            </a:r>
            <a:r>
              <a:rPr lang="it-IT" baseline="30000" dirty="0">
                <a:ea typeface="Calibri" panose="020F0502020204030204" pitchFamily="34" charset="0"/>
                <a:cs typeface="Times New Roman" panose="02020603050405020304" pitchFamily="18" charset="0"/>
              </a:rPr>
              <a:t>(75° Cons)</a:t>
            </a:r>
            <a:r>
              <a:rPr lang="it-IT" dirty="0">
                <a:ea typeface="Calibri" panose="020F0502020204030204" pitchFamily="34" charset="0"/>
                <a:cs typeface="Times New Roman" panose="02020603050405020304" pitchFamily="18" charset="0"/>
              </a:rPr>
              <a:t>.</a:t>
            </a:r>
          </a:p>
          <a:p>
            <a:pPr marL="0" indent="0">
              <a:buNone/>
            </a:pPr>
            <a:r>
              <a:rPr lang="it-IT" b="1" dirty="0"/>
              <a:t>C’è </a:t>
            </a:r>
            <a:r>
              <a:rPr lang="it-IT" b="1" i="1" u="sng" dirty="0">
                <a:uFill>
                  <a:solidFill>
                    <a:srgbClr val="C00000"/>
                  </a:solidFill>
                </a:uFill>
              </a:rPr>
              <a:t>sempre</a:t>
            </a:r>
            <a:r>
              <a:rPr lang="it-IT" b="1" dirty="0"/>
              <a:t> un rischio di questa natura se il </a:t>
            </a:r>
            <a:r>
              <a:rPr lang="it-IT" b="1" dirty="0" err="1"/>
              <a:t>tr</a:t>
            </a:r>
            <a:r>
              <a:rPr lang="it-IT" b="1" dirty="0"/>
              <a:t>. </a:t>
            </a:r>
            <a:r>
              <a:rPr lang="it-IT" b="1" dirty="0">
                <a:ea typeface="Calibri" panose="020F0502020204030204" pitchFamily="34" charset="0"/>
                <a:cs typeface="Times New Roman" panose="02020603050405020304" pitchFamily="18" charset="0"/>
              </a:rPr>
              <a:t>può comportare:</a:t>
            </a:r>
          </a:p>
          <a:p>
            <a:pPr lvl="1"/>
            <a:r>
              <a:rPr lang="it-IT" sz="2800" u="sng" dirty="0">
                <a:uFill>
                  <a:solidFill>
                    <a:srgbClr val="C00000"/>
                  </a:solidFill>
                </a:uFill>
                <a:ea typeface="Calibri" panose="020F0502020204030204" pitchFamily="34" charset="0"/>
                <a:cs typeface="Times New Roman" panose="02020603050405020304" pitchFamily="18" charset="0"/>
              </a:rPr>
              <a:t>discriminazioni</a:t>
            </a:r>
            <a:r>
              <a:rPr lang="it-IT" sz="2800" dirty="0">
                <a:ea typeface="Calibri" panose="020F0502020204030204" pitchFamily="34" charset="0"/>
                <a:cs typeface="Times New Roman" panose="02020603050405020304" pitchFamily="18" charset="0"/>
              </a:rPr>
              <a:t>, </a:t>
            </a:r>
          </a:p>
          <a:p>
            <a:pPr lvl="1"/>
            <a:r>
              <a:rPr lang="it-IT" sz="2800" u="sng" dirty="0">
                <a:uFill>
                  <a:solidFill>
                    <a:srgbClr val="C00000"/>
                  </a:solidFill>
                </a:uFill>
                <a:ea typeface="Calibri" panose="020F0502020204030204" pitchFamily="34" charset="0"/>
                <a:cs typeface="Times New Roman" panose="02020603050405020304" pitchFamily="18" charset="0"/>
              </a:rPr>
              <a:t>furto</a:t>
            </a:r>
            <a:r>
              <a:rPr lang="it-IT" sz="2800" dirty="0">
                <a:ea typeface="Calibri" panose="020F0502020204030204" pitchFamily="34" charset="0"/>
                <a:cs typeface="Times New Roman" panose="02020603050405020304" pitchFamily="18" charset="0"/>
              </a:rPr>
              <a:t> o </a:t>
            </a:r>
            <a:r>
              <a:rPr lang="it-IT" sz="2800" u="sng" dirty="0">
                <a:uFill>
                  <a:solidFill>
                    <a:srgbClr val="C00000"/>
                  </a:solidFill>
                </a:uFill>
                <a:ea typeface="Calibri" panose="020F0502020204030204" pitchFamily="34" charset="0"/>
                <a:cs typeface="Times New Roman" panose="02020603050405020304" pitchFamily="18" charset="0"/>
              </a:rPr>
              <a:t>usurpazione d’identità</a:t>
            </a:r>
            <a:r>
              <a:rPr lang="it-IT" sz="2800" dirty="0">
                <a:ea typeface="Calibri" panose="020F0502020204030204" pitchFamily="34" charset="0"/>
                <a:cs typeface="Times New Roman" panose="02020603050405020304" pitchFamily="18" charset="0"/>
              </a:rPr>
              <a:t>, </a:t>
            </a:r>
          </a:p>
          <a:p>
            <a:pPr lvl="1"/>
            <a:r>
              <a:rPr lang="it-IT" sz="2800" u="sng" dirty="0">
                <a:uFill>
                  <a:solidFill>
                    <a:srgbClr val="C00000"/>
                  </a:solidFill>
                </a:uFill>
                <a:ea typeface="Calibri" panose="020F0502020204030204" pitchFamily="34" charset="0"/>
                <a:cs typeface="Times New Roman" panose="02020603050405020304" pitchFamily="18" charset="0"/>
              </a:rPr>
              <a:t>perdite finanziarie</a:t>
            </a:r>
            <a:r>
              <a:rPr lang="it-IT" sz="2800" dirty="0">
                <a:ea typeface="Calibri" panose="020F0502020204030204" pitchFamily="34" charset="0"/>
                <a:cs typeface="Times New Roman" panose="02020603050405020304" pitchFamily="18" charset="0"/>
              </a:rPr>
              <a:t>,</a:t>
            </a:r>
          </a:p>
          <a:p>
            <a:pPr lvl="1"/>
            <a:r>
              <a:rPr lang="it-IT" sz="2800" dirty="0">
                <a:ea typeface="Calibri" panose="020F0502020204030204" pitchFamily="34" charset="0"/>
                <a:cs typeface="Times New Roman" panose="02020603050405020304" pitchFamily="18" charset="0"/>
              </a:rPr>
              <a:t>pregiudizio alla </a:t>
            </a:r>
            <a:r>
              <a:rPr lang="it-IT" sz="2800" u="sng" dirty="0">
                <a:uFill>
                  <a:solidFill>
                    <a:srgbClr val="C00000"/>
                  </a:solidFill>
                </a:uFill>
                <a:ea typeface="Calibri" panose="020F0502020204030204" pitchFamily="34" charset="0"/>
                <a:cs typeface="Times New Roman" panose="02020603050405020304" pitchFamily="18" charset="0"/>
              </a:rPr>
              <a:t>reputazione</a:t>
            </a:r>
            <a:r>
              <a:rPr lang="it-IT" sz="2800" dirty="0">
                <a:ea typeface="Calibri" panose="020F0502020204030204" pitchFamily="34" charset="0"/>
                <a:cs typeface="Times New Roman" panose="02020603050405020304" pitchFamily="18" charset="0"/>
              </a:rPr>
              <a:t>,</a:t>
            </a:r>
          </a:p>
          <a:p>
            <a:pPr lvl="1"/>
            <a:r>
              <a:rPr lang="it-IT" sz="2800" u="sng" dirty="0">
                <a:uFill>
                  <a:solidFill>
                    <a:srgbClr val="C00000"/>
                  </a:solidFill>
                </a:uFill>
                <a:ea typeface="Calibri" panose="020F0502020204030204" pitchFamily="34" charset="0"/>
                <a:cs typeface="Times New Roman" panose="02020603050405020304" pitchFamily="18" charset="0"/>
              </a:rPr>
              <a:t>perdita di riservatezza </a:t>
            </a:r>
            <a:r>
              <a:rPr lang="it-IT" sz="2800" dirty="0">
                <a:ea typeface="Calibri" panose="020F0502020204030204" pitchFamily="34" charset="0"/>
                <a:cs typeface="Times New Roman" panose="02020603050405020304" pitchFamily="18" charset="0"/>
              </a:rPr>
              <a:t>dei d.p. protetti da segreto professionale,</a:t>
            </a:r>
          </a:p>
          <a:p>
            <a:pPr lvl="1"/>
            <a:r>
              <a:rPr lang="it-IT" sz="2800" u="sng" dirty="0">
                <a:uFill>
                  <a:solidFill>
                    <a:srgbClr val="C00000"/>
                  </a:solidFill>
                </a:uFill>
                <a:ea typeface="Calibri" panose="020F0502020204030204" pitchFamily="34" charset="0"/>
                <a:cs typeface="Times New Roman" panose="02020603050405020304" pitchFamily="18" charset="0"/>
              </a:rPr>
              <a:t>decifratura non autorizzata</a:t>
            </a:r>
            <a:r>
              <a:rPr lang="it-IT" sz="2800" dirty="0">
                <a:ea typeface="Calibri" panose="020F0502020204030204" pitchFamily="34" charset="0"/>
                <a:cs typeface="Times New Roman" panose="02020603050405020304" pitchFamily="18" charset="0"/>
              </a:rPr>
              <a:t> della pseudonimizzazione,</a:t>
            </a:r>
          </a:p>
          <a:p>
            <a:pPr lvl="1"/>
            <a:r>
              <a:rPr lang="it-IT" sz="2800" dirty="0">
                <a:ea typeface="Calibri" panose="020F0502020204030204" pitchFamily="34" charset="0"/>
                <a:cs typeface="Times New Roman" panose="02020603050405020304" pitchFamily="18" charset="0"/>
              </a:rPr>
              <a:t>o </a:t>
            </a:r>
            <a:r>
              <a:rPr lang="it-IT" sz="2800" u="sng" dirty="0">
                <a:uFill>
                  <a:solidFill>
                    <a:srgbClr val="C00000"/>
                  </a:solidFill>
                </a:uFill>
                <a:ea typeface="Calibri" panose="020F0502020204030204" pitchFamily="34" charset="0"/>
                <a:cs typeface="Times New Roman" panose="02020603050405020304" pitchFamily="18" charset="0"/>
              </a:rPr>
              <a:t>qualsiasi altro danno economico o sociale</a:t>
            </a:r>
            <a:r>
              <a:rPr lang="it-IT" sz="2800" dirty="0">
                <a:ea typeface="Calibri" panose="020F0502020204030204" pitchFamily="34" charset="0"/>
                <a:cs typeface="Times New Roman" panose="02020603050405020304" pitchFamily="18" charset="0"/>
              </a:rPr>
              <a:t> significativo; </a:t>
            </a: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fld id="{AAD395B8-C2E5-468D-B5FD-0221F37BC458}" type="datetime1">
              <a:rPr lang="it-IT" smtClean="0"/>
              <a:t>07/06/2018</a:t>
            </a:fld>
            <a:endParaRPr lang="it-IT" dirty="0"/>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fld id="{F74602B5-7832-47F6-8BF6-4ACCF92184F1}" type="slidenum">
              <a:rPr lang="it-IT" smtClean="0"/>
              <a:pPr/>
              <a:t>166</a:t>
            </a:fld>
            <a:endParaRPr lang="it-IT" dirty="0"/>
          </a:p>
        </p:txBody>
      </p:sp>
    </p:spTree>
    <p:extLst>
      <p:ext uri="{BB962C8B-B14F-4D97-AF65-F5344CB8AC3E}">
        <p14:creationId xmlns:p14="http://schemas.microsoft.com/office/powerpoint/2010/main" val="389702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t>I </a:t>
            </a:r>
            <a:r>
              <a:rPr lang="it-IT" dirty="0">
                <a:solidFill>
                  <a:srgbClr val="C00000"/>
                </a:solidFill>
              </a:rPr>
              <a:t>rischi</a:t>
            </a:r>
            <a:r>
              <a:rPr lang="it-IT" dirty="0"/>
              <a:t> del trattamento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116153" y="1263792"/>
            <a:ext cx="9959695" cy="4752070"/>
          </a:xfrm>
        </p:spPr>
        <p:txBody>
          <a:bodyPr/>
          <a:lstStyle/>
          <a:p>
            <a:pPr marL="0" indent="0">
              <a:buNone/>
            </a:pPr>
            <a:r>
              <a:rPr lang="it-IT" sz="3200" b="1" dirty="0"/>
              <a:t>… oppure se gli interessati</a:t>
            </a:r>
            <a:endParaRPr lang="it-IT" sz="3200" b="1" dirty="0">
              <a:ea typeface="Calibri" panose="020F0502020204030204" pitchFamily="34" charset="0"/>
              <a:cs typeface="Times New Roman" panose="02020603050405020304" pitchFamily="18" charset="0"/>
            </a:endParaRPr>
          </a:p>
          <a:p>
            <a:pPr lvl="1"/>
            <a:r>
              <a:rPr lang="it-IT" sz="2800" dirty="0">
                <a:ea typeface="Calibri" panose="020F0502020204030204" pitchFamily="34" charset="0"/>
                <a:cs typeface="Times New Roman" panose="02020603050405020304" pitchFamily="18" charset="0"/>
              </a:rPr>
              <a:t>rischiano di essere </a:t>
            </a:r>
            <a:r>
              <a:rPr lang="it-IT" sz="2800" u="sng" dirty="0">
                <a:uFill>
                  <a:solidFill>
                    <a:srgbClr val="C00000"/>
                  </a:solidFill>
                </a:uFill>
                <a:ea typeface="Calibri" panose="020F0502020204030204" pitchFamily="34" charset="0"/>
                <a:cs typeface="Times New Roman" panose="02020603050405020304" pitchFamily="18" charset="0"/>
              </a:rPr>
              <a:t>privati dei loro diritti e delle loro libertà</a:t>
            </a:r>
          </a:p>
          <a:p>
            <a:pPr lvl="1"/>
            <a:r>
              <a:rPr lang="it-IT" sz="2800" dirty="0">
                <a:ea typeface="Calibri" panose="020F0502020204030204" pitchFamily="34" charset="0"/>
                <a:cs typeface="Times New Roman" panose="02020603050405020304" pitchFamily="18" charset="0"/>
              </a:rPr>
              <a:t>o venga loro </a:t>
            </a:r>
            <a:r>
              <a:rPr lang="it-IT" sz="2800" u="sng" dirty="0">
                <a:uFill>
                  <a:solidFill>
                    <a:srgbClr val="C00000"/>
                  </a:solidFill>
                </a:uFill>
                <a:ea typeface="Calibri" panose="020F0502020204030204" pitchFamily="34" charset="0"/>
                <a:cs typeface="Times New Roman" panose="02020603050405020304" pitchFamily="18" charset="0"/>
              </a:rPr>
              <a:t>impedito l’esercizio del controllo sui d.p.</a:t>
            </a:r>
            <a:r>
              <a:rPr lang="it-IT" sz="2800" dirty="0">
                <a:ea typeface="Calibri" panose="020F0502020204030204" pitchFamily="34" charset="0"/>
                <a:cs typeface="Times New Roman" panose="02020603050405020304" pitchFamily="18" charset="0"/>
              </a:rPr>
              <a:t>; </a:t>
            </a:r>
          </a:p>
          <a:p>
            <a:pPr lvl="1"/>
            <a:endParaRPr lang="it-IT" sz="2800" dirty="0">
              <a:ea typeface="Calibri" panose="020F0502020204030204" pitchFamily="34" charset="0"/>
              <a:cs typeface="Times New Roman" panose="02020603050405020304" pitchFamily="18" charset="0"/>
            </a:endParaRPr>
          </a:p>
          <a:p>
            <a:pPr marL="0" lvl="1" indent="0">
              <a:spcBef>
                <a:spcPts val="1000"/>
              </a:spcBef>
              <a:buNone/>
            </a:pPr>
            <a:r>
              <a:rPr lang="it-IT" sz="3200" b="1" dirty="0"/>
              <a:t>… oppure quando sono trattati dati personali</a:t>
            </a:r>
          </a:p>
          <a:p>
            <a:pPr lvl="1"/>
            <a:r>
              <a:rPr lang="it-IT" sz="2800" dirty="0">
                <a:ea typeface="Calibri" panose="020F0502020204030204" pitchFamily="34" charset="0"/>
                <a:cs typeface="Times New Roman" panose="02020603050405020304" pitchFamily="18" charset="0"/>
              </a:rPr>
              <a:t>che rivelano </a:t>
            </a:r>
            <a:r>
              <a:rPr lang="it-IT" sz="2800" u="sng" dirty="0">
                <a:uFill>
                  <a:solidFill>
                    <a:srgbClr val="C00000"/>
                  </a:solidFill>
                </a:uFill>
                <a:ea typeface="Calibri" panose="020F0502020204030204" pitchFamily="34" charset="0"/>
                <a:cs typeface="Times New Roman" panose="02020603050405020304" pitchFamily="18" charset="0"/>
              </a:rPr>
              <a:t>l’origine razziale</a:t>
            </a:r>
            <a:r>
              <a:rPr lang="it-IT" sz="2800" dirty="0">
                <a:ea typeface="Calibri" panose="020F0502020204030204" pitchFamily="34" charset="0"/>
                <a:cs typeface="Times New Roman" panose="02020603050405020304" pitchFamily="18" charset="0"/>
              </a:rPr>
              <a:t> o </a:t>
            </a:r>
            <a:r>
              <a:rPr lang="it-IT" sz="2800" u="sng" dirty="0">
                <a:uFill>
                  <a:solidFill>
                    <a:srgbClr val="C00000"/>
                  </a:solidFill>
                </a:uFill>
                <a:ea typeface="Calibri" panose="020F0502020204030204" pitchFamily="34" charset="0"/>
                <a:cs typeface="Times New Roman" panose="02020603050405020304" pitchFamily="18" charset="0"/>
              </a:rPr>
              <a:t>etnica</a:t>
            </a:r>
            <a:r>
              <a:rPr lang="it-IT" sz="2800" dirty="0">
                <a:ea typeface="Calibri" panose="020F0502020204030204" pitchFamily="34" charset="0"/>
                <a:cs typeface="Times New Roman" panose="02020603050405020304" pitchFamily="18" charset="0"/>
              </a:rPr>
              <a:t>, le </a:t>
            </a:r>
            <a:r>
              <a:rPr lang="it-IT" sz="2800" u="sng" dirty="0">
                <a:uFill>
                  <a:solidFill>
                    <a:srgbClr val="C00000"/>
                  </a:solidFill>
                </a:uFill>
                <a:ea typeface="Calibri" panose="020F0502020204030204" pitchFamily="34" charset="0"/>
                <a:cs typeface="Times New Roman" panose="02020603050405020304" pitchFamily="18" charset="0"/>
              </a:rPr>
              <a:t>opinioni politiche</a:t>
            </a:r>
            <a:r>
              <a:rPr lang="it-IT" sz="2800" dirty="0">
                <a:ea typeface="Calibri" panose="020F0502020204030204" pitchFamily="34" charset="0"/>
                <a:cs typeface="Times New Roman" panose="02020603050405020304" pitchFamily="18" charset="0"/>
              </a:rPr>
              <a:t>, le </a:t>
            </a:r>
            <a:r>
              <a:rPr lang="it-IT" sz="2800" u="sng" dirty="0">
                <a:uFill>
                  <a:solidFill>
                    <a:srgbClr val="C00000"/>
                  </a:solidFill>
                </a:uFill>
                <a:ea typeface="Calibri" panose="020F0502020204030204" pitchFamily="34" charset="0"/>
                <a:cs typeface="Times New Roman" panose="02020603050405020304" pitchFamily="18" charset="0"/>
              </a:rPr>
              <a:t>convinzioni religiose</a:t>
            </a:r>
            <a:r>
              <a:rPr lang="it-IT" sz="2800" dirty="0">
                <a:ea typeface="Calibri" panose="020F0502020204030204" pitchFamily="34" charset="0"/>
                <a:cs typeface="Times New Roman" panose="02020603050405020304" pitchFamily="18" charset="0"/>
              </a:rPr>
              <a:t> o </a:t>
            </a:r>
            <a:r>
              <a:rPr lang="it-IT" sz="2800" u="sng" dirty="0">
                <a:uFill>
                  <a:solidFill>
                    <a:srgbClr val="C00000"/>
                  </a:solidFill>
                </a:uFill>
                <a:ea typeface="Calibri" panose="020F0502020204030204" pitchFamily="34" charset="0"/>
                <a:cs typeface="Times New Roman" panose="02020603050405020304" pitchFamily="18" charset="0"/>
              </a:rPr>
              <a:t>filosofiche</a:t>
            </a:r>
            <a:r>
              <a:rPr lang="it-IT" sz="2800" dirty="0">
                <a:ea typeface="Calibri" panose="020F0502020204030204" pitchFamily="34" charset="0"/>
                <a:cs typeface="Times New Roman" panose="02020603050405020304" pitchFamily="18" charset="0"/>
              </a:rPr>
              <a:t>, l’appartenenza </a:t>
            </a:r>
            <a:r>
              <a:rPr lang="it-IT" sz="2800" u="sng" dirty="0">
                <a:uFill>
                  <a:solidFill>
                    <a:srgbClr val="C00000"/>
                  </a:solidFill>
                </a:uFill>
                <a:ea typeface="Calibri" panose="020F0502020204030204" pitchFamily="34" charset="0"/>
                <a:cs typeface="Times New Roman" panose="02020603050405020304" pitchFamily="18" charset="0"/>
              </a:rPr>
              <a:t>sindacale</a:t>
            </a:r>
            <a:r>
              <a:rPr lang="it-IT" sz="2800" dirty="0">
                <a:ea typeface="Calibri" panose="020F0502020204030204" pitchFamily="34" charset="0"/>
                <a:cs typeface="Times New Roman" panose="02020603050405020304" pitchFamily="18" charset="0"/>
              </a:rPr>
              <a:t>,</a:t>
            </a:r>
          </a:p>
          <a:p>
            <a:pPr lvl="1"/>
            <a:r>
              <a:rPr lang="it-IT" sz="2800" dirty="0">
                <a:ea typeface="Calibri" panose="020F0502020204030204" pitchFamily="34" charset="0"/>
                <a:cs typeface="Times New Roman" panose="02020603050405020304" pitchFamily="18" charset="0"/>
              </a:rPr>
              <a:t>nonché </a:t>
            </a:r>
            <a:r>
              <a:rPr lang="it-IT" sz="2800" u="sng" dirty="0">
                <a:uFill>
                  <a:solidFill>
                    <a:srgbClr val="C00000"/>
                  </a:solidFill>
                </a:uFill>
                <a:ea typeface="Calibri" panose="020F0502020204030204" pitchFamily="34" charset="0"/>
                <a:cs typeface="Times New Roman" panose="02020603050405020304" pitchFamily="18" charset="0"/>
              </a:rPr>
              <a:t>dati genetici</a:t>
            </a:r>
            <a:r>
              <a:rPr lang="it-IT" sz="2800" dirty="0">
                <a:ea typeface="Calibri" panose="020F0502020204030204" pitchFamily="34" charset="0"/>
                <a:cs typeface="Times New Roman" panose="02020603050405020304" pitchFamily="18" charset="0"/>
              </a:rPr>
              <a:t>,</a:t>
            </a:r>
          </a:p>
          <a:p>
            <a:pPr lvl="1"/>
            <a:r>
              <a:rPr lang="it-IT" sz="2800" dirty="0">
                <a:ea typeface="Calibri" panose="020F0502020204030204" pitchFamily="34" charset="0"/>
                <a:cs typeface="Times New Roman" panose="02020603050405020304" pitchFamily="18" charset="0"/>
              </a:rPr>
              <a:t>dati </a:t>
            </a:r>
            <a:r>
              <a:rPr lang="it-IT" sz="2800" u="sng" dirty="0">
                <a:uFill>
                  <a:solidFill>
                    <a:srgbClr val="C00000"/>
                  </a:solidFill>
                </a:uFill>
                <a:ea typeface="Calibri" panose="020F0502020204030204" pitchFamily="34" charset="0"/>
                <a:cs typeface="Times New Roman" panose="02020603050405020304" pitchFamily="18" charset="0"/>
              </a:rPr>
              <a:t>relativi alla salute</a:t>
            </a:r>
            <a:r>
              <a:rPr lang="it-IT" sz="2800" dirty="0">
                <a:ea typeface="Calibri" panose="020F0502020204030204" pitchFamily="34" charset="0"/>
                <a:cs typeface="Times New Roman" panose="02020603050405020304" pitchFamily="18" charset="0"/>
              </a:rPr>
              <a:t> </a:t>
            </a:r>
          </a:p>
          <a:p>
            <a:pPr lvl="1"/>
            <a:r>
              <a:rPr lang="it-IT" sz="2800" dirty="0">
                <a:ea typeface="Calibri" panose="020F0502020204030204" pitchFamily="34" charset="0"/>
                <a:cs typeface="Times New Roman" panose="02020603050405020304" pitchFamily="18" charset="0"/>
              </a:rPr>
              <a:t>o i dati relativi </a:t>
            </a:r>
            <a:r>
              <a:rPr lang="it-IT" sz="2800" u="sng" dirty="0">
                <a:uFill>
                  <a:solidFill>
                    <a:srgbClr val="C00000"/>
                  </a:solidFill>
                </a:uFill>
                <a:ea typeface="Calibri" panose="020F0502020204030204" pitchFamily="34" charset="0"/>
                <a:cs typeface="Times New Roman" panose="02020603050405020304" pitchFamily="18" charset="0"/>
              </a:rPr>
              <a:t>alla vita sessuale</a:t>
            </a:r>
          </a:p>
          <a:p>
            <a:pPr lvl="1"/>
            <a:r>
              <a:rPr lang="it-IT" sz="2800" dirty="0">
                <a:ea typeface="Calibri" panose="020F0502020204030204" pitchFamily="34" charset="0"/>
                <a:cs typeface="Times New Roman" panose="02020603050405020304" pitchFamily="18" charset="0"/>
              </a:rPr>
              <a:t>o a </a:t>
            </a:r>
            <a:r>
              <a:rPr lang="it-IT" sz="2800" u="sng" dirty="0">
                <a:uFill>
                  <a:solidFill>
                    <a:srgbClr val="C00000"/>
                  </a:solidFill>
                </a:uFill>
                <a:ea typeface="Calibri" panose="020F0502020204030204" pitchFamily="34" charset="0"/>
                <a:cs typeface="Times New Roman" panose="02020603050405020304" pitchFamily="18" charset="0"/>
              </a:rPr>
              <a:t>condanne penali</a:t>
            </a:r>
            <a:r>
              <a:rPr lang="it-IT" sz="2800" dirty="0">
                <a:ea typeface="Calibri" panose="020F0502020204030204" pitchFamily="34" charset="0"/>
                <a:cs typeface="Times New Roman" panose="02020603050405020304" pitchFamily="18" charset="0"/>
              </a:rPr>
              <a:t> e a </a:t>
            </a:r>
            <a:r>
              <a:rPr lang="it-IT" sz="2800" u="sng" dirty="0">
                <a:uFill>
                  <a:solidFill>
                    <a:srgbClr val="C00000"/>
                  </a:solidFill>
                </a:uFill>
                <a:ea typeface="Calibri" panose="020F0502020204030204" pitchFamily="34" charset="0"/>
                <a:cs typeface="Times New Roman" panose="02020603050405020304" pitchFamily="18" charset="0"/>
              </a:rPr>
              <a:t>reati</a:t>
            </a:r>
            <a:r>
              <a:rPr lang="it-IT" sz="2800" dirty="0">
                <a:ea typeface="Calibri" panose="020F0502020204030204" pitchFamily="34" charset="0"/>
                <a:cs typeface="Times New Roman" panose="02020603050405020304" pitchFamily="18" charset="0"/>
              </a:rPr>
              <a:t> o alle relative misure di sicurezza…</a:t>
            </a: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fld id="{8BE9F704-660A-430A-8C4A-8C2369E15020}" type="datetime1">
              <a:rPr lang="it-IT" smtClean="0"/>
              <a:t>07/06/2018</a:t>
            </a:fld>
            <a:endParaRPr lang="it-IT" dirty="0"/>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fld id="{F74602B5-7832-47F6-8BF6-4ACCF92184F1}" type="slidenum">
              <a:rPr lang="it-IT" smtClean="0"/>
              <a:pPr/>
              <a:t>167</a:t>
            </a:fld>
            <a:endParaRPr lang="it-IT" dirty="0"/>
          </a:p>
        </p:txBody>
      </p:sp>
    </p:spTree>
    <p:extLst>
      <p:ext uri="{BB962C8B-B14F-4D97-AF65-F5344CB8AC3E}">
        <p14:creationId xmlns:p14="http://schemas.microsoft.com/office/powerpoint/2010/main" val="5784841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t>I </a:t>
            </a:r>
            <a:r>
              <a:rPr lang="it-IT" dirty="0">
                <a:solidFill>
                  <a:srgbClr val="C00000"/>
                </a:solidFill>
              </a:rPr>
              <a:t>rischi</a:t>
            </a:r>
            <a:r>
              <a:rPr lang="it-IT" dirty="0"/>
              <a:t> del trattamento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812454" y="1302264"/>
            <a:ext cx="8567093" cy="4253472"/>
          </a:xfrm>
        </p:spPr>
        <p:txBody>
          <a:bodyPr/>
          <a:lstStyle/>
          <a:p>
            <a:pPr marL="0" indent="0">
              <a:buNone/>
            </a:pPr>
            <a:r>
              <a:rPr lang="it-IT" sz="3200" b="1" dirty="0"/>
              <a:t>… in caso di valutazione di aspetti personali</a:t>
            </a:r>
            <a:r>
              <a:rPr lang="it-IT" sz="3200" dirty="0"/>
              <a:t>, in particolare </a:t>
            </a:r>
            <a:r>
              <a:rPr lang="it-IT" sz="3200" u="sng" dirty="0">
                <a:uFill>
                  <a:solidFill>
                    <a:srgbClr val="C00000"/>
                  </a:solidFill>
                </a:uFill>
                <a:cs typeface="Times New Roman" panose="02020603050405020304" pitchFamily="18" charset="0"/>
              </a:rPr>
              <a:t>mediante l’analisi</a:t>
            </a:r>
            <a:r>
              <a:rPr lang="it-IT" sz="3200" dirty="0">
                <a:uFill>
                  <a:solidFill>
                    <a:srgbClr val="C00000"/>
                  </a:solidFill>
                </a:uFill>
                <a:cs typeface="Times New Roman" panose="02020603050405020304" pitchFamily="18" charset="0"/>
              </a:rPr>
              <a:t> </a:t>
            </a:r>
            <a:r>
              <a:rPr lang="it-IT" sz="3200" dirty="0">
                <a:ea typeface="Calibri" panose="020F0502020204030204" pitchFamily="34" charset="0"/>
                <a:cs typeface="Times New Roman" panose="02020603050405020304" pitchFamily="18" charset="0"/>
              </a:rPr>
              <a:t>o </a:t>
            </a:r>
            <a:r>
              <a:rPr lang="it-IT" sz="3200" u="sng" dirty="0">
                <a:uFill>
                  <a:solidFill>
                    <a:srgbClr val="C00000"/>
                  </a:solidFill>
                </a:uFill>
                <a:ea typeface="Calibri" panose="020F0502020204030204" pitchFamily="34" charset="0"/>
                <a:cs typeface="Times New Roman" panose="02020603050405020304" pitchFamily="18" charset="0"/>
              </a:rPr>
              <a:t>la previsione</a:t>
            </a:r>
            <a:r>
              <a:rPr lang="it-IT" sz="3200" dirty="0">
                <a:ea typeface="Calibri" panose="020F0502020204030204" pitchFamily="34" charset="0"/>
                <a:cs typeface="Times New Roman" panose="02020603050405020304" pitchFamily="18" charset="0"/>
              </a:rPr>
              <a:t> di aspetti riguardanti </a:t>
            </a:r>
          </a:p>
          <a:p>
            <a:pPr lvl="1"/>
            <a:r>
              <a:rPr lang="it-IT" sz="3200" dirty="0">
                <a:ea typeface="Calibri" panose="020F0502020204030204" pitchFamily="34" charset="0"/>
                <a:cs typeface="Times New Roman" panose="02020603050405020304" pitchFamily="18" charset="0"/>
              </a:rPr>
              <a:t>il </a:t>
            </a:r>
            <a:r>
              <a:rPr lang="it-IT" sz="3200" u="sng" dirty="0">
                <a:uFill>
                  <a:solidFill>
                    <a:srgbClr val="C00000"/>
                  </a:solidFill>
                </a:uFill>
                <a:ea typeface="Calibri" panose="020F0502020204030204" pitchFamily="34" charset="0"/>
                <a:cs typeface="Times New Roman" panose="02020603050405020304" pitchFamily="18" charset="0"/>
              </a:rPr>
              <a:t>rendimento</a:t>
            </a:r>
            <a:r>
              <a:rPr lang="it-IT" sz="3200" dirty="0">
                <a:ea typeface="Calibri" panose="020F0502020204030204" pitchFamily="34" charset="0"/>
                <a:cs typeface="Times New Roman" panose="02020603050405020304" pitchFamily="18" charset="0"/>
              </a:rPr>
              <a:t> professionale,</a:t>
            </a:r>
          </a:p>
          <a:p>
            <a:pPr lvl="1"/>
            <a:r>
              <a:rPr lang="it-IT" sz="3200" dirty="0">
                <a:ea typeface="Calibri" panose="020F0502020204030204" pitchFamily="34" charset="0"/>
                <a:cs typeface="Times New Roman" panose="02020603050405020304" pitchFamily="18" charset="0"/>
              </a:rPr>
              <a:t>la </a:t>
            </a:r>
            <a:r>
              <a:rPr lang="it-IT" sz="3200" u="sng" dirty="0">
                <a:uFill>
                  <a:solidFill>
                    <a:srgbClr val="C00000"/>
                  </a:solidFill>
                </a:uFill>
                <a:ea typeface="Calibri" panose="020F0502020204030204" pitchFamily="34" charset="0"/>
                <a:cs typeface="Times New Roman" panose="02020603050405020304" pitchFamily="18" charset="0"/>
              </a:rPr>
              <a:t>situazione economica</a:t>
            </a:r>
            <a:r>
              <a:rPr lang="it-IT" sz="3200" dirty="0">
                <a:ea typeface="Calibri" panose="020F0502020204030204" pitchFamily="34" charset="0"/>
                <a:cs typeface="Times New Roman" panose="02020603050405020304" pitchFamily="18" charset="0"/>
              </a:rPr>
              <a:t>,</a:t>
            </a:r>
          </a:p>
          <a:p>
            <a:pPr lvl="1"/>
            <a:r>
              <a:rPr lang="it-IT" sz="3200" dirty="0">
                <a:ea typeface="Calibri" panose="020F0502020204030204" pitchFamily="34" charset="0"/>
                <a:cs typeface="Times New Roman" panose="02020603050405020304" pitchFamily="18" charset="0"/>
              </a:rPr>
              <a:t>la </a:t>
            </a:r>
            <a:r>
              <a:rPr lang="it-IT" sz="3200" u="sng" dirty="0">
                <a:uFill>
                  <a:solidFill>
                    <a:srgbClr val="C00000"/>
                  </a:solidFill>
                </a:uFill>
                <a:ea typeface="Calibri" panose="020F0502020204030204" pitchFamily="34" charset="0"/>
                <a:cs typeface="Times New Roman" panose="02020603050405020304" pitchFamily="18" charset="0"/>
              </a:rPr>
              <a:t>salute</a:t>
            </a:r>
            <a:r>
              <a:rPr lang="it-IT" sz="3200" dirty="0">
                <a:ea typeface="Calibri" panose="020F0502020204030204" pitchFamily="34" charset="0"/>
                <a:cs typeface="Times New Roman" panose="02020603050405020304" pitchFamily="18" charset="0"/>
              </a:rPr>
              <a:t>,</a:t>
            </a:r>
          </a:p>
          <a:p>
            <a:pPr lvl="1"/>
            <a:r>
              <a:rPr lang="it-IT" sz="3200" dirty="0">
                <a:ea typeface="Calibri" panose="020F0502020204030204" pitchFamily="34" charset="0"/>
                <a:cs typeface="Times New Roman" panose="02020603050405020304" pitchFamily="18" charset="0"/>
              </a:rPr>
              <a:t>le </a:t>
            </a:r>
            <a:r>
              <a:rPr lang="it-IT" sz="3200" u="sng" dirty="0">
                <a:uFill>
                  <a:solidFill>
                    <a:srgbClr val="C00000"/>
                  </a:solidFill>
                </a:uFill>
                <a:cs typeface="Times New Roman" panose="02020603050405020304" pitchFamily="18" charset="0"/>
              </a:rPr>
              <a:t>preferenze</a:t>
            </a:r>
            <a:r>
              <a:rPr lang="it-IT" sz="3200" dirty="0">
                <a:ea typeface="Calibri" panose="020F0502020204030204" pitchFamily="34" charset="0"/>
                <a:cs typeface="Times New Roman" panose="02020603050405020304" pitchFamily="18" charset="0"/>
              </a:rPr>
              <a:t> o gli </a:t>
            </a:r>
            <a:r>
              <a:rPr lang="it-IT" sz="3200" u="sng" dirty="0">
                <a:uFill>
                  <a:solidFill>
                    <a:srgbClr val="C00000"/>
                  </a:solidFill>
                </a:uFill>
                <a:ea typeface="Calibri" panose="020F0502020204030204" pitchFamily="34" charset="0"/>
                <a:cs typeface="Times New Roman" panose="02020603050405020304" pitchFamily="18" charset="0"/>
              </a:rPr>
              <a:t>interessi personali</a:t>
            </a:r>
            <a:r>
              <a:rPr lang="it-IT" sz="3200" dirty="0">
                <a:ea typeface="Calibri" panose="020F0502020204030204" pitchFamily="34" charset="0"/>
                <a:cs typeface="Times New Roman" panose="02020603050405020304" pitchFamily="18" charset="0"/>
              </a:rPr>
              <a:t>,</a:t>
            </a:r>
          </a:p>
          <a:p>
            <a:pPr lvl="1"/>
            <a:r>
              <a:rPr lang="it-IT" sz="3200" u="sng" dirty="0">
                <a:uFill>
                  <a:solidFill>
                    <a:srgbClr val="C00000"/>
                  </a:solidFill>
                </a:uFill>
                <a:ea typeface="Calibri" panose="020F0502020204030204" pitchFamily="34" charset="0"/>
                <a:cs typeface="Times New Roman" panose="02020603050405020304" pitchFamily="18" charset="0"/>
              </a:rPr>
              <a:t>l’affidabilità</a:t>
            </a:r>
            <a:r>
              <a:rPr lang="it-IT" sz="3200" dirty="0">
                <a:ea typeface="Calibri" panose="020F0502020204030204" pitchFamily="34" charset="0"/>
                <a:cs typeface="Times New Roman" panose="02020603050405020304" pitchFamily="18" charset="0"/>
              </a:rPr>
              <a:t> o il </a:t>
            </a:r>
            <a:r>
              <a:rPr lang="it-IT" sz="3200" u="sng" dirty="0">
                <a:uFill>
                  <a:solidFill>
                    <a:srgbClr val="C00000"/>
                  </a:solidFill>
                </a:uFill>
                <a:ea typeface="Calibri" panose="020F0502020204030204" pitchFamily="34" charset="0"/>
                <a:cs typeface="Times New Roman" panose="02020603050405020304" pitchFamily="18" charset="0"/>
              </a:rPr>
              <a:t>comportamento</a:t>
            </a:r>
            <a:r>
              <a:rPr lang="it-IT" sz="3200" dirty="0">
                <a:ea typeface="Calibri" panose="020F0502020204030204" pitchFamily="34" charset="0"/>
                <a:cs typeface="Times New Roman" panose="02020603050405020304" pitchFamily="18" charset="0"/>
              </a:rPr>
              <a:t>,</a:t>
            </a:r>
          </a:p>
          <a:p>
            <a:pPr lvl="1"/>
            <a:r>
              <a:rPr lang="it-IT" sz="3200" u="sng" dirty="0">
                <a:uFill>
                  <a:solidFill>
                    <a:srgbClr val="C00000"/>
                  </a:solidFill>
                </a:uFill>
                <a:ea typeface="Calibri" panose="020F0502020204030204" pitchFamily="34" charset="0"/>
                <a:cs typeface="Times New Roman" panose="02020603050405020304" pitchFamily="18" charset="0"/>
              </a:rPr>
              <a:t>l’ubicazione</a:t>
            </a:r>
            <a:r>
              <a:rPr lang="it-IT" sz="3200" dirty="0">
                <a:ea typeface="Calibri" panose="020F0502020204030204" pitchFamily="34" charset="0"/>
                <a:cs typeface="Times New Roman" panose="02020603050405020304" pitchFamily="18" charset="0"/>
              </a:rPr>
              <a:t> o gli </a:t>
            </a:r>
            <a:r>
              <a:rPr lang="it-IT" sz="3200" u="sng" dirty="0">
                <a:uFill>
                  <a:solidFill>
                    <a:srgbClr val="C00000"/>
                  </a:solidFill>
                </a:uFill>
                <a:ea typeface="Calibri" panose="020F0502020204030204" pitchFamily="34" charset="0"/>
                <a:cs typeface="Times New Roman" panose="02020603050405020304" pitchFamily="18" charset="0"/>
              </a:rPr>
              <a:t>spostamenti</a:t>
            </a:r>
            <a:r>
              <a:rPr lang="it-IT" sz="3200" dirty="0">
                <a:ea typeface="Calibri" panose="020F0502020204030204" pitchFamily="34" charset="0"/>
                <a:cs typeface="Times New Roman" panose="02020603050405020304" pitchFamily="18" charset="0"/>
              </a:rPr>
              <a:t>,</a:t>
            </a:r>
          </a:p>
          <a:p>
            <a:pPr marL="0" lvl="1" indent="0">
              <a:spcBef>
                <a:spcPts val="1000"/>
              </a:spcBef>
              <a:buNone/>
            </a:pPr>
            <a:r>
              <a:rPr lang="it-IT" sz="3200" u="sng" dirty="0">
                <a:uFill>
                  <a:solidFill>
                    <a:srgbClr val="C00000"/>
                  </a:solidFill>
                </a:uFill>
              </a:rPr>
              <a:t>al fine</a:t>
            </a:r>
            <a:r>
              <a:rPr lang="it-IT" sz="3200" dirty="0"/>
              <a:t> di creare o utilizzare </a:t>
            </a:r>
            <a:r>
              <a:rPr lang="it-IT" sz="3200" dirty="0">
                <a:solidFill>
                  <a:srgbClr val="C00000"/>
                </a:solidFill>
              </a:rPr>
              <a:t>profili personali</a:t>
            </a:r>
            <a:r>
              <a:rPr lang="it-IT" sz="3200" dirty="0"/>
              <a:t>;</a:t>
            </a: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fld id="{06D489EE-5FE5-44E1-B5D0-3BD1C7E2217C}" type="datetime1">
              <a:rPr lang="it-IT" smtClean="0"/>
              <a:t>07/06/2018</a:t>
            </a:fld>
            <a:endParaRPr lang="it-IT" dirty="0"/>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fld id="{F74602B5-7832-47F6-8BF6-4ACCF92184F1}" type="slidenum">
              <a:rPr lang="it-IT" smtClean="0"/>
              <a:pPr/>
              <a:t>168</a:t>
            </a:fld>
            <a:endParaRPr lang="it-IT" dirty="0"/>
          </a:p>
        </p:txBody>
      </p:sp>
    </p:spTree>
    <p:extLst>
      <p:ext uri="{BB962C8B-B14F-4D97-AF65-F5344CB8AC3E}">
        <p14:creationId xmlns:p14="http://schemas.microsoft.com/office/powerpoint/2010/main" val="24894958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t>I </a:t>
            </a:r>
            <a:r>
              <a:rPr lang="it-IT" dirty="0">
                <a:solidFill>
                  <a:srgbClr val="C00000"/>
                </a:solidFill>
              </a:rPr>
              <a:t>rischi</a:t>
            </a:r>
            <a:r>
              <a:rPr lang="it-IT" dirty="0"/>
              <a:t> del trattamento </a:t>
            </a:r>
            <a:r>
              <a:rPr lang="it-IT" dirty="0">
                <a:solidFill>
                  <a:schemeClr val="bg2">
                    <a:lumMod val="75000"/>
                  </a:schemeClr>
                </a:solidFill>
              </a:rPr>
              <a:t>/4</a:t>
            </a: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812454" y="1071643"/>
            <a:ext cx="8567093" cy="5388142"/>
          </a:xfrm>
        </p:spPr>
        <p:txBody>
          <a:bodyPr/>
          <a:lstStyle/>
          <a:p>
            <a:pPr marL="0" indent="0">
              <a:buNone/>
            </a:pPr>
            <a:r>
              <a:rPr lang="it-IT" b="1" dirty="0"/>
              <a:t>… se sono trattati dati personali di persone fisiche vulnerabili</a:t>
            </a:r>
            <a:r>
              <a:rPr lang="it-IT" sz="3200" dirty="0">
                <a:ea typeface="Calibri" panose="020F0502020204030204" pitchFamily="34" charset="0"/>
                <a:cs typeface="Times New Roman" panose="02020603050405020304" pitchFamily="18" charset="0"/>
              </a:rPr>
              <a:t>,</a:t>
            </a:r>
          </a:p>
          <a:p>
            <a:pPr lvl="1"/>
            <a:r>
              <a:rPr lang="it-IT" sz="2800" dirty="0">
                <a:uFill>
                  <a:solidFill>
                    <a:srgbClr val="C00000"/>
                  </a:solidFill>
                </a:uFill>
                <a:ea typeface="Calibri" panose="020F0502020204030204" pitchFamily="34" charset="0"/>
                <a:cs typeface="Times New Roman" panose="02020603050405020304" pitchFamily="18" charset="0"/>
              </a:rPr>
              <a:t>in particolare </a:t>
            </a:r>
            <a:r>
              <a:rPr lang="it-IT" sz="2800" u="sng" dirty="0">
                <a:uFill>
                  <a:solidFill>
                    <a:srgbClr val="C00000"/>
                  </a:solidFill>
                </a:uFill>
                <a:ea typeface="Calibri" panose="020F0502020204030204" pitchFamily="34" charset="0"/>
                <a:cs typeface="Times New Roman" panose="02020603050405020304" pitchFamily="18" charset="0"/>
              </a:rPr>
              <a:t>minori;</a:t>
            </a:r>
          </a:p>
          <a:p>
            <a:pPr lvl="1"/>
            <a:endParaRPr lang="it-IT" sz="1600" dirty="0">
              <a:ea typeface="Calibri" panose="020F0502020204030204" pitchFamily="34" charset="0"/>
              <a:cs typeface="Times New Roman" panose="02020603050405020304" pitchFamily="18" charset="0"/>
            </a:endParaRPr>
          </a:p>
          <a:p>
            <a:pPr marL="0" lvl="1" indent="0">
              <a:spcBef>
                <a:spcPts val="1000"/>
              </a:spcBef>
              <a:buNone/>
            </a:pPr>
            <a:r>
              <a:rPr lang="it-IT" sz="2800" b="1" dirty="0">
                <a:uFill>
                  <a:solidFill>
                    <a:srgbClr val="C00000"/>
                  </a:solidFill>
                </a:uFill>
              </a:rPr>
              <a:t>… se il trattamento riguarda </a:t>
            </a:r>
            <a:r>
              <a:rPr lang="it-IT" sz="2800" baseline="30000" dirty="0">
                <a:uFill>
                  <a:solidFill>
                    <a:srgbClr val="C00000"/>
                  </a:solidFill>
                </a:uFill>
              </a:rPr>
              <a:t>(trattamenti su vasta scala)</a:t>
            </a:r>
          </a:p>
          <a:p>
            <a:pPr lvl="1"/>
            <a:r>
              <a:rPr lang="it-IT" sz="2800" dirty="0">
                <a:cs typeface="Times New Roman" panose="02020603050405020304" pitchFamily="18" charset="0"/>
              </a:rPr>
              <a:t>una notevole quantità di dati personali</a:t>
            </a:r>
          </a:p>
          <a:p>
            <a:pPr lvl="1"/>
            <a:r>
              <a:rPr lang="it-IT" sz="2800" dirty="0">
                <a:cs typeface="Times New Roman" panose="02020603050405020304" pitchFamily="18" charset="0"/>
              </a:rPr>
              <a:t>e un vasto numero di interessati.</a:t>
            </a:r>
          </a:p>
          <a:p>
            <a:pPr marL="0" indent="0">
              <a:buNone/>
            </a:pPr>
            <a:r>
              <a:rPr lang="it-IT" sz="3200" dirty="0">
                <a:solidFill>
                  <a:prstClr val="black"/>
                </a:solidFill>
                <a:highlight>
                  <a:srgbClr val="FFF8DD"/>
                </a:highlight>
                <a:uFill>
                  <a:solidFill>
                    <a:srgbClr val="C00000"/>
                  </a:solidFill>
                </a:uFill>
              </a:rPr>
              <a:t>È dunque </a:t>
            </a:r>
            <a:r>
              <a:rPr lang="it-IT" sz="3200" b="1" dirty="0">
                <a:solidFill>
                  <a:srgbClr val="C00000"/>
                </a:solidFill>
                <a:highlight>
                  <a:srgbClr val="FFF8DD"/>
                </a:highlight>
                <a:uFill>
                  <a:solidFill>
                    <a:srgbClr val="C00000"/>
                  </a:solidFill>
                </a:uFill>
              </a:rPr>
              <a:t>cruciale</a:t>
            </a:r>
            <a:r>
              <a:rPr lang="it-IT" sz="3200" dirty="0">
                <a:solidFill>
                  <a:prstClr val="black"/>
                </a:solidFill>
                <a:highlight>
                  <a:srgbClr val="FFF8DD"/>
                </a:highlight>
                <a:uFill>
                  <a:solidFill>
                    <a:srgbClr val="C00000"/>
                  </a:solidFill>
                </a:uFill>
              </a:rPr>
              <a:t> la </a:t>
            </a:r>
            <a:r>
              <a:rPr lang="it-IT" sz="3200" b="1" dirty="0">
                <a:solidFill>
                  <a:prstClr val="black"/>
                </a:solidFill>
                <a:highlight>
                  <a:srgbClr val="FFF8DD"/>
                </a:highlight>
                <a:uFill>
                  <a:solidFill>
                    <a:srgbClr val="C00000"/>
                  </a:solidFill>
                </a:uFill>
              </a:rPr>
              <a:t>valutazione del rischio per la sicurezza dei dati</a:t>
            </a:r>
            <a:r>
              <a:rPr lang="it-IT" sz="3200" dirty="0">
                <a:solidFill>
                  <a:prstClr val="black"/>
                </a:solidFill>
                <a:highlight>
                  <a:srgbClr val="FFF8DD"/>
                </a:highlight>
                <a:uFill>
                  <a:solidFill>
                    <a:srgbClr val="C00000"/>
                  </a:solidFill>
                </a:uFill>
              </a:rPr>
              <a:t>, </a:t>
            </a:r>
            <a:r>
              <a:rPr lang="it-IT" dirty="0">
                <a:solidFill>
                  <a:prstClr val="black"/>
                </a:solidFill>
                <a:highlight>
                  <a:srgbClr val="FFF8DD"/>
                </a:highlight>
                <a:uFill>
                  <a:solidFill>
                    <a:srgbClr val="C00000"/>
                  </a:solidFill>
                </a:uFill>
              </a:rPr>
              <a:t>in cui occorre </a:t>
            </a:r>
            <a:r>
              <a:rPr lang="it-IT" dirty="0">
                <a:solidFill>
                  <a:srgbClr val="C00000"/>
                </a:solidFill>
                <a:highlight>
                  <a:srgbClr val="FFF8DD"/>
                </a:highlight>
                <a:uFill>
                  <a:solidFill>
                    <a:srgbClr val="C00000"/>
                  </a:solidFill>
                </a:uFill>
              </a:rPr>
              <a:t>tenere in considerazione i rischi</a:t>
            </a:r>
            <a:r>
              <a:rPr lang="it-IT" dirty="0">
                <a:solidFill>
                  <a:prstClr val="black"/>
                </a:solidFill>
                <a:highlight>
                  <a:srgbClr val="FFF8DD"/>
                </a:highlight>
                <a:uFill>
                  <a:solidFill>
                    <a:srgbClr val="C00000"/>
                  </a:solidFill>
                </a:uFill>
              </a:rPr>
              <a:t> presentati dal </a:t>
            </a:r>
            <a:r>
              <a:rPr lang="it-IT" dirty="0" err="1">
                <a:solidFill>
                  <a:prstClr val="black"/>
                </a:solidFill>
                <a:highlight>
                  <a:srgbClr val="FFF8DD"/>
                </a:highlight>
                <a:uFill>
                  <a:solidFill>
                    <a:srgbClr val="C00000"/>
                  </a:solidFill>
                </a:uFill>
              </a:rPr>
              <a:t>tr</a:t>
            </a:r>
            <a:r>
              <a:rPr lang="it-IT" dirty="0">
                <a:solidFill>
                  <a:prstClr val="black"/>
                </a:solidFill>
                <a:highlight>
                  <a:srgbClr val="FFF8DD"/>
                </a:highlight>
                <a:uFill>
                  <a:solidFill>
                    <a:srgbClr val="C00000"/>
                  </a:solidFill>
                </a:uFill>
              </a:rPr>
              <a:t>. dei d.p., come la </a:t>
            </a:r>
            <a:r>
              <a:rPr lang="it-IT" i="1" dirty="0">
                <a:solidFill>
                  <a:prstClr val="black"/>
                </a:solidFill>
                <a:highlight>
                  <a:srgbClr val="FFF8DD"/>
                </a:highlight>
                <a:uFill>
                  <a:solidFill>
                    <a:srgbClr val="C00000"/>
                  </a:solidFill>
                </a:uFill>
              </a:rPr>
              <a:t>distruzione accidentale o illegale</a:t>
            </a:r>
            <a:r>
              <a:rPr lang="it-IT" dirty="0">
                <a:solidFill>
                  <a:prstClr val="black"/>
                </a:solidFill>
                <a:highlight>
                  <a:srgbClr val="FFF8DD"/>
                </a:highlight>
                <a:uFill>
                  <a:solidFill>
                    <a:srgbClr val="C00000"/>
                  </a:solidFill>
                </a:uFill>
              </a:rPr>
              <a:t>, la </a:t>
            </a:r>
            <a:r>
              <a:rPr lang="it-IT" i="1" dirty="0">
                <a:solidFill>
                  <a:prstClr val="black"/>
                </a:solidFill>
                <a:highlight>
                  <a:srgbClr val="FFF8DD"/>
                </a:highlight>
                <a:uFill>
                  <a:solidFill>
                    <a:srgbClr val="C00000"/>
                  </a:solidFill>
                </a:uFill>
              </a:rPr>
              <a:t>perdita</a:t>
            </a:r>
            <a:r>
              <a:rPr lang="it-IT" dirty="0">
                <a:solidFill>
                  <a:prstClr val="black"/>
                </a:solidFill>
                <a:highlight>
                  <a:srgbClr val="FFF8DD"/>
                </a:highlight>
                <a:uFill>
                  <a:solidFill>
                    <a:srgbClr val="C00000"/>
                  </a:solidFill>
                </a:uFill>
              </a:rPr>
              <a:t>, la </a:t>
            </a:r>
            <a:r>
              <a:rPr lang="it-IT" i="1" dirty="0">
                <a:solidFill>
                  <a:prstClr val="black"/>
                </a:solidFill>
                <a:highlight>
                  <a:srgbClr val="FFF8DD"/>
                </a:highlight>
                <a:uFill>
                  <a:solidFill>
                    <a:srgbClr val="C00000"/>
                  </a:solidFill>
                </a:uFill>
              </a:rPr>
              <a:t>modifica</a:t>
            </a:r>
            <a:r>
              <a:rPr lang="it-IT" dirty="0">
                <a:solidFill>
                  <a:prstClr val="black"/>
                </a:solidFill>
                <a:highlight>
                  <a:srgbClr val="FFF8DD"/>
                </a:highlight>
                <a:uFill>
                  <a:solidFill>
                    <a:srgbClr val="C00000"/>
                  </a:solidFill>
                </a:uFill>
              </a:rPr>
              <a:t>, la </a:t>
            </a:r>
            <a:r>
              <a:rPr lang="it-IT" i="1" dirty="0">
                <a:solidFill>
                  <a:prstClr val="black"/>
                </a:solidFill>
                <a:highlight>
                  <a:srgbClr val="FFF8DD"/>
                </a:highlight>
                <a:uFill>
                  <a:solidFill>
                    <a:srgbClr val="C00000"/>
                  </a:solidFill>
                </a:uFill>
              </a:rPr>
              <a:t>rivelazione</a:t>
            </a:r>
            <a:r>
              <a:rPr lang="it-IT" dirty="0">
                <a:solidFill>
                  <a:prstClr val="black"/>
                </a:solidFill>
                <a:highlight>
                  <a:srgbClr val="FFF8DD"/>
                </a:highlight>
                <a:uFill>
                  <a:solidFill>
                    <a:srgbClr val="C00000"/>
                  </a:solidFill>
                </a:uFill>
              </a:rPr>
              <a:t> o l’</a:t>
            </a:r>
            <a:r>
              <a:rPr lang="it-IT" i="1" dirty="0">
                <a:solidFill>
                  <a:prstClr val="black"/>
                </a:solidFill>
                <a:highlight>
                  <a:srgbClr val="FFF8DD"/>
                </a:highlight>
                <a:uFill>
                  <a:solidFill>
                    <a:srgbClr val="C00000"/>
                  </a:solidFill>
                </a:uFill>
              </a:rPr>
              <a:t>accesso non autorizzati </a:t>
            </a:r>
            <a:r>
              <a:rPr lang="it-IT" dirty="0">
                <a:solidFill>
                  <a:prstClr val="black"/>
                </a:solidFill>
                <a:highlight>
                  <a:srgbClr val="FFF8DD"/>
                </a:highlight>
                <a:uFill>
                  <a:solidFill>
                    <a:srgbClr val="C00000"/>
                  </a:solidFill>
                </a:uFill>
              </a:rPr>
              <a:t>a dati personali trasmessi, conservati o comunque elaborati, </a:t>
            </a:r>
            <a:r>
              <a:rPr lang="it-IT" dirty="0">
                <a:solidFill>
                  <a:srgbClr val="C00000"/>
                </a:solidFill>
                <a:highlight>
                  <a:srgbClr val="FFF8DD"/>
                </a:highlight>
                <a:uFill>
                  <a:solidFill>
                    <a:srgbClr val="C00000"/>
                  </a:solidFill>
                </a:uFill>
              </a:rPr>
              <a:t>che potrebbero cagionare in particolare un danno</a:t>
            </a:r>
            <a:r>
              <a:rPr lang="it-IT" dirty="0">
                <a:solidFill>
                  <a:prstClr val="black"/>
                </a:solidFill>
                <a:highlight>
                  <a:srgbClr val="FFF8DD"/>
                </a:highlight>
                <a:uFill>
                  <a:solidFill>
                    <a:srgbClr val="C00000"/>
                  </a:solidFill>
                </a:uFill>
              </a:rPr>
              <a:t> fisico, materiale o immateriale</a:t>
            </a:r>
            <a:r>
              <a:rPr lang="it-IT" baseline="30000" dirty="0">
                <a:solidFill>
                  <a:prstClr val="black"/>
                </a:solidFill>
                <a:highlight>
                  <a:srgbClr val="FFF8DD"/>
                </a:highlight>
                <a:uFill>
                  <a:solidFill>
                    <a:srgbClr val="C00000"/>
                  </a:solidFill>
                </a:uFill>
              </a:rPr>
              <a:t> (83° Cons.)</a:t>
            </a:r>
            <a:r>
              <a:rPr lang="it-IT" dirty="0">
                <a:solidFill>
                  <a:prstClr val="black"/>
                </a:solidFill>
                <a:highlight>
                  <a:srgbClr val="FFF8DD"/>
                </a:highlight>
                <a:uFill>
                  <a:solidFill>
                    <a:srgbClr val="C00000"/>
                  </a:solidFill>
                </a:uFill>
              </a:rPr>
              <a:t>. </a:t>
            </a:r>
            <a:endParaRPr lang="it-IT" sz="3200" dirty="0">
              <a:highlight>
                <a:srgbClr val="FFF8DD"/>
              </a:highlight>
              <a:cs typeface="Times New Roman" panose="02020603050405020304" pitchFamily="18" charset="0"/>
            </a:endParaRP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fld id="{55920BB5-04B7-4882-9DEF-784E98B4A657}" type="datetime1">
              <a:rPr lang="it-IT" smtClean="0"/>
              <a:t>07/06/2018</a:t>
            </a:fld>
            <a:endParaRPr lang="it-IT" dirty="0"/>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fld id="{F74602B5-7832-47F6-8BF6-4ACCF92184F1}" type="slidenum">
              <a:rPr lang="it-IT" smtClean="0"/>
              <a:pPr/>
              <a:t>169</a:t>
            </a:fld>
            <a:endParaRPr lang="it-IT" dirty="0"/>
          </a:p>
        </p:txBody>
      </p:sp>
    </p:spTree>
    <p:extLst>
      <p:ext uri="{BB962C8B-B14F-4D97-AF65-F5344CB8AC3E}">
        <p14:creationId xmlns:p14="http://schemas.microsoft.com/office/powerpoint/2010/main" val="95867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4F807-4F94-4920-A401-C82BF7B082FD}"/>
              </a:ext>
            </a:extLst>
          </p:cNvPr>
          <p:cNvSpPr>
            <a:spLocks noGrp="1"/>
          </p:cNvSpPr>
          <p:nvPr>
            <p:ph type="title"/>
          </p:nvPr>
        </p:nvSpPr>
        <p:spPr/>
        <p:txBody>
          <a:bodyPr anchor="t" anchorCtr="0"/>
          <a:lstStyle/>
          <a:p>
            <a:r>
              <a:rPr lang="it-IT" dirty="0"/>
              <a:t>I </a:t>
            </a:r>
            <a:r>
              <a:rPr lang="it-IT" dirty="0">
                <a:solidFill>
                  <a:srgbClr val="C00000"/>
                </a:solidFill>
              </a:rPr>
              <a:t>principi «di base»</a:t>
            </a:r>
            <a:r>
              <a:rPr lang="it-IT" dirty="0"/>
              <a:t> stabiliti dal RGPD</a:t>
            </a:r>
          </a:p>
        </p:txBody>
      </p:sp>
      <p:sp>
        <p:nvSpPr>
          <p:cNvPr id="3" name="Segnaposto data 2">
            <a:extLst>
              <a:ext uri="{FF2B5EF4-FFF2-40B4-BE49-F238E27FC236}">
                <a16:creationId xmlns:a16="http://schemas.microsoft.com/office/drawing/2014/main" id="{B10F70FA-CDB1-4EC2-A8B3-6E9D10ECA900}"/>
              </a:ext>
            </a:extLst>
          </p:cNvPr>
          <p:cNvSpPr>
            <a:spLocks noGrp="1"/>
          </p:cNvSpPr>
          <p:nvPr>
            <p:ph type="dt" sz="half" idx="10"/>
          </p:nvPr>
        </p:nvSpPr>
        <p:spPr/>
        <p:txBody>
          <a:bodyPr/>
          <a:lstStyle/>
          <a:p>
            <a:fld id="{69ADC2F7-1426-4BDF-A134-2370EF5F02B0}" type="datetime1">
              <a:rPr lang="it-IT" smtClean="0"/>
              <a:t>07/06/2018</a:t>
            </a:fld>
            <a:endParaRPr lang="en-US" dirty="0"/>
          </a:p>
        </p:txBody>
      </p:sp>
      <p:sp>
        <p:nvSpPr>
          <p:cNvPr id="4" name="Segnaposto piè di pagina 3">
            <a:extLst>
              <a:ext uri="{FF2B5EF4-FFF2-40B4-BE49-F238E27FC236}">
                <a16:creationId xmlns:a16="http://schemas.microsoft.com/office/drawing/2014/main" id="{13FC6E58-002F-456E-95D3-931E745F6E70}"/>
              </a:ext>
            </a:extLst>
          </p:cNvPr>
          <p:cNvSpPr>
            <a:spLocks noGrp="1"/>
          </p:cNvSpPr>
          <p:nvPr>
            <p:ph type="ftr" sz="quarter" idx="11"/>
          </p:nvPr>
        </p:nvSpPr>
        <p:spPr/>
        <p:txBody>
          <a:bodyPr/>
          <a:lstStyle/>
          <a:p>
            <a:r>
              <a:rPr lang="it-IT"/>
              <a:t>© ~ 2018. Marzio V. Vaglio ~ www.privacycodex.eu</a:t>
            </a:r>
            <a:endParaRPr lang="en-US" dirty="0"/>
          </a:p>
        </p:txBody>
      </p:sp>
      <p:sp>
        <p:nvSpPr>
          <p:cNvPr id="5" name="Segnaposto numero diapositiva 4">
            <a:extLst>
              <a:ext uri="{FF2B5EF4-FFF2-40B4-BE49-F238E27FC236}">
                <a16:creationId xmlns:a16="http://schemas.microsoft.com/office/drawing/2014/main" id="{DC081B17-F897-4797-BFED-D8F449C20194}"/>
              </a:ext>
            </a:extLst>
          </p:cNvPr>
          <p:cNvSpPr>
            <a:spLocks noGrp="1"/>
          </p:cNvSpPr>
          <p:nvPr>
            <p:ph type="sldNum" sz="quarter" idx="12"/>
          </p:nvPr>
        </p:nvSpPr>
        <p:spPr/>
        <p:txBody>
          <a:bodyPr/>
          <a:lstStyle/>
          <a:p>
            <a:fld id="{4FAB73BC-B049-4115-A692-8D63A059BFB8}" type="slidenum">
              <a:rPr lang="en-US" smtClean="0"/>
              <a:t>17</a:t>
            </a:fld>
            <a:endParaRPr lang="en-US" dirty="0"/>
          </a:p>
        </p:txBody>
      </p:sp>
      <p:graphicFrame>
        <p:nvGraphicFramePr>
          <p:cNvPr id="7" name="Tabella 6">
            <a:extLst>
              <a:ext uri="{FF2B5EF4-FFF2-40B4-BE49-F238E27FC236}">
                <a16:creationId xmlns:a16="http://schemas.microsoft.com/office/drawing/2014/main" id="{AC5C010A-E367-4F02-AE58-BF02E5B0B604}"/>
              </a:ext>
            </a:extLst>
          </p:cNvPr>
          <p:cNvGraphicFramePr>
            <a:graphicFrameLocks noGrp="1"/>
          </p:cNvGraphicFramePr>
          <p:nvPr>
            <p:extLst>
              <p:ext uri="{D42A27DB-BD31-4B8C-83A1-F6EECF244321}">
                <p14:modId xmlns:p14="http://schemas.microsoft.com/office/powerpoint/2010/main" val="3928331535"/>
              </p:ext>
            </p:extLst>
          </p:nvPr>
        </p:nvGraphicFramePr>
        <p:xfrm>
          <a:off x="1114026" y="1099214"/>
          <a:ext cx="9963949" cy="5174733"/>
        </p:xfrm>
        <a:graphic>
          <a:graphicData uri="http://schemas.openxmlformats.org/drawingml/2006/table">
            <a:tbl>
              <a:tblPr bandRow="1">
                <a:tableStyleId>{C083E6E3-FA7D-4D7B-A595-EF9225AFEA82}</a:tableStyleId>
              </a:tblPr>
              <a:tblGrid>
                <a:gridCol w="6632137">
                  <a:extLst>
                    <a:ext uri="{9D8B030D-6E8A-4147-A177-3AD203B41FA5}">
                      <a16:colId xmlns:a16="http://schemas.microsoft.com/office/drawing/2014/main" val="279938038"/>
                    </a:ext>
                  </a:extLst>
                </a:gridCol>
                <a:gridCol w="3331812">
                  <a:extLst>
                    <a:ext uri="{9D8B030D-6E8A-4147-A177-3AD203B41FA5}">
                      <a16:colId xmlns:a16="http://schemas.microsoft.com/office/drawing/2014/main" val="484388718"/>
                    </a:ext>
                  </a:extLst>
                </a:gridCol>
              </a:tblGrid>
              <a:tr h="507327">
                <a:tc>
                  <a:txBody>
                    <a:bodyPr/>
                    <a:lstStyle/>
                    <a:p>
                      <a:r>
                        <a:rPr lang="it-IT" sz="2400" dirty="0">
                          <a:latin typeface="Arial Nova Light" panose="020B0304020202020204" pitchFamily="34" charset="0"/>
                        </a:rPr>
                        <a:t>Liceità, correttezza e trasparenza</a:t>
                      </a:r>
                    </a:p>
                  </a:txBody>
                  <a:tcPr/>
                </a:tc>
                <a:tc>
                  <a:txBody>
                    <a:bodyPr/>
                    <a:lstStyle/>
                    <a:p>
                      <a:r>
                        <a:rPr lang="it-IT" sz="2400" dirty="0">
                          <a:latin typeface="Arial Nova Light" panose="020B0304020202020204" pitchFamily="34" charset="0"/>
                        </a:rPr>
                        <a:t>Art. 5,1,a; art. 6</a:t>
                      </a:r>
                    </a:p>
                  </a:txBody>
                  <a:tcPr/>
                </a:tc>
                <a:extLst>
                  <a:ext uri="{0D108BD9-81ED-4DB2-BD59-A6C34878D82A}">
                    <a16:rowId xmlns:a16="http://schemas.microsoft.com/office/drawing/2014/main" val="3253112237"/>
                  </a:ext>
                </a:extLst>
              </a:tr>
              <a:tr h="405861">
                <a:tc>
                  <a:txBody>
                    <a:bodyPr/>
                    <a:lstStyle/>
                    <a:p>
                      <a:pPr lvl="1"/>
                      <a:r>
                        <a:rPr lang="it-IT" sz="1800" dirty="0">
                          <a:latin typeface="Arial Nova Light" panose="020B0304020202020204" pitchFamily="34" charset="0"/>
                        </a:rPr>
                        <a:t>Condizioni per il consenso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Artt. 7 e 8</a:t>
                      </a:r>
                    </a:p>
                  </a:txBody>
                  <a:tcPr/>
                </a:tc>
                <a:extLst>
                  <a:ext uri="{0D108BD9-81ED-4DB2-BD59-A6C34878D82A}">
                    <a16:rowId xmlns:a16="http://schemas.microsoft.com/office/drawing/2014/main" val="1916106607"/>
                  </a:ext>
                </a:extLst>
              </a:tr>
              <a:tr h="405861">
                <a:tc>
                  <a:txBody>
                    <a:bodyPr/>
                    <a:lstStyle/>
                    <a:p>
                      <a:pPr lvl="1"/>
                      <a:r>
                        <a:rPr lang="it-IT" sz="1800" dirty="0">
                          <a:latin typeface="Arial Nova Light" panose="020B0304020202020204" pitchFamily="34" charset="0"/>
                        </a:rPr>
                        <a:t>Trattamenti di categorie particolari di d.p.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9</a:t>
                      </a:r>
                    </a:p>
                  </a:txBody>
                  <a:tcPr/>
                </a:tc>
                <a:extLst>
                  <a:ext uri="{0D108BD9-81ED-4DB2-BD59-A6C34878D82A}">
                    <a16:rowId xmlns:a16="http://schemas.microsoft.com/office/drawing/2014/main" val="819577685"/>
                  </a:ext>
                </a:extLst>
              </a:tr>
              <a:tr h="405861">
                <a:tc>
                  <a:txBody>
                    <a:bodyPr/>
                    <a:lstStyle/>
                    <a:p>
                      <a:pPr lvl="1"/>
                      <a:r>
                        <a:rPr lang="it-IT" sz="1800" dirty="0">
                          <a:latin typeface="Arial Nova Light" panose="020B0304020202020204" pitchFamily="34" charset="0"/>
                        </a:rPr>
                        <a:t>Trattamento di d.p. relativi a condanne penali e reati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10</a:t>
                      </a:r>
                    </a:p>
                  </a:txBody>
                  <a:tcPr/>
                </a:tc>
                <a:extLst>
                  <a:ext uri="{0D108BD9-81ED-4DB2-BD59-A6C34878D82A}">
                    <a16:rowId xmlns:a16="http://schemas.microsoft.com/office/drawing/2014/main" val="4188289569"/>
                  </a:ext>
                </a:extLst>
              </a:tr>
              <a:tr h="405861">
                <a:tc>
                  <a:txBody>
                    <a:bodyPr/>
                    <a:lstStyle/>
                    <a:p>
                      <a:pPr lvl="1"/>
                      <a:r>
                        <a:rPr lang="it-IT" sz="1800" dirty="0">
                          <a:latin typeface="Arial Nova Light" panose="020B0304020202020204" pitchFamily="34" charset="0"/>
                        </a:rPr>
                        <a:t>Trattamento che non richiede l’identificazione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11</a:t>
                      </a:r>
                    </a:p>
                  </a:txBody>
                  <a:tcPr/>
                </a:tc>
                <a:extLst>
                  <a:ext uri="{0D108BD9-81ED-4DB2-BD59-A6C34878D82A}">
                    <a16:rowId xmlns:a16="http://schemas.microsoft.com/office/drawing/2014/main" val="1630876982"/>
                  </a:ext>
                </a:extLst>
              </a:tr>
              <a:tr h="507327">
                <a:tc>
                  <a:txBody>
                    <a:bodyPr/>
                    <a:lstStyle/>
                    <a:p>
                      <a:r>
                        <a:rPr lang="it-IT" sz="2400" dirty="0">
                          <a:latin typeface="Arial Nova Light" panose="020B0304020202020204" pitchFamily="34" charset="0"/>
                        </a:rPr>
                        <a:t>Limitazione della finalità</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5,1,b</a:t>
                      </a:r>
                    </a:p>
                  </a:txBody>
                  <a:tcPr/>
                </a:tc>
                <a:extLst>
                  <a:ext uri="{0D108BD9-81ED-4DB2-BD59-A6C34878D82A}">
                    <a16:rowId xmlns:a16="http://schemas.microsoft.com/office/drawing/2014/main" val="513657486"/>
                  </a:ext>
                </a:extLst>
              </a:tr>
              <a:tr h="507327">
                <a:tc>
                  <a:txBody>
                    <a:bodyPr/>
                    <a:lstStyle/>
                    <a:p>
                      <a:r>
                        <a:rPr lang="it-IT" sz="2400" dirty="0">
                          <a:latin typeface="Arial Nova Light" panose="020B0304020202020204" pitchFamily="34" charset="0"/>
                        </a:rPr>
                        <a:t>Minimizzazione dei dati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5,1,c</a:t>
                      </a:r>
                    </a:p>
                  </a:txBody>
                  <a:tcPr/>
                </a:tc>
                <a:extLst>
                  <a:ext uri="{0D108BD9-81ED-4DB2-BD59-A6C34878D82A}">
                    <a16:rowId xmlns:a16="http://schemas.microsoft.com/office/drawing/2014/main" val="2016723708"/>
                  </a:ext>
                </a:extLst>
              </a:tr>
              <a:tr h="507327">
                <a:tc>
                  <a:txBody>
                    <a:bodyPr/>
                    <a:lstStyle/>
                    <a:p>
                      <a:r>
                        <a:rPr lang="it-IT" sz="2400" dirty="0">
                          <a:latin typeface="Arial Nova Light" panose="020B0304020202020204" pitchFamily="34" charset="0"/>
                        </a:rPr>
                        <a:t>Esattezza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5,1,d</a:t>
                      </a:r>
                    </a:p>
                  </a:txBody>
                  <a:tcPr/>
                </a:tc>
                <a:extLst>
                  <a:ext uri="{0D108BD9-81ED-4DB2-BD59-A6C34878D82A}">
                    <a16:rowId xmlns:a16="http://schemas.microsoft.com/office/drawing/2014/main" val="3069185755"/>
                  </a:ext>
                </a:extLst>
              </a:tr>
              <a:tr h="507327">
                <a:tc>
                  <a:txBody>
                    <a:bodyPr/>
                    <a:lstStyle/>
                    <a:p>
                      <a:r>
                        <a:rPr lang="it-IT" sz="2400" dirty="0">
                          <a:latin typeface="Arial Nova Light" panose="020B0304020202020204" pitchFamily="34" charset="0"/>
                        </a:rPr>
                        <a:t>Limitazione della conservazione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5,1,e</a:t>
                      </a:r>
                    </a:p>
                  </a:txBody>
                  <a:tcPr/>
                </a:tc>
                <a:extLst>
                  <a:ext uri="{0D108BD9-81ED-4DB2-BD59-A6C34878D82A}">
                    <a16:rowId xmlns:a16="http://schemas.microsoft.com/office/drawing/2014/main" val="3685843357"/>
                  </a:ext>
                </a:extLst>
              </a:tr>
              <a:tr h="507327">
                <a:tc>
                  <a:txBody>
                    <a:bodyPr/>
                    <a:lstStyle/>
                    <a:p>
                      <a:r>
                        <a:rPr lang="it-IT" sz="2400" dirty="0">
                          <a:latin typeface="Arial Nova Light" panose="020B0304020202020204" pitchFamily="34" charset="0"/>
                        </a:rPr>
                        <a:t>Integrità e riservatezza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5,1,f</a:t>
                      </a:r>
                    </a:p>
                  </a:txBody>
                  <a:tcPr/>
                </a:tc>
                <a:extLst>
                  <a:ext uri="{0D108BD9-81ED-4DB2-BD59-A6C34878D82A}">
                    <a16:rowId xmlns:a16="http://schemas.microsoft.com/office/drawing/2014/main" val="3763826666"/>
                  </a:ext>
                </a:extLst>
              </a:tr>
              <a:tr h="507327">
                <a:tc>
                  <a:txBody>
                    <a:bodyPr/>
                    <a:lstStyle/>
                    <a:p>
                      <a:r>
                        <a:rPr lang="it-IT" sz="2400" dirty="0">
                          <a:latin typeface="Arial Nova Light" panose="020B0304020202020204" pitchFamily="34" charset="0"/>
                        </a:rPr>
                        <a:t>Responsabilizzazione (</a:t>
                      </a:r>
                      <a:r>
                        <a:rPr lang="it-IT" sz="2400" i="1" dirty="0">
                          <a:latin typeface="Arial Nova Light" panose="020B0304020202020204" pitchFamily="34" charset="0"/>
                        </a:rPr>
                        <a:t>accountability</a:t>
                      </a:r>
                      <a:r>
                        <a:rPr lang="it-IT" sz="2400" dirty="0">
                          <a:latin typeface="Arial Nova Light" panose="020B03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Art. 5,2</a:t>
                      </a:r>
                    </a:p>
                  </a:txBody>
                  <a:tcPr/>
                </a:tc>
                <a:extLst>
                  <a:ext uri="{0D108BD9-81ED-4DB2-BD59-A6C34878D82A}">
                    <a16:rowId xmlns:a16="http://schemas.microsoft.com/office/drawing/2014/main" val="459209262"/>
                  </a:ext>
                </a:extLst>
              </a:tr>
            </a:tbl>
          </a:graphicData>
        </a:graphic>
      </p:graphicFrame>
    </p:spTree>
    <p:extLst>
      <p:ext uri="{BB962C8B-B14F-4D97-AF65-F5344CB8AC3E}">
        <p14:creationId xmlns:p14="http://schemas.microsoft.com/office/powerpoint/2010/main" val="38702585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B244A-CD68-4509-A70D-2B41532D4F4E}"/>
              </a:ext>
            </a:extLst>
          </p:cNvPr>
          <p:cNvSpPr>
            <a:spLocks noGrp="1"/>
          </p:cNvSpPr>
          <p:nvPr>
            <p:ph type="title"/>
          </p:nvPr>
        </p:nvSpPr>
        <p:spPr/>
        <p:txBody>
          <a:bodyPr/>
          <a:lstStyle/>
          <a:p>
            <a:r>
              <a:rPr lang="it-IT" dirty="0"/>
              <a:t>Misure </a:t>
            </a:r>
            <a:r>
              <a:rPr lang="it-IT" dirty="0">
                <a:solidFill>
                  <a:srgbClr val="C00000"/>
                </a:solidFill>
              </a:rPr>
              <a:t>tecniche ed organizzative </a:t>
            </a:r>
            <a:r>
              <a:rPr lang="it-IT" dirty="0"/>
              <a:t>di sicurezza</a:t>
            </a:r>
          </a:p>
        </p:txBody>
      </p:sp>
      <p:sp>
        <p:nvSpPr>
          <p:cNvPr id="3" name="Segnaposto contenuto 2">
            <a:extLst>
              <a:ext uri="{FF2B5EF4-FFF2-40B4-BE49-F238E27FC236}">
                <a16:creationId xmlns:a16="http://schemas.microsoft.com/office/drawing/2014/main" id="{A7DFBE38-6BB7-4156-8697-6203BD2FDC14}"/>
              </a:ext>
            </a:extLst>
          </p:cNvPr>
          <p:cNvSpPr>
            <a:spLocks noGrp="1"/>
          </p:cNvSpPr>
          <p:nvPr>
            <p:ph idx="1"/>
          </p:nvPr>
        </p:nvSpPr>
        <p:spPr>
          <a:xfrm>
            <a:off x="1231127" y="1340736"/>
            <a:ext cx="9729746" cy="4176528"/>
          </a:xfrm>
        </p:spPr>
        <p:txBody>
          <a:bodyPr/>
          <a:lstStyle/>
          <a:p>
            <a:pPr marL="0" indent="0">
              <a:buNone/>
            </a:pPr>
            <a:r>
              <a:rPr lang="it-IT" sz="3200" dirty="0"/>
              <a:t>a) la </a:t>
            </a:r>
            <a:r>
              <a:rPr lang="it-IT" sz="3200" dirty="0">
                <a:solidFill>
                  <a:srgbClr val="C00000"/>
                </a:solidFill>
              </a:rPr>
              <a:t>pseudonimizzazione</a:t>
            </a:r>
            <a:r>
              <a:rPr lang="it-IT" sz="3200" dirty="0"/>
              <a:t> e la </a:t>
            </a:r>
            <a:r>
              <a:rPr lang="it-IT" sz="3200" dirty="0">
                <a:solidFill>
                  <a:srgbClr val="C00000"/>
                </a:solidFill>
              </a:rPr>
              <a:t>cifratura</a:t>
            </a:r>
            <a:r>
              <a:rPr lang="it-IT" sz="3200" dirty="0"/>
              <a:t> dei d.p.;</a:t>
            </a:r>
          </a:p>
          <a:p>
            <a:pPr marL="0" indent="0">
              <a:buNone/>
            </a:pPr>
            <a:r>
              <a:rPr lang="it-IT" sz="3200" dirty="0"/>
              <a:t>b) la capacità di </a:t>
            </a:r>
            <a:r>
              <a:rPr lang="it-IT" sz="3200" dirty="0">
                <a:solidFill>
                  <a:srgbClr val="C00000"/>
                </a:solidFill>
              </a:rPr>
              <a:t>assicurare</a:t>
            </a:r>
            <a:r>
              <a:rPr lang="it-IT" sz="3200" dirty="0"/>
              <a:t> su base permanente la </a:t>
            </a:r>
            <a:r>
              <a:rPr lang="it-IT" sz="3200" dirty="0">
                <a:solidFill>
                  <a:srgbClr val="C00000"/>
                </a:solidFill>
              </a:rPr>
              <a:t>riservatezza</a:t>
            </a:r>
            <a:r>
              <a:rPr lang="it-IT" sz="3200" dirty="0"/>
              <a:t>, l’</a:t>
            </a:r>
            <a:r>
              <a:rPr lang="it-IT" sz="3200" dirty="0">
                <a:solidFill>
                  <a:srgbClr val="C00000"/>
                </a:solidFill>
              </a:rPr>
              <a:t>integrità</a:t>
            </a:r>
            <a:r>
              <a:rPr lang="it-IT" sz="3200" dirty="0"/>
              <a:t>, la </a:t>
            </a:r>
            <a:r>
              <a:rPr lang="it-IT" sz="3200" dirty="0">
                <a:solidFill>
                  <a:srgbClr val="C00000"/>
                </a:solidFill>
              </a:rPr>
              <a:t>disponibilità</a:t>
            </a:r>
            <a:r>
              <a:rPr lang="it-IT" sz="3200" dirty="0"/>
              <a:t> e la </a:t>
            </a:r>
            <a:r>
              <a:rPr lang="it-IT" sz="3200" dirty="0">
                <a:solidFill>
                  <a:srgbClr val="C00000"/>
                </a:solidFill>
              </a:rPr>
              <a:t>resilienza</a:t>
            </a:r>
            <a:r>
              <a:rPr lang="it-IT" sz="3200" dirty="0"/>
              <a:t> </a:t>
            </a:r>
            <a:r>
              <a:rPr lang="it-IT" sz="3200" u="sng" dirty="0">
                <a:uFill>
                  <a:solidFill>
                    <a:srgbClr val="C00000"/>
                  </a:solidFill>
                </a:uFill>
              </a:rPr>
              <a:t>dei sistemi</a:t>
            </a:r>
            <a:r>
              <a:rPr lang="it-IT" sz="3200" dirty="0">
                <a:uFill>
                  <a:solidFill>
                    <a:srgbClr val="C00000"/>
                  </a:solidFill>
                </a:uFill>
              </a:rPr>
              <a:t> </a:t>
            </a:r>
            <a:r>
              <a:rPr lang="it-IT" sz="3200" dirty="0"/>
              <a:t>e </a:t>
            </a:r>
            <a:r>
              <a:rPr lang="it-IT" sz="3200" u="sng" dirty="0">
                <a:uFill>
                  <a:solidFill>
                    <a:srgbClr val="C00000"/>
                  </a:solidFill>
                </a:uFill>
              </a:rPr>
              <a:t>dei servizi</a:t>
            </a:r>
            <a:r>
              <a:rPr lang="it-IT" sz="3200" dirty="0"/>
              <a:t> di trattamento;</a:t>
            </a:r>
          </a:p>
          <a:p>
            <a:pPr marL="0" indent="0">
              <a:buNone/>
            </a:pPr>
            <a:r>
              <a:rPr lang="it-IT" sz="3200" dirty="0"/>
              <a:t>c) la capacità di </a:t>
            </a:r>
            <a:r>
              <a:rPr lang="it-IT" sz="3200" dirty="0">
                <a:solidFill>
                  <a:srgbClr val="C00000"/>
                </a:solidFill>
              </a:rPr>
              <a:t>ripristinare</a:t>
            </a:r>
            <a:r>
              <a:rPr lang="it-IT" sz="3200" dirty="0"/>
              <a:t> </a:t>
            </a:r>
            <a:r>
              <a:rPr lang="it-IT" sz="3200" i="1" dirty="0"/>
              <a:t>tempestivamente</a:t>
            </a:r>
            <a:r>
              <a:rPr lang="it-IT" sz="3200" dirty="0"/>
              <a:t> la </a:t>
            </a:r>
            <a:r>
              <a:rPr lang="it-IT" sz="3200" dirty="0">
                <a:solidFill>
                  <a:srgbClr val="C00000"/>
                </a:solidFill>
              </a:rPr>
              <a:t>disponibilità</a:t>
            </a:r>
            <a:r>
              <a:rPr lang="it-IT" sz="3200" dirty="0"/>
              <a:t> e l’</a:t>
            </a:r>
            <a:r>
              <a:rPr lang="it-IT" sz="3200" dirty="0">
                <a:solidFill>
                  <a:srgbClr val="C00000"/>
                </a:solidFill>
              </a:rPr>
              <a:t>accesso</a:t>
            </a:r>
            <a:r>
              <a:rPr lang="it-IT" sz="3200" dirty="0"/>
              <a:t> dei d.p. in caso di incidente fisico o tecnico;</a:t>
            </a:r>
          </a:p>
          <a:p>
            <a:pPr marL="0" indent="0">
              <a:buNone/>
            </a:pPr>
            <a:r>
              <a:rPr lang="it-IT" sz="3200" dirty="0"/>
              <a:t>d) una </a:t>
            </a:r>
            <a:r>
              <a:rPr lang="it-IT" sz="3200" dirty="0">
                <a:solidFill>
                  <a:srgbClr val="C00000"/>
                </a:solidFill>
              </a:rPr>
              <a:t>procedura</a:t>
            </a:r>
            <a:r>
              <a:rPr lang="it-IT" sz="3200" dirty="0"/>
              <a:t> per </a:t>
            </a:r>
            <a:r>
              <a:rPr lang="it-IT" sz="3200" i="1" dirty="0"/>
              <a:t>testare</a:t>
            </a:r>
            <a:r>
              <a:rPr lang="it-IT" sz="3200" dirty="0"/>
              <a:t>, </a:t>
            </a:r>
            <a:r>
              <a:rPr lang="it-IT" sz="3200" i="1" dirty="0"/>
              <a:t>verificare</a:t>
            </a:r>
            <a:r>
              <a:rPr lang="it-IT" sz="3200" dirty="0"/>
              <a:t> e </a:t>
            </a:r>
            <a:r>
              <a:rPr lang="it-IT" sz="3200" i="1" dirty="0"/>
              <a:t>valutare</a:t>
            </a:r>
            <a:r>
              <a:rPr lang="it-IT" sz="3200" dirty="0"/>
              <a:t> regolarmente </a:t>
            </a:r>
            <a:r>
              <a:rPr lang="it-IT" sz="3200" dirty="0">
                <a:solidFill>
                  <a:srgbClr val="C00000"/>
                </a:solidFill>
              </a:rPr>
              <a:t>l’efficacia delle misure </a:t>
            </a:r>
            <a:r>
              <a:rPr lang="it-IT" sz="3200" dirty="0"/>
              <a:t>tecniche e organizzative al fine di garantire la sicurezza del trattamento.</a:t>
            </a:r>
          </a:p>
        </p:txBody>
      </p:sp>
      <p:sp>
        <p:nvSpPr>
          <p:cNvPr id="4" name="Segnaposto data 3">
            <a:extLst>
              <a:ext uri="{FF2B5EF4-FFF2-40B4-BE49-F238E27FC236}">
                <a16:creationId xmlns:a16="http://schemas.microsoft.com/office/drawing/2014/main" id="{202D2E18-9C8B-4E9F-A4FF-6443945573EC}"/>
              </a:ext>
            </a:extLst>
          </p:cNvPr>
          <p:cNvSpPr>
            <a:spLocks noGrp="1"/>
          </p:cNvSpPr>
          <p:nvPr>
            <p:ph type="dt" sz="half" idx="10"/>
          </p:nvPr>
        </p:nvSpPr>
        <p:spPr/>
        <p:txBody>
          <a:bodyPr/>
          <a:lstStyle/>
          <a:p>
            <a:fld id="{57886441-D2A5-4105-87EB-490CF6876AC6}" type="datetime1">
              <a:rPr lang="it-IT" smtClean="0"/>
              <a:t>07/06/2018</a:t>
            </a:fld>
            <a:endParaRPr lang="it-IT" dirty="0"/>
          </a:p>
        </p:txBody>
      </p:sp>
      <p:sp>
        <p:nvSpPr>
          <p:cNvPr id="5" name="Segnaposto piè di pagina 4">
            <a:extLst>
              <a:ext uri="{FF2B5EF4-FFF2-40B4-BE49-F238E27FC236}">
                <a16:creationId xmlns:a16="http://schemas.microsoft.com/office/drawing/2014/main" id="{2AA06491-7757-4DB6-BB5F-D013EB133C5A}"/>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15DD8D40-1E6B-48FF-AD07-6BC6E3C9F1EF}"/>
              </a:ext>
            </a:extLst>
          </p:cNvPr>
          <p:cNvSpPr>
            <a:spLocks noGrp="1"/>
          </p:cNvSpPr>
          <p:nvPr>
            <p:ph type="sldNum" sz="quarter" idx="12"/>
          </p:nvPr>
        </p:nvSpPr>
        <p:spPr/>
        <p:txBody>
          <a:bodyPr/>
          <a:lstStyle/>
          <a:p>
            <a:fld id="{F74602B5-7832-47F6-8BF6-4ACCF92184F1}" type="slidenum">
              <a:rPr lang="it-IT" smtClean="0"/>
              <a:pPr/>
              <a:t>170</a:t>
            </a:fld>
            <a:endParaRPr lang="it-IT" dirty="0"/>
          </a:p>
        </p:txBody>
      </p:sp>
    </p:spTree>
    <p:extLst>
      <p:ext uri="{BB962C8B-B14F-4D97-AF65-F5344CB8AC3E}">
        <p14:creationId xmlns:p14="http://schemas.microsoft.com/office/powerpoint/2010/main" val="903887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B244A-CD68-4509-A70D-2B41532D4F4E}"/>
              </a:ext>
            </a:extLst>
          </p:cNvPr>
          <p:cNvSpPr>
            <a:spLocks noGrp="1"/>
          </p:cNvSpPr>
          <p:nvPr>
            <p:ph type="title"/>
          </p:nvPr>
        </p:nvSpPr>
        <p:spPr>
          <a:xfrm>
            <a:off x="1097280" y="286603"/>
            <a:ext cx="10583858" cy="1450757"/>
          </a:xfrm>
        </p:spPr>
        <p:txBody>
          <a:bodyPr/>
          <a:lstStyle/>
          <a:p>
            <a:r>
              <a:rPr lang="it-IT" dirty="0">
                <a:solidFill>
                  <a:srgbClr val="C00000"/>
                </a:solidFill>
              </a:rPr>
              <a:t>Misure tecniche ed organizzative </a:t>
            </a:r>
            <a:r>
              <a:rPr lang="it-IT" dirty="0">
                <a:effectLst/>
              </a:rPr>
              <a:t>di</a:t>
            </a:r>
            <a:r>
              <a:rPr lang="it-IT" dirty="0"/>
              <a:t> </a:t>
            </a:r>
            <a:r>
              <a:rPr lang="it-IT" dirty="0">
                <a:effectLst/>
              </a:rPr>
              <a:t>sicurezza </a:t>
            </a:r>
            <a:r>
              <a:rPr lang="it-IT" b="1" dirty="0">
                <a:solidFill>
                  <a:schemeClr val="bg2">
                    <a:lumMod val="75000"/>
                  </a:schemeClr>
                </a:solidFill>
              </a:rPr>
              <a:t>/2</a:t>
            </a:r>
          </a:p>
        </p:txBody>
      </p:sp>
      <p:sp>
        <p:nvSpPr>
          <p:cNvPr id="3" name="Segnaposto contenuto 2">
            <a:extLst>
              <a:ext uri="{FF2B5EF4-FFF2-40B4-BE49-F238E27FC236}">
                <a16:creationId xmlns:a16="http://schemas.microsoft.com/office/drawing/2014/main" id="{A7DFBE38-6BB7-4156-8697-6203BD2FDC14}"/>
              </a:ext>
            </a:extLst>
          </p:cNvPr>
          <p:cNvSpPr>
            <a:spLocks noGrp="1"/>
          </p:cNvSpPr>
          <p:nvPr>
            <p:ph idx="1"/>
          </p:nvPr>
        </p:nvSpPr>
        <p:spPr>
          <a:xfrm>
            <a:off x="1812454" y="1380122"/>
            <a:ext cx="8567093" cy="4767459"/>
          </a:xfrm>
        </p:spPr>
        <p:txBody>
          <a:bodyPr/>
          <a:lstStyle/>
          <a:p>
            <a:r>
              <a:rPr lang="it-IT" dirty="0"/>
              <a:t>Notiamo che </a:t>
            </a:r>
            <a:r>
              <a:rPr lang="it-IT" b="1" dirty="0"/>
              <a:t>si tratta di </a:t>
            </a:r>
            <a:r>
              <a:rPr lang="it-IT" b="1" i="1" dirty="0">
                <a:solidFill>
                  <a:srgbClr val="C00000"/>
                </a:solidFill>
              </a:rPr>
              <a:t>processi</a:t>
            </a:r>
            <a:r>
              <a:rPr lang="it-IT" dirty="0"/>
              <a:t>, più che di misure a sé stanti, slegate da una valutazione complessiva del contesto in cui si svolgono le attività del trattamento.</a:t>
            </a:r>
          </a:p>
          <a:p>
            <a:r>
              <a:rPr lang="it-IT" dirty="0"/>
              <a:t>Vediamo poi che cos’è </a:t>
            </a:r>
            <a:r>
              <a:rPr lang="it-IT" b="1" i="1" dirty="0">
                <a:highlight>
                  <a:srgbClr val="FFF8DD"/>
                </a:highlight>
              </a:rPr>
              <a:t>la resilienza</a:t>
            </a:r>
            <a:r>
              <a:rPr lang="it-IT" b="1" i="1" dirty="0"/>
              <a:t> </a:t>
            </a:r>
            <a:r>
              <a:rPr lang="it-IT" b="1" dirty="0"/>
              <a:t>dei sistemi e dei servizi di trattamento</a:t>
            </a:r>
            <a:r>
              <a:rPr lang="it-IT" dirty="0"/>
              <a:t>.</a:t>
            </a:r>
          </a:p>
          <a:p>
            <a:pPr marL="0" indent="0" algn="just">
              <a:buNone/>
            </a:pPr>
            <a:r>
              <a:rPr lang="it-IT" dirty="0"/>
              <a:t>In generale, la resilienza </a:t>
            </a:r>
            <a:r>
              <a:rPr lang="it-IT" baseline="30000" dirty="0">
                <a:solidFill>
                  <a:prstClr val="black"/>
                </a:solidFill>
              </a:rPr>
              <a:t>(Brian </a:t>
            </a:r>
            <a:r>
              <a:rPr lang="it-IT" baseline="30000" dirty="0" err="1">
                <a:solidFill>
                  <a:prstClr val="black"/>
                </a:solidFill>
              </a:rPr>
              <a:t>Walker</a:t>
            </a:r>
            <a:r>
              <a:rPr lang="it-IT" baseline="30000" dirty="0">
                <a:solidFill>
                  <a:prstClr val="black"/>
                </a:solidFill>
              </a:rPr>
              <a:t> - Il Sole 24 Ore) </a:t>
            </a:r>
            <a:r>
              <a:rPr lang="it-IT" dirty="0"/>
              <a:t>non è altro che </a:t>
            </a:r>
            <a:r>
              <a:rPr lang="it-IT" i="1" dirty="0"/>
              <a:t>la capacità di un sistema di assorbire le perturbazioni, riorganizzarsi, e continuare a funzionare più o meno come prima</a:t>
            </a:r>
            <a:r>
              <a:rPr lang="it-IT" dirty="0"/>
              <a:t>.</a:t>
            </a:r>
            <a:endParaRPr lang="it-IT" baseline="30000" dirty="0"/>
          </a:p>
          <a:p>
            <a:pPr marL="0" indent="0" algn="just">
              <a:buNone/>
            </a:pPr>
            <a:r>
              <a:rPr lang="it-IT" dirty="0"/>
              <a:t>In informatica, la resilienza è la </a:t>
            </a:r>
            <a:r>
              <a:rPr lang="it-IT" i="1" dirty="0"/>
              <a:t>capacità di un sistema di adattarsi alle condizioni d’uso</a:t>
            </a:r>
            <a:r>
              <a:rPr lang="it-IT" dirty="0"/>
              <a:t> e </a:t>
            </a:r>
            <a:r>
              <a:rPr lang="it-IT" i="1" dirty="0"/>
              <a:t>di resistere all’usura e ad attacchi esterni </a:t>
            </a:r>
            <a:r>
              <a:rPr lang="it-IT" dirty="0"/>
              <a:t>in modo da garantire la disponibilità dei servizi erogati </a:t>
            </a:r>
            <a:r>
              <a:rPr lang="it-IT" baseline="30000" dirty="0"/>
              <a:t>(business </a:t>
            </a:r>
            <a:r>
              <a:rPr lang="it-IT" baseline="30000" dirty="0" err="1"/>
              <a:t>continuity</a:t>
            </a:r>
            <a:r>
              <a:rPr lang="it-IT" baseline="30000" dirty="0"/>
              <a:t> e </a:t>
            </a:r>
            <a:r>
              <a:rPr lang="it-IT" baseline="30000" dirty="0" err="1"/>
              <a:t>disaster</a:t>
            </a:r>
            <a:r>
              <a:rPr lang="it-IT" baseline="30000" dirty="0"/>
              <a:t> recovery)</a:t>
            </a:r>
            <a:r>
              <a:rPr lang="it-IT" dirty="0"/>
              <a:t>. </a:t>
            </a:r>
            <a:endParaRPr lang="it-IT" sz="3200" dirty="0"/>
          </a:p>
        </p:txBody>
      </p:sp>
      <p:sp>
        <p:nvSpPr>
          <p:cNvPr id="4" name="Segnaposto data 3">
            <a:extLst>
              <a:ext uri="{FF2B5EF4-FFF2-40B4-BE49-F238E27FC236}">
                <a16:creationId xmlns:a16="http://schemas.microsoft.com/office/drawing/2014/main" id="{202D2E18-9C8B-4E9F-A4FF-6443945573EC}"/>
              </a:ext>
            </a:extLst>
          </p:cNvPr>
          <p:cNvSpPr>
            <a:spLocks noGrp="1"/>
          </p:cNvSpPr>
          <p:nvPr>
            <p:ph type="dt" sz="half" idx="10"/>
          </p:nvPr>
        </p:nvSpPr>
        <p:spPr/>
        <p:txBody>
          <a:bodyPr/>
          <a:lstStyle/>
          <a:p>
            <a:fld id="{4FEA8676-949F-42D2-9C12-8499BB4DEC7A}" type="datetime1">
              <a:rPr lang="it-IT" smtClean="0"/>
              <a:t>07/06/2018</a:t>
            </a:fld>
            <a:endParaRPr lang="it-IT" dirty="0"/>
          </a:p>
        </p:txBody>
      </p:sp>
      <p:sp>
        <p:nvSpPr>
          <p:cNvPr id="5" name="Segnaposto piè di pagina 4">
            <a:extLst>
              <a:ext uri="{FF2B5EF4-FFF2-40B4-BE49-F238E27FC236}">
                <a16:creationId xmlns:a16="http://schemas.microsoft.com/office/drawing/2014/main" id="{2AA06491-7757-4DB6-BB5F-D013EB133C5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15DD8D40-1E6B-48FF-AD07-6BC6E3C9F1EF}"/>
              </a:ext>
            </a:extLst>
          </p:cNvPr>
          <p:cNvSpPr>
            <a:spLocks noGrp="1"/>
          </p:cNvSpPr>
          <p:nvPr>
            <p:ph type="sldNum" sz="quarter" idx="12"/>
          </p:nvPr>
        </p:nvSpPr>
        <p:spPr/>
        <p:txBody>
          <a:bodyPr/>
          <a:lstStyle/>
          <a:p>
            <a:fld id="{F74602B5-7832-47F6-8BF6-4ACCF92184F1}" type="slidenum">
              <a:rPr lang="it-IT" smtClean="0"/>
              <a:pPr/>
              <a:t>171</a:t>
            </a:fld>
            <a:endParaRPr lang="it-IT" dirty="0"/>
          </a:p>
        </p:txBody>
      </p:sp>
    </p:spTree>
    <p:extLst>
      <p:ext uri="{BB962C8B-B14F-4D97-AF65-F5344CB8AC3E}">
        <p14:creationId xmlns:p14="http://schemas.microsoft.com/office/powerpoint/2010/main" val="14246805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B244A-CD68-4509-A70D-2B41532D4F4E}"/>
              </a:ext>
            </a:extLst>
          </p:cNvPr>
          <p:cNvSpPr>
            <a:spLocks noGrp="1"/>
          </p:cNvSpPr>
          <p:nvPr>
            <p:ph type="title"/>
          </p:nvPr>
        </p:nvSpPr>
        <p:spPr>
          <a:xfrm>
            <a:off x="1097279" y="286603"/>
            <a:ext cx="10364917" cy="1450757"/>
          </a:xfrm>
        </p:spPr>
        <p:txBody>
          <a:bodyPr/>
          <a:lstStyle/>
          <a:p>
            <a:r>
              <a:rPr lang="it-IT" dirty="0">
                <a:solidFill>
                  <a:srgbClr val="C00000"/>
                </a:solidFill>
              </a:rPr>
              <a:t>Misure tecniche ed organizzative </a:t>
            </a:r>
            <a:r>
              <a:rPr lang="it-IT" dirty="0">
                <a:effectLst/>
              </a:rPr>
              <a:t>di</a:t>
            </a:r>
            <a:r>
              <a:rPr lang="it-IT" dirty="0"/>
              <a:t> </a:t>
            </a:r>
            <a:r>
              <a:rPr lang="it-IT" dirty="0">
                <a:effectLst/>
              </a:rPr>
              <a:t>sicurezza </a:t>
            </a:r>
            <a:r>
              <a:rPr lang="it-IT" b="1" dirty="0">
                <a:solidFill>
                  <a:schemeClr val="bg2">
                    <a:lumMod val="75000"/>
                  </a:schemeClr>
                </a:solidFill>
              </a:rPr>
              <a:t>/3</a:t>
            </a:r>
          </a:p>
        </p:txBody>
      </p:sp>
      <p:sp>
        <p:nvSpPr>
          <p:cNvPr id="3" name="Segnaposto contenuto 2">
            <a:extLst>
              <a:ext uri="{FF2B5EF4-FFF2-40B4-BE49-F238E27FC236}">
                <a16:creationId xmlns:a16="http://schemas.microsoft.com/office/drawing/2014/main" id="{A7DFBE38-6BB7-4156-8697-6203BD2FDC14}"/>
              </a:ext>
            </a:extLst>
          </p:cNvPr>
          <p:cNvSpPr>
            <a:spLocks noGrp="1"/>
          </p:cNvSpPr>
          <p:nvPr>
            <p:ph idx="1"/>
          </p:nvPr>
        </p:nvSpPr>
        <p:spPr>
          <a:xfrm>
            <a:off x="1812453" y="1354364"/>
            <a:ext cx="8567093" cy="4767459"/>
          </a:xfrm>
        </p:spPr>
        <p:txBody>
          <a:bodyPr/>
          <a:lstStyle/>
          <a:p>
            <a:r>
              <a:rPr lang="it-IT" dirty="0"/>
              <a:t>Pensando alla </a:t>
            </a:r>
            <a:r>
              <a:rPr lang="it-IT" b="1" i="1" dirty="0"/>
              <a:t>resilienza </a:t>
            </a:r>
            <a:r>
              <a:rPr lang="it-IT" b="1" dirty="0"/>
              <a:t>dei sistemi e dei servizi di </a:t>
            </a:r>
            <a:r>
              <a:rPr lang="it-IT" b="1" dirty="0" err="1"/>
              <a:t>tr</a:t>
            </a:r>
            <a:r>
              <a:rPr lang="it-IT" b="1" dirty="0"/>
              <a:t>.</a:t>
            </a:r>
            <a:r>
              <a:rPr lang="it-IT" dirty="0"/>
              <a:t>, nonché</a:t>
            </a:r>
          </a:p>
          <a:p>
            <a:r>
              <a:rPr lang="it-IT" dirty="0"/>
              <a:t>… alla </a:t>
            </a:r>
            <a:r>
              <a:rPr lang="it-IT" b="1" dirty="0"/>
              <a:t>capacità di ripristinare i d.p. </a:t>
            </a:r>
            <a:r>
              <a:rPr lang="it-IT" dirty="0"/>
              <a:t>e </a:t>
            </a:r>
            <a:r>
              <a:rPr lang="it-IT" b="1" dirty="0"/>
              <a:t>l’accesso</a:t>
            </a:r>
            <a:r>
              <a:rPr lang="it-IT" dirty="0"/>
              <a:t> ad essi,</a:t>
            </a:r>
          </a:p>
          <a:p>
            <a:r>
              <a:rPr lang="it-IT" dirty="0"/>
              <a:t>come pure all’introduzione di </a:t>
            </a:r>
            <a:r>
              <a:rPr lang="it-IT" b="1" dirty="0"/>
              <a:t>procedure per testare</a:t>
            </a:r>
            <a:r>
              <a:rPr lang="it-IT" dirty="0"/>
              <a:t>, </a:t>
            </a:r>
            <a:r>
              <a:rPr lang="it-IT" b="1" dirty="0"/>
              <a:t>verificare</a:t>
            </a:r>
            <a:r>
              <a:rPr lang="it-IT" dirty="0"/>
              <a:t> e </a:t>
            </a:r>
            <a:r>
              <a:rPr lang="it-IT" b="1" dirty="0"/>
              <a:t>valutare</a:t>
            </a:r>
            <a:r>
              <a:rPr lang="it-IT" dirty="0"/>
              <a:t> regolarmente </a:t>
            </a:r>
            <a:r>
              <a:rPr lang="it-IT" b="1" dirty="0"/>
              <a:t>l’efficacia</a:t>
            </a:r>
            <a:r>
              <a:rPr lang="it-IT" dirty="0"/>
              <a:t> delle misure,</a:t>
            </a:r>
          </a:p>
          <a:p>
            <a:pPr marL="0" indent="0" algn="just">
              <a:buNone/>
            </a:pPr>
            <a:r>
              <a:rPr lang="it-IT" sz="3200" dirty="0">
                <a:highlight>
                  <a:srgbClr val="FFF8DD"/>
                </a:highlight>
              </a:rPr>
              <a:t>dovrebbero cogliersi con maggiore chiarezza </a:t>
            </a:r>
            <a:r>
              <a:rPr lang="it-IT" sz="3200" dirty="0">
                <a:solidFill>
                  <a:srgbClr val="C00000"/>
                </a:solidFill>
                <a:highlight>
                  <a:srgbClr val="FFF8DD"/>
                </a:highlight>
              </a:rPr>
              <a:t>i principi della protezione </a:t>
            </a:r>
            <a:r>
              <a:rPr lang="it-IT" sz="3200" i="1" dirty="0">
                <a:solidFill>
                  <a:srgbClr val="C00000"/>
                </a:solidFill>
                <a:highlight>
                  <a:srgbClr val="FFF8DD"/>
                </a:highlight>
              </a:rPr>
              <a:t>by design </a:t>
            </a:r>
            <a:r>
              <a:rPr lang="it-IT" sz="3200" dirty="0">
                <a:highlight>
                  <a:srgbClr val="FFF8DD"/>
                </a:highlight>
              </a:rPr>
              <a:t>e </a:t>
            </a:r>
            <a:r>
              <a:rPr lang="it-IT" sz="3200" i="1" dirty="0">
                <a:solidFill>
                  <a:srgbClr val="C00000"/>
                </a:solidFill>
                <a:highlight>
                  <a:srgbClr val="FFF8DD"/>
                </a:highlight>
              </a:rPr>
              <a:t>by default</a:t>
            </a:r>
            <a:r>
              <a:rPr lang="it-IT" sz="3200" dirty="0">
                <a:highlight>
                  <a:srgbClr val="FFF8DD"/>
                </a:highlight>
              </a:rPr>
              <a:t>: la «</a:t>
            </a:r>
            <a:r>
              <a:rPr lang="it-IT" sz="3200" u="sng" dirty="0">
                <a:highlight>
                  <a:srgbClr val="FFF8DD"/>
                </a:highlight>
                <a:uFill>
                  <a:solidFill>
                    <a:srgbClr val="C00000"/>
                  </a:solidFill>
                </a:uFill>
              </a:rPr>
              <a:t>progettazione</a:t>
            </a:r>
            <a:r>
              <a:rPr lang="it-IT" sz="3200" dirty="0">
                <a:highlight>
                  <a:srgbClr val="FFF8DD"/>
                </a:highlight>
              </a:rPr>
              <a:t>» del trattamento e la protezione dei d.p. quale «</a:t>
            </a:r>
            <a:r>
              <a:rPr lang="it-IT" sz="3200" u="sng" dirty="0">
                <a:highlight>
                  <a:srgbClr val="FFF8DD"/>
                </a:highlight>
                <a:uFill>
                  <a:solidFill>
                    <a:srgbClr val="C00000"/>
                  </a:solidFill>
                </a:uFill>
              </a:rPr>
              <a:t>impostazione predefinita</a:t>
            </a:r>
            <a:r>
              <a:rPr lang="it-IT" sz="3200" dirty="0">
                <a:highlight>
                  <a:srgbClr val="FFF8DD"/>
                </a:highlight>
              </a:rPr>
              <a:t>»</a:t>
            </a:r>
            <a:r>
              <a:rPr lang="it-IT" sz="3200" baseline="30000" dirty="0">
                <a:highlight>
                  <a:srgbClr val="FFF8DD"/>
                </a:highlight>
              </a:rPr>
              <a:t> (</a:t>
            </a:r>
            <a:r>
              <a:rPr lang="it-IT" sz="3200" baseline="30000" dirty="0">
                <a:solidFill>
                  <a:srgbClr val="C00000"/>
                </a:solidFill>
                <a:highlight>
                  <a:srgbClr val="FFF8DD"/>
                </a:highlight>
              </a:rPr>
              <a:t>non eventuale o </a:t>
            </a:r>
            <a:r>
              <a:rPr lang="it-IT" sz="3200" i="1" baseline="30000" dirty="0">
                <a:solidFill>
                  <a:srgbClr val="C00000"/>
                </a:solidFill>
                <a:highlight>
                  <a:srgbClr val="FFF8DD"/>
                </a:highlight>
              </a:rPr>
              <a:t>ex post</a:t>
            </a:r>
            <a:r>
              <a:rPr lang="it-IT" sz="3200" baseline="30000" dirty="0">
                <a:highlight>
                  <a:srgbClr val="FFF8DD"/>
                </a:highlight>
              </a:rPr>
              <a:t>) </a:t>
            </a:r>
            <a:r>
              <a:rPr lang="it-IT" sz="3200" dirty="0">
                <a:highlight>
                  <a:srgbClr val="FFF8DD"/>
                </a:highlight>
              </a:rPr>
              <a:t>sono (</a:t>
            </a:r>
            <a:r>
              <a:rPr lang="it-IT" sz="3200" dirty="0" err="1">
                <a:highlight>
                  <a:srgbClr val="FFF8DD"/>
                </a:highlight>
              </a:rPr>
              <a:t>im</a:t>
            </a:r>
            <a:r>
              <a:rPr lang="it-IT" sz="3200" dirty="0">
                <a:highlight>
                  <a:srgbClr val="FFF8DD"/>
                </a:highlight>
              </a:rPr>
              <a:t>)poste, in definitiva, proprio per assolvere all’esigenza primaria della sicurezza nei trattamenti, finalizzata a scongiurare i rischi che abbiamo visto.</a:t>
            </a:r>
          </a:p>
        </p:txBody>
      </p:sp>
      <p:sp>
        <p:nvSpPr>
          <p:cNvPr id="4" name="Segnaposto data 3">
            <a:extLst>
              <a:ext uri="{FF2B5EF4-FFF2-40B4-BE49-F238E27FC236}">
                <a16:creationId xmlns:a16="http://schemas.microsoft.com/office/drawing/2014/main" id="{202D2E18-9C8B-4E9F-A4FF-6443945573EC}"/>
              </a:ext>
            </a:extLst>
          </p:cNvPr>
          <p:cNvSpPr>
            <a:spLocks noGrp="1"/>
          </p:cNvSpPr>
          <p:nvPr>
            <p:ph type="dt" sz="half" idx="10"/>
          </p:nvPr>
        </p:nvSpPr>
        <p:spPr/>
        <p:txBody>
          <a:bodyPr/>
          <a:lstStyle/>
          <a:p>
            <a:fld id="{17B38E58-E2C7-4A78-84B0-2700731897C6}" type="datetime1">
              <a:rPr lang="it-IT" smtClean="0"/>
              <a:t>07/06/2018</a:t>
            </a:fld>
            <a:endParaRPr lang="it-IT" dirty="0"/>
          </a:p>
        </p:txBody>
      </p:sp>
      <p:sp>
        <p:nvSpPr>
          <p:cNvPr id="5" name="Segnaposto piè di pagina 4">
            <a:extLst>
              <a:ext uri="{FF2B5EF4-FFF2-40B4-BE49-F238E27FC236}">
                <a16:creationId xmlns:a16="http://schemas.microsoft.com/office/drawing/2014/main" id="{2AA06491-7757-4DB6-BB5F-D013EB133C5A}"/>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15DD8D40-1E6B-48FF-AD07-6BC6E3C9F1EF}"/>
              </a:ext>
            </a:extLst>
          </p:cNvPr>
          <p:cNvSpPr>
            <a:spLocks noGrp="1"/>
          </p:cNvSpPr>
          <p:nvPr>
            <p:ph type="sldNum" sz="quarter" idx="12"/>
          </p:nvPr>
        </p:nvSpPr>
        <p:spPr/>
        <p:txBody>
          <a:bodyPr/>
          <a:lstStyle/>
          <a:p>
            <a:fld id="{F74602B5-7832-47F6-8BF6-4ACCF92184F1}" type="slidenum">
              <a:rPr lang="it-IT" smtClean="0"/>
              <a:pPr/>
              <a:t>172</a:t>
            </a:fld>
            <a:endParaRPr lang="it-IT" dirty="0"/>
          </a:p>
        </p:txBody>
      </p:sp>
    </p:spTree>
    <p:extLst>
      <p:ext uri="{BB962C8B-B14F-4D97-AF65-F5344CB8AC3E}">
        <p14:creationId xmlns:p14="http://schemas.microsoft.com/office/powerpoint/2010/main" val="10521340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FFF3B-A4A4-47D6-8F14-0F85F2F97645}"/>
              </a:ext>
            </a:extLst>
          </p:cNvPr>
          <p:cNvSpPr>
            <a:spLocks noGrp="1"/>
          </p:cNvSpPr>
          <p:nvPr>
            <p:ph type="title"/>
          </p:nvPr>
        </p:nvSpPr>
        <p:spPr/>
        <p:txBody>
          <a:bodyPr/>
          <a:lstStyle/>
          <a:p>
            <a:r>
              <a:rPr lang="it-IT" dirty="0">
                <a:solidFill>
                  <a:srgbClr val="C00000"/>
                </a:solidFill>
              </a:rPr>
              <a:t>Riepilogo</a:t>
            </a:r>
            <a:r>
              <a:rPr lang="it-IT" dirty="0"/>
              <a:t> obblighi generali</a:t>
            </a:r>
          </a:p>
        </p:txBody>
      </p:sp>
      <p:sp>
        <p:nvSpPr>
          <p:cNvPr id="3" name="Segnaposto contenuto 2">
            <a:extLst>
              <a:ext uri="{FF2B5EF4-FFF2-40B4-BE49-F238E27FC236}">
                <a16:creationId xmlns:a16="http://schemas.microsoft.com/office/drawing/2014/main" id="{0DBDE5C2-89BA-445D-A5AD-66E0A3E534B0}"/>
              </a:ext>
            </a:extLst>
          </p:cNvPr>
          <p:cNvSpPr>
            <a:spLocks noGrp="1"/>
          </p:cNvSpPr>
          <p:nvPr>
            <p:ph idx="1"/>
          </p:nvPr>
        </p:nvSpPr>
        <p:spPr>
          <a:xfrm>
            <a:off x="1097280" y="1011981"/>
            <a:ext cx="5529360" cy="5264005"/>
          </a:xfrm>
        </p:spPr>
        <p:txBody>
          <a:bodyPr wrap="square">
            <a:spAutoFit/>
          </a:bodyPr>
          <a:lstStyle/>
          <a:p>
            <a:r>
              <a:rPr lang="it-IT" dirty="0"/>
              <a:t>Obblighi connessi con la </a:t>
            </a:r>
            <a:r>
              <a:rPr lang="it-IT" u="sng" dirty="0">
                <a:uFill>
                  <a:solidFill>
                    <a:srgbClr val="C00000"/>
                  </a:solidFill>
                </a:uFill>
              </a:rPr>
              <a:t>responsabilizzazione</a:t>
            </a:r>
            <a:r>
              <a:rPr lang="it-IT" dirty="0">
                <a:uFill>
                  <a:solidFill>
                    <a:srgbClr val="C00000"/>
                  </a:solidFill>
                </a:uFill>
              </a:rPr>
              <a:t>:</a:t>
            </a:r>
          </a:p>
          <a:p>
            <a:pPr marL="631825" lvl="1" indent="-250825">
              <a:buFont typeface="Courier New" panose="02070309020205020404" pitchFamily="49" charset="0"/>
              <a:buChar char="o"/>
            </a:pPr>
            <a:r>
              <a:rPr lang="it-IT" i="1" dirty="0"/>
              <a:t>Obblighi derivanti da </a:t>
            </a:r>
            <a:r>
              <a:rPr lang="it-IT" i="1" u="sng" dirty="0">
                <a:uFill>
                  <a:solidFill>
                    <a:srgbClr val="C00000"/>
                  </a:solidFill>
                </a:uFill>
              </a:rPr>
              <a:t>principi di base</a:t>
            </a:r>
            <a:r>
              <a:rPr lang="it-IT" i="1" dirty="0">
                <a:uFill>
                  <a:solidFill>
                    <a:srgbClr val="C00000"/>
                  </a:solidFill>
                </a:uFill>
              </a:rPr>
              <a:t> </a:t>
            </a:r>
            <a:r>
              <a:rPr lang="it-IT" i="1" dirty="0"/>
              <a:t>e </a:t>
            </a:r>
            <a:r>
              <a:rPr lang="it-IT" i="1" u="sng" dirty="0">
                <a:uFill>
                  <a:solidFill>
                    <a:srgbClr val="C00000"/>
                  </a:solidFill>
                </a:uFill>
              </a:rPr>
              <a:t>diritti</a:t>
            </a:r>
            <a:r>
              <a:rPr lang="it-IT" i="1" dirty="0"/>
              <a:t> dell’interessato</a:t>
            </a:r>
          </a:p>
          <a:p>
            <a:pPr marL="631825" lvl="1" indent="-250825">
              <a:buFont typeface="Courier New" panose="02070309020205020404" pitchFamily="49" charset="0"/>
              <a:buChar char="o"/>
            </a:pPr>
            <a:r>
              <a:rPr lang="it-IT" i="1" dirty="0"/>
              <a:t>Attuazione di </a:t>
            </a:r>
            <a:r>
              <a:rPr lang="it-IT" i="1" u="sng" dirty="0">
                <a:uFill>
                  <a:solidFill>
                    <a:srgbClr val="C00000"/>
                  </a:solidFill>
                </a:uFill>
              </a:rPr>
              <a:t>misure tecniche e organizzative</a:t>
            </a:r>
            <a:r>
              <a:rPr lang="it-IT" i="1" dirty="0"/>
              <a:t> adeguate</a:t>
            </a:r>
          </a:p>
          <a:p>
            <a:pPr marL="631825" lvl="1" indent="-250825">
              <a:buFont typeface="Courier New" panose="02070309020205020404" pitchFamily="49" charset="0"/>
              <a:buChar char="o"/>
            </a:pPr>
            <a:r>
              <a:rPr lang="it-IT" i="1" u="sng" dirty="0">
                <a:uFill>
                  <a:solidFill>
                    <a:srgbClr val="C00000"/>
                  </a:solidFill>
                </a:uFill>
              </a:rPr>
              <a:t>Valutazione dei rischi</a:t>
            </a:r>
            <a:r>
              <a:rPr lang="it-IT" i="1" dirty="0">
                <a:uFill>
                  <a:solidFill>
                    <a:srgbClr val="C00000"/>
                  </a:solidFill>
                </a:uFill>
              </a:rPr>
              <a:t> </a:t>
            </a:r>
            <a:r>
              <a:rPr lang="it-IT" i="1" dirty="0"/>
              <a:t>per diritti e libertà delle persone</a:t>
            </a:r>
          </a:p>
          <a:p>
            <a:pPr marL="631825" lvl="1" indent="-250825">
              <a:buFont typeface="Courier New" panose="02070309020205020404" pitchFamily="49" charset="0"/>
              <a:buChar char="o"/>
            </a:pPr>
            <a:r>
              <a:rPr lang="it-IT" i="1" dirty="0"/>
              <a:t>Attuazione di </a:t>
            </a:r>
            <a:r>
              <a:rPr lang="it-IT" i="1" u="sng" dirty="0">
                <a:uFill>
                  <a:solidFill>
                    <a:srgbClr val="C00000"/>
                  </a:solidFill>
                </a:uFill>
              </a:rPr>
              <a:t>politiche adeguate di protezione</a:t>
            </a:r>
            <a:r>
              <a:rPr lang="it-IT" i="1" dirty="0"/>
              <a:t> dei d.p.</a:t>
            </a:r>
          </a:p>
          <a:p>
            <a:pPr marL="631825" lvl="1" indent="-250825">
              <a:buFont typeface="Courier New" panose="02070309020205020404" pitchFamily="49" charset="0"/>
              <a:buChar char="o"/>
            </a:pPr>
            <a:r>
              <a:rPr lang="it-IT" i="1" u="sng" dirty="0">
                <a:uFill>
                  <a:solidFill>
                    <a:srgbClr val="C00000"/>
                  </a:solidFill>
                </a:uFill>
              </a:rPr>
              <a:t>Dimostrare</a:t>
            </a:r>
            <a:r>
              <a:rPr lang="it-IT" i="1" dirty="0"/>
              <a:t> e </a:t>
            </a:r>
            <a:r>
              <a:rPr lang="it-IT" i="1" u="sng" dirty="0">
                <a:uFill>
                  <a:solidFill>
                    <a:srgbClr val="C00000"/>
                  </a:solidFill>
                </a:uFill>
              </a:rPr>
              <a:t>documentare</a:t>
            </a:r>
            <a:r>
              <a:rPr lang="it-IT" i="1" dirty="0"/>
              <a:t> il rispetto degli obblighi</a:t>
            </a:r>
          </a:p>
          <a:p>
            <a:pPr marL="631825" lvl="1" indent="-250825">
              <a:buFont typeface="Courier New" panose="02070309020205020404" pitchFamily="49" charset="0"/>
              <a:buChar char="o"/>
            </a:pPr>
            <a:r>
              <a:rPr lang="it-IT" i="1" dirty="0"/>
              <a:t>Obbligo di </a:t>
            </a:r>
            <a:r>
              <a:rPr lang="it-IT" i="1" u="sng" dirty="0">
                <a:uFill>
                  <a:solidFill>
                    <a:srgbClr val="C00000"/>
                  </a:solidFill>
                </a:uFill>
              </a:rPr>
              <a:t>riesame</a:t>
            </a:r>
            <a:r>
              <a:rPr lang="it-IT" i="1" dirty="0"/>
              <a:t> ed </a:t>
            </a:r>
            <a:r>
              <a:rPr lang="it-IT" i="1" u="sng" dirty="0">
                <a:uFill>
                  <a:solidFill>
                    <a:srgbClr val="C00000"/>
                  </a:solidFill>
                </a:uFill>
              </a:rPr>
              <a:t>aggiornamento</a:t>
            </a:r>
            <a:r>
              <a:rPr lang="it-IT" i="1" dirty="0"/>
              <a:t> delle misure</a:t>
            </a:r>
          </a:p>
          <a:p>
            <a:pPr marL="180975" lvl="1" indent="-180975">
              <a:spcBef>
                <a:spcPts val="1200"/>
              </a:spcBef>
              <a:spcAft>
                <a:spcPts val="200"/>
              </a:spcAft>
              <a:buSzPct val="100000"/>
            </a:pPr>
            <a:r>
              <a:rPr lang="it-IT" sz="2800" dirty="0"/>
              <a:t>Protezione dei d.p. </a:t>
            </a:r>
            <a:r>
              <a:rPr lang="it-IT" sz="2800" i="1" u="sng" dirty="0">
                <a:uFill>
                  <a:solidFill>
                    <a:srgbClr val="C00000"/>
                  </a:solidFill>
                </a:uFill>
              </a:rPr>
              <a:t>by design</a:t>
            </a:r>
            <a:r>
              <a:rPr lang="it-IT" sz="2800" i="1" dirty="0"/>
              <a:t> </a:t>
            </a:r>
            <a:r>
              <a:rPr lang="it-IT" sz="2800" dirty="0"/>
              <a:t>e </a:t>
            </a:r>
            <a:r>
              <a:rPr lang="it-IT" sz="2800" i="1" u="sng" dirty="0">
                <a:uFill>
                  <a:solidFill>
                    <a:srgbClr val="C00000"/>
                  </a:solidFill>
                </a:uFill>
              </a:rPr>
              <a:t>by default</a:t>
            </a:r>
          </a:p>
        </p:txBody>
      </p:sp>
      <p:sp>
        <p:nvSpPr>
          <p:cNvPr id="4" name="Segnaposto data 3">
            <a:extLst>
              <a:ext uri="{FF2B5EF4-FFF2-40B4-BE49-F238E27FC236}">
                <a16:creationId xmlns:a16="http://schemas.microsoft.com/office/drawing/2014/main" id="{024D432A-F51A-439B-82DE-C944E6F6390D}"/>
              </a:ext>
            </a:extLst>
          </p:cNvPr>
          <p:cNvSpPr>
            <a:spLocks noGrp="1"/>
          </p:cNvSpPr>
          <p:nvPr>
            <p:ph type="dt" sz="half" idx="10"/>
          </p:nvPr>
        </p:nvSpPr>
        <p:spPr/>
        <p:txBody>
          <a:bodyPr/>
          <a:lstStyle/>
          <a:p>
            <a:pPr>
              <a:defRPr/>
            </a:pPr>
            <a:fld id="{CC6CBC4A-E965-4E1F-89C4-FD6D66AD78B0}" type="datetime1">
              <a:rPr lang="it-IT" sz="1200" smtClean="0">
                <a:solidFill>
                  <a:prstClr val="black">
                    <a:tint val="75000"/>
                  </a:prstClr>
                </a:solidFill>
                <a:latin typeface="Arial Nova Cond Light" panose="020B0306020202020204" pitchFamily="34" charset="0"/>
              </a:rPr>
              <a:t>07/06/2018</a:t>
            </a:fld>
            <a:endParaRPr lang="it-IT" sz="1200" dirty="0">
              <a:solidFill>
                <a:prstClr val="black">
                  <a:tint val="75000"/>
                </a:prstClr>
              </a:solidFill>
              <a:latin typeface="Arial Nova Cond Light" panose="020B0306020202020204" pitchFamily="34" charset="0"/>
            </a:endParaRPr>
          </a:p>
        </p:txBody>
      </p:sp>
      <p:sp>
        <p:nvSpPr>
          <p:cNvPr id="5" name="Segnaposto piè di pagina 4">
            <a:extLst>
              <a:ext uri="{FF2B5EF4-FFF2-40B4-BE49-F238E27FC236}">
                <a16:creationId xmlns:a16="http://schemas.microsoft.com/office/drawing/2014/main" id="{40FC1890-8559-4526-B73B-90625714B3FB}"/>
              </a:ext>
            </a:extLst>
          </p:cNvPr>
          <p:cNvSpPr>
            <a:spLocks noGrp="1"/>
          </p:cNvSpPr>
          <p:nvPr>
            <p:ph type="ftr" sz="quarter" idx="11"/>
          </p:nvPr>
        </p:nvSpPr>
        <p:spPr/>
        <p:txBody>
          <a:bodyPr/>
          <a:lstStyle/>
          <a:p>
            <a:pPr>
              <a:defRPr/>
            </a:pPr>
            <a:r>
              <a:rPr lang="it-IT" sz="1200" cap="none">
                <a:solidFill>
                  <a:prstClr val="black">
                    <a:tint val="75000"/>
                  </a:prstClr>
                </a:solidFill>
                <a:latin typeface="Arial Nova Cond Light" panose="020B0306020202020204" pitchFamily="34" charset="0"/>
              </a:rPr>
              <a:t>© ~ 2018. Marzio V. Vaglio ~ www.privacycodex.eu</a:t>
            </a:r>
            <a:endParaRPr lang="it-IT" sz="1200" cap="none" dirty="0">
              <a:solidFill>
                <a:prstClr val="black">
                  <a:tint val="75000"/>
                </a:prstClr>
              </a:solidFill>
              <a:latin typeface="Arial Nova Cond Light" panose="020B0306020202020204" pitchFamily="34" charset="0"/>
            </a:endParaRPr>
          </a:p>
        </p:txBody>
      </p:sp>
      <p:sp>
        <p:nvSpPr>
          <p:cNvPr id="6" name="Segnaposto numero diapositiva 5">
            <a:extLst>
              <a:ext uri="{FF2B5EF4-FFF2-40B4-BE49-F238E27FC236}">
                <a16:creationId xmlns:a16="http://schemas.microsoft.com/office/drawing/2014/main" id="{4B8C4A8C-9DC1-41F1-8B8E-1D3D80CCEB9D}"/>
              </a:ext>
            </a:extLst>
          </p:cNvPr>
          <p:cNvSpPr>
            <a:spLocks noGrp="1"/>
          </p:cNvSpPr>
          <p:nvPr>
            <p:ph type="sldNum" sz="quarter" idx="12"/>
          </p:nvPr>
        </p:nvSpPr>
        <p:spPr/>
        <p:txBody>
          <a:bodyPr/>
          <a:lstStyle/>
          <a:p>
            <a:pPr>
              <a:defRPr/>
            </a:pPr>
            <a:fld id="{F74602B5-7832-47F6-8BF6-4ACCF92184F1}" type="slidenum">
              <a:rPr lang="it-IT" sz="1200" b="1">
                <a:solidFill>
                  <a:srgbClr val="C00000"/>
                </a:solidFill>
                <a:latin typeface="Arial Nova Cond Light" panose="020B0306020202020204" pitchFamily="34" charset="0"/>
              </a:rPr>
              <a:pPr>
                <a:defRPr/>
              </a:pPr>
              <a:t>173</a:t>
            </a:fld>
            <a:endParaRPr lang="it-IT" sz="1200" b="1" dirty="0">
              <a:solidFill>
                <a:srgbClr val="C00000"/>
              </a:solidFill>
              <a:latin typeface="Arial Nova Cond Light" panose="020B0306020202020204" pitchFamily="34" charset="0"/>
            </a:endParaRPr>
          </a:p>
        </p:txBody>
      </p:sp>
      <p:sp>
        <p:nvSpPr>
          <p:cNvPr id="7" name="Segnaposto contenuto 2">
            <a:extLst>
              <a:ext uri="{FF2B5EF4-FFF2-40B4-BE49-F238E27FC236}">
                <a16:creationId xmlns:a16="http://schemas.microsoft.com/office/drawing/2014/main" id="{D9CBE99F-4775-424A-AA2F-DC7DE860B6E6}"/>
              </a:ext>
            </a:extLst>
          </p:cNvPr>
          <p:cNvSpPr txBox="1">
            <a:spLocks/>
          </p:cNvSpPr>
          <p:nvPr/>
        </p:nvSpPr>
        <p:spPr>
          <a:xfrm>
            <a:off x="6986505" y="1011981"/>
            <a:ext cx="4822804" cy="4781822"/>
          </a:xfrm>
          <a:prstGeom prst="rect">
            <a:avLst/>
          </a:prstGeom>
        </p:spPr>
        <p:txBody>
          <a:bodyPr vert="horz" wrap="square" lIns="0" tIns="45720" rIns="0" bIns="45720" rtlCol="0">
            <a:spAutoFit/>
          </a:bodyPr>
          <a:lstStyle>
            <a:lvl1pPr marL="180975" indent="-180975" algn="l" defTabSz="914400" rtl="0" eaLnBrk="1" latinLnBrk="0" hangingPunct="1">
              <a:lnSpc>
                <a:spcPct val="80000"/>
              </a:lnSpc>
              <a:spcBef>
                <a:spcPts val="1200"/>
              </a:spcBef>
              <a:spcAft>
                <a:spcPts val="200"/>
              </a:spcAft>
              <a:buClr>
                <a:srgbClr val="C00000"/>
              </a:buClr>
              <a:buSzPct val="100000"/>
              <a:buFont typeface="Arial" panose="020B0604020202020204" pitchFamily="34" charset="0"/>
              <a:buChar char="•"/>
              <a:defRPr lang="it-IT" sz="2800" kern="120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2400" kern="120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80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it-IT" dirty="0">
                <a:solidFill>
                  <a:prstClr val="black">
                    <a:lumMod val="75000"/>
                    <a:lumOff val="25000"/>
                  </a:prstClr>
                </a:solidFill>
                <a:uFill>
                  <a:solidFill>
                    <a:srgbClr val="C00000"/>
                  </a:solidFill>
                </a:uFill>
              </a:rPr>
              <a:t>Obbligo di </a:t>
            </a:r>
            <a:r>
              <a:rPr lang="it-IT" u="sng" dirty="0">
                <a:solidFill>
                  <a:prstClr val="black">
                    <a:lumMod val="75000"/>
                    <a:lumOff val="25000"/>
                  </a:prstClr>
                </a:solidFill>
                <a:uFill>
                  <a:solidFill>
                    <a:srgbClr val="C00000"/>
                  </a:solidFill>
                </a:uFill>
              </a:rPr>
              <a:t>contrattualizzare</a:t>
            </a:r>
            <a:r>
              <a:rPr lang="it-IT" dirty="0">
                <a:solidFill>
                  <a:prstClr val="black">
                    <a:lumMod val="75000"/>
                    <a:lumOff val="25000"/>
                  </a:prstClr>
                </a:solidFill>
                <a:uFill>
                  <a:solidFill>
                    <a:srgbClr val="C00000"/>
                  </a:solidFill>
                </a:uFill>
              </a:rPr>
              <a:t> la contitolarità </a:t>
            </a:r>
            <a:endParaRPr lang="it-IT" i="1" u="sng" dirty="0">
              <a:uFill>
                <a:solidFill>
                  <a:srgbClr val="C00000"/>
                </a:solidFill>
              </a:uFill>
            </a:endParaRPr>
          </a:p>
          <a:p>
            <a:r>
              <a:rPr lang="it-IT" dirty="0">
                <a:solidFill>
                  <a:prstClr val="black">
                    <a:lumMod val="75000"/>
                    <a:lumOff val="25000"/>
                  </a:prstClr>
                </a:solidFill>
                <a:uFill>
                  <a:solidFill>
                    <a:srgbClr val="C00000"/>
                  </a:solidFill>
                </a:uFill>
              </a:rPr>
              <a:t>Obbligo di nominare un </a:t>
            </a:r>
            <a:r>
              <a:rPr lang="it-IT" u="sng" dirty="0">
                <a:solidFill>
                  <a:prstClr val="black">
                    <a:lumMod val="75000"/>
                    <a:lumOff val="25000"/>
                  </a:prstClr>
                </a:solidFill>
                <a:uFill>
                  <a:solidFill>
                    <a:srgbClr val="C00000"/>
                  </a:solidFill>
                </a:uFill>
              </a:rPr>
              <a:t>rappresentante nell’Ue</a:t>
            </a:r>
            <a:endParaRPr lang="it-IT" dirty="0">
              <a:solidFill>
                <a:prstClr val="black">
                  <a:lumMod val="75000"/>
                  <a:lumOff val="25000"/>
                </a:prstClr>
              </a:solidFill>
              <a:uFill>
                <a:solidFill>
                  <a:srgbClr val="C00000"/>
                </a:solidFill>
              </a:uFill>
            </a:endParaRPr>
          </a:p>
          <a:p>
            <a:r>
              <a:rPr lang="it-IT" dirty="0">
                <a:solidFill>
                  <a:prstClr val="black">
                    <a:lumMod val="75000"/>
                    <a:lumOff val="25000"/>
                  </a:prstClr>
                </a:solidFill>
              </a:rPr>
              <a:t>Obbligo di «</a:t>
            </a:r>
            <a:r>
              <a:rPr lang="it-IT" u="sng" dirty="0">
                <a:solidFill>
                  <a:prstClr val="black">
                    <a:lumMod val="75000"/>
                    <a:lumOff val="25000"/>
                  </a:prstClr>
                </a:solidFill>
                <a:uFill>
                  <a:solidFill>
                    <a:srgbClr val="C00000"/>
                  </a:solidFill>
                </a:uFill>
              </a:rPr>
              <a:t>istruire</a:t>
            </a:r>
            <a:r>
              <a:rPr lang="it-IT" dirty="0">
                <a:solidFill>
                  <a:prstClr val="black">
                    <a:lumMod val="75000"/>
                    <a:lumOff val="25000"/>
                  </a:prstClr>
                </a:solidFill>
              </a:rPr>
              <a:t>» (</a:t>
            </a:r>
            <a:r>
              <a:rPr lang="it-IT" i="1" dirty="0">
                <a:solidFill>
                  <a:prstClr val="black">
                    <a:lumMod val="75000"/>
                    <a:lumOff val="25000"/>
                  </a:prstClr>
                </a:solidFill>
              </a:rPr>
              <a:t>divieto di trattare d.p. senza istruzioni</a:t>
            </a:r>
            <a:r>
              <a:rPr lang="it-IT" dirty="0">
                <a:solidFill>
                  <a:prstClr val="black">
                    <a:lumMod val="75000"/>
                    <a:lumOff val="25000"/>
                  </a:prstClr>
                </a:solidFill>
              </a:rPr>
              <a:t>)</a:t>
            </a:r>
          </a:p>
          <a:p>
            <a:r>
              <a:rPr lang="it-IT" dirty="0">
                <a:solidFill>
                  <a:prstClr val="black"/>
                </a:solidFill>
              </a:rPr>
              <a:t>Obbligo di </a:t>
            </a:r>
            <a:r>
              <a:rPr lang="it-IT" u="sng" dirty="0">
                <a:solidFill>
                  <a:prstClr val="black">
                    <a:lumMod val="75000"/>
                    <a:lumOff val="25000"/>
                  </a:prstClr>
                </a:solidFill>
                <a:uFill>
                  <a:solidFill>
                    <a:srgbClr val="C00000"/>
                  </a:solidFill>
                </a:uFill>
              </a:rPr>
              <a:t>tenuta di un registro delle attività di </a:t>
            </a:r>
            <a:r>
              <a:rPr lang="it-IT" u="sng" dirty="0" err="1">
                <a:solidFill>
                  <a:prstClr val="black">
                    <a:lumMod val="75000"/>
                    <a:lumOff val="25000"/>
                  </a:prstClr>
                </a:solidFill>
                <a:uFill>
                  <a:solidFill>
                    <a:srgbClr val="C00000"/>
                  </a:solidFill>
                </a:uFill>
              </a:rPr>
              <a:t>tr</a:t>
            </a:r>
            <a:r>
              <a:rPr lang="it-IT" dirty="0">
                <a:solidFill>
                  <a:prstClr val="black">
                    <a:lumMod val="75000"/>
                    <a:lumOff val="25000"/>
                  </a:prstClr>
                </a:solidFill>
              </a:rPr>
              <a:t>.</a:t>
            </a:r>
          </a:p>
          <a:p>
            <a:r>
              <a:rPr lang="it-IT" dirty="0">
                <a:solidFill>
                  <a:prstClr val="black">
                    <a:lumMod val="75000"/>
                    <a:lumOff val="25000"/>
                  </a:prstClr>
                </a:solidFill>
              </a:rPr>
              <a:t>Obbligo di </a:t>
            </a:r>
            <a:r>
              <a:rPr lang="it-IT" u="sng" dirty="0">
                <a:solidFill>
                  <a:prstClr val="black">
                    <a:lumMod val="75000"/>
                    <a:lumOff val="25000"/>
                  </a:prstClr>
                </a:solidFill>
                <a:uFill>
                  <a:solidFill>
                    <a:srgbClr val="C00000"/>
                  </a:solidFill>
                </a:uFill>
              </a:rPr>
              <a:t>cooperazione con le Autorità di controllo</a:t>
            </a:r>
          </a:p>
          <a:p>
            <a:r>
              <a:rPr lang="it-IT" dirty="0">
                <a:solidFill>
                  <a:prstClr val="black">
                    <a:lumMod val="75000"/>
                    <a:lumOff val="25000"/>
                  </a:prstClr>
                </a:solidFill>
                <a:uFill>
                  <a:solidFill>
                    <a:srgbClr val="C00000"/>
                  </a:solidFill>
                </a:uFill>
              </a:rPr>
              <a:t>Obbligo di </a:t>
            </a:r>
            <a:r>
              <a:rPr lang="it-IT" dirty="0">
                <a:solidFill>
                  <a:srgbClr val="C00000"/>
                </a:solidFill>
                <a:uFill>
                  <a:solidFill>
                    <a:srgbClr val="C00000"/>
                  </a:solidFill>
                </a:uFill>
              </a:rPr>
              <a:t>nominare un DPO</a:t>
            </a:r>
          </a:p>
        </p:txBody>
      </p:sp>
    </p:spTree>
    <p:extLst>
      <p:ext uri="{BB962C8B-B14F-4D97-AF65-F5344CB8AC3E}">
        <p14:creationId xmlns:p14="http://schemas.microsoft.com/office/powerpoint/2010/main" val="73530904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1F8EB4E-9BDA-4EF1-BFB3-BC824DCBE0A3}"/>
              </a:ext>
            </a:extLst>
          </p:cNvPr>
          <p:cNvSpPr>
            <a:spLocks noGrp="1"/>
          </p:cNvSpPr>
          <p:nvPr>
            <p:ph type="title"/>
          </p:nvPr>
        </p:nvSpPr>
        <p:spPr/>
        <p:txBody>
          <a:bodyPr>
            <a:normAutofit/>
          </a:bodyPr>
          <a:lstStyle/>
          <a:p>
            <a:pPr>
              <a:lnSpc>
                <a:spcPct val="80000"/>
              </a:lnSpc>
            </a:pPr>
            <a:r>
              <a:rPr lang="it-IT" dirty="0">
                <a:solidFill>
                  <a:srgbClr val="C00000"/>
                </a:solidFill>
              </a:rPr>
              <a:t>•</a:t>
            </a:r>
            <a:r>
              <a:rPr lang="it-IT" dirty="0"/>
              <a:t> Sanzioni e </a:t>
            </a:r>
            <a:r>
              <a:rPr lang="it-IT" dirty="0">
                <a:solidFill>
                  <a:srgbClr val="C00000"/>
                </a:solidFill>
              </a:rPr>
              <a:t>R</a:t>
            </a:r>
            <a:r>
              <a:rPr lang="it-IT" dirty="0"/>
              <a:t>esponsabilità</a:t>
            </a:r>
          </a:p>
        </p:txBody>
      </p:sp>
      <p:sp>
        <p:nvSpPr>
          <p:cNvPr id="8" name="Segnaposto testo 7">
            <a:extLst>
              <a:ext uri="{FF2B5EF4-FFF2-40B4-BE49-F238E27FC236}">
                <a16:creationId xmlns:a16="http://schemas.microsoft.com/office/drawing/2014/main" id="{B776DE35-FFF5-4E13-A77C-899598C0A717}"/>
              </a:ext>
            </a:extLst>
          </p:cNvPr>
          <p:cNvSpPr>
            <a:spLocks noGrp="1"/>
          </p:cNvSpPr>
          <p:nvPr>
            <p:ph type="body" idx="1"/>
          </p:nvPr>
        </p:nvSpPr>
        <p:spPr>
          <a:xfrm>
            <a:off x="1097280" y="4453128"/>
            <a:ext cx="10058400" cy="387798"/>
          </a:xfrm>
        </p:spPr>
        <p:txBody>
          <a:bodyPr/>
          <a:lstStyle/>
          <a:p>
            <a:pPr algn="ctr"/>
            <a:r>
              <a:rPr lang="it-IT" dirty="0">
                <a:effectLst>
                  <a:outerShdw blurRad="38100" dist="38100" dir="2700000" algn="tl">
                    <a:srgbClr val="000000">
                      <a:alpha val="43137"/>
                    </a:srgbClr>
                  </a:outerShdw>
                </a:effectLst>
              </a:rPr>
              <a:t>Quando il trattamento non è conforme al </a:t>
            </a:r>
            <a:r>
              <a:rPr lang="it-IT" dirty="0" err="1">
                <a:effectLst>
                  <a:outerShdw blurRad="38100" dist="38100" dir="2700000" algn="tl">
                    <a:srgbClr val="000000">
                      <a:alpha val="43137"/>
                    </a:srgbClr>
                  </a:outerShdw>
                </a:effectLst>
              </a:rPr>
              <a:t>gdpr</a:t>
            </a:r>
            <a:r>
              <a:rPr lang="it-IT" dirty="0">
                <a:effectLst>
                  <a:outerShdw blurRad="38100" dist="38100" dir="2700000" algn="tl">
                    <a:srgbClr val="000000">
                      <a:alpha val="43137"/>
                    </a:srgbClr>
                  </a:outerShdw>
                </a:effectLst>
              </a:rPr>
              <a:t> (brevi cenni)</a:t>
            </a:r>
          </a:p>
        </p:txBody>
      </p:sp>
      <p:sp>
        <p:nvSpPr>
          <p:cNvPr id="4" name="Segnaposto data 3">
            <a:extLst>
              <a:ext uri="{FF2B5EF4-FFF2-40B4-BE49-F238E27FC236}">
                <a16:creationId xmlns:a16="http://schemas.microsoft.com/office/drawing/2014/main" id="{E5411EB1-7578-4F7D-9F3D-D6492D418301}"/>
              </a:ext>
            </a:extLst>
          </p:cNvPr>
          <p:cNvSpPr>
            <a:spLocks noGrp="1"/>
          </p:cNvSpPr>
          <p:nvPr>
            <p:ph type="dt" sz="half" idx="10"/>
          </p:nvPr>
        </p:nvSpPr>
        <p:spPr/>
        <p:txBody>
          <a:bodyPr/>
          <a:lstStyle/>
          <a:p>
            <a:fld id="{E51A0D7E-ACF4-4071-8899-E8F835FB267B}" type="datetime1">
              <a:rPr lang="it-IT" smtClean="0"/>
              <a:t>07/06/2018</a:t>
            </a:fld>
            <a:endParaRPr lang="en-US" dirty="0"/>
          </a:p>
        </p:txBody>
      </p:sp>
      <p:sp>
        <p:nvSpPr>
          <p:cNvPr id="5" name="Segnaposto piè di pagina 4">
            <a:extLst>
              <a:ext uri="{FF2B5EF4-FFF2-40B4-BE49-F238E27FC236}">
                <a16:creationId xmlns:a16="http://schemas.microsoft.com/office/drawing/2014/main" id="{F9214145-1543-4581-B488-A8A2BE60D4B3}"/>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AB912C46-C720-495F-B5EC-052A21273192}"/>
              </a:ext>
            </a:extLst>
          </p:cNvPr>
          <p:cNvSpPr>
            <a:spLocks noGrp="1"/>
          </p:cNvSpPr>
          <p:nvPr>
            <p:ph type="sldNum" sz="quarter" idx="12"/>
          </p:nvPr>
        </p:nvSpPr>
        <p:spPr/>
        <p:txBody>
          <a:bodyPr/>
          <a:lstStyle/>
          <a:p>
            <a:fld id="{6113E31D-E2AB-40D1-8B51-AFA5AFEF393A}" type="slidenum">
              <a:rPr lang="en-US" smtClean="0"/>
              <a:t>174</a:t>
            </a:fld>
            <a:endParaRPr lang="en-US" dirty="0"/>
          </a:p>
        </p:txBody>
      </p:sp>
      <p:pic>
        <p:nvPicPr>
          <p:cNvPr id="9" name="Immagine 8">
            <a:extLst>
              <a:ext uri="{FF2B5EF4-FFF2-40B4-BE49-F238E27FC236}">
                <a16:creationId xmlns:a16="http://schemas.microsoft.com/office/drawing/2014/main" id="{A7B2BE29-A8BE-4CE2-85FA-EC7448810AD9}"/>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1155230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BE5329-E8FF-4BE0-B341-A6AEE1B7349D}"/>
              </a:ext>
            </a:extLst>
          </p:cNvPr>
          <p:cNvSpPr>
            <a:spLocks noGrp="1"/>
          </p:cNvSpPr>
          <p:nvPr>
            <p:ph idx="1"/>
          </p:nvPr>
        </p:nvSpPr>
        <p:spPr>
          <a:xfrm>
            <a:off x="1066800" y="1644922"/>
            <a:ext cx="10058400" cy="3962110"/>
          </a:xfrm>
        </p:spPr>
        <p:txBody>
          <a:bodyPr/>
          <a:lstStyle/>
          <a:p>
            <a:r>
              <a:rPr lang="it-IT" sz="3200" dirty="0"/>
              <a:t>La violazione delle seguenti disposizioni è soggetta alla </a:t>
            </a:r>
            <a:r>
              <a:rPr lang="it-IT" sz="3200" dirty="0">
                <a:solidFill>
                  <a:srgbClr val="C00000"/>
                </a:solidFill>
              </a:rPr>
              <a:t>sanzione amministrativa pecuniaria fino a 20.000.000 EUR</a:t>
            </a:r>
            <a:r>
              <a:rPr lang="it-IT" sz="3200" dirty="0"/>
              <a:t>, ovvero – per le imprese – </a:t>
            </a:r>
            <a:r>
              <a:rPr lang="it-IT" sz="3200" dirty="0">
                <a:solidFill>
                  <a:srgbClr val="C00000"/>
                </a:solidFill>
              </a:rPr>
              <a:t>fino al 4% del fatturato mondiale annuo </a:t>
            </a:r>
            <a:r>
              <a:rPr lang="it-IT" sz="3200" dirty="0"/>
              <a:t>dell’esercizio precedente, se superiore </a:t>
            </a:r>
            <a:r>
              <a:rPr lang="it-IT" sz="3200" baseline="30000" dirty="0"/>
              <a:t>(art. 83,5,a)</a:t>
            </a:r>
            <a:r>
              <a:rPr lang="it-IT" sz="3200" dirty="0"/>
              <a:t>:</a:t>
            </a:r>
          </a:p>
          <a:p>
            <a:r>
              <a:rPr lang="it-IT" sz="3200" dirty="0"/>
              <a:t>Articolo 5 – Principi applicabili al trattamento di dati personali</a:t>
            </a:r>
          </a:p>
          <a:p>
            <a:r>
              <a:rPr lang="it-IT" sz="3200" dirty="0"/>
              <a:t>Articolo 6 – Liceità del trattamento</a:t>
            </a:r>
          </a:p>
          <a:p>
            <a:r>
              <a:rPr lang="it-IT" sz="3200" dirty="0"/>
              <a:t>Articolo 7 – Condizioni per il consenso </a:t>
            </a:r>
          </a:p>
          <a:p>
            <a:r>
              <a:rPr lang="it-IT" sz="3200" dirty="0"/>
              <a:t>Articolo 9 – Trattamento di categorie particolari di dati personali</a:t>
            </a:r>
          </a:p>
        </p:txBody>
      </p:sp>
      <p:sp>
        <p:nvSpPr>
          <p:cNvPr id="2" name="Titolo 1">
            <a:extLst>
              <a:ext uri="{FF2B5EF4-FFF2-40B4-BE49-F238E27FC236}">
                <a16:creationId xmlns:a16="http://schemas.microsoft.com/office/drawing/2014/main" id="{0AEDBC82-4622-4A22-82CA-2B7CDFFCA8B4}"/>
              </a:ext>
            </a:extLst>
          </p:cNvPr>
          <p:cNvSpPr>
            <a:spLocks noGrp="1"/>
          </p:cNvSpPr>
          <p:nvPr>
            <p:ph type="title"/>
          </p:nvPr>
        </p:nvSpPr>
        <p:spPr/>
        <p:txBody>
          <a:bodyPr/>
          <a:lstStyle/>
          <a:p>
            <a:r>
              <a:rPr lang="it-IT" dirty="0"/>
              <a:t>Sanzioni per la </a:t>
            </a:r>
            <a:r>
              <a:rPr lang="it-IT" dirty="0">
                <a:solidFill>
                  <a:srgbClr val="C00000"/>
                </a:solidFill>
              </a:rPr>
              <a:t>violazione dei «principi di base» </a:t>
            </a:r>
            <a:r>
              <a:rPr lang="it-IT" dirty="0"/>
              <a:t>del trattamento</a:t>
            </a:r>
          </a:p>
        </p:txBody>
      </p:sp>
      <p:sp>
        <p:nvSpPr>
          <p:cNvPr id="4" name="Segnaposto data 3">
            <a:extLst>
              <a:ext uri="{FF2B5EF4-FFF2-40B4-BE49-F238E27FC236}">
                <a16:creationId xmlns:a16="http://schemas.microsoft.com/office/drawing/2014/main" id="{8151AD03-3CC3-4FB3-B4FD-237325256978}"/>
              </a:ext>
            </a:extLst>
          </p:cNvPr>
          <p:cNvSpPr>
            <a:spLocks noGrp="1"/>
          </p:cNvSpPr>
          <p:nvPr>
            <p:ph type="dt" sz="half" idx="10"/>
          </p:nvPr>
        </p:nvSpPr>
        <p:spPr/>
        <p:txBody>
          <a:bodyPr/>
          <a:lstStyle/>
          <a:p>
            <a:fld id="{AEF31919-631C-41CA-9A70-21FB52321768}" type="datetime1">
              <a:rPr lang="it-IT" smtClean="0"/>
              <a:t>07/06/2018</a:t>
            </a:fld>
            <a:endParaRPr lang="it-IT" dirty="0"/>
          </a:p>
        </p:txBody>
      </p:sp>
      <p:sp>
        <p:nvSpPr>
          <p:cNvPr id="5" name="Segnaposto piè di pagina 4">
            <a:extLst>
              <a:ext uri="{FF2B5EF4-FFF2-40B4-BE49-F238E27FC236}">
                <a16:creationId xmlns:a16="http://schemas.microsoft.com/office/drawing/2014/main" id="{F35CA30D-743F-4108-9A79-00471AE9BC40}"/>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1C285E85-30E4-46F0-AC99-97B25ACDFF22}"/>
              </a:ext>
            </a:extLst>
          </p:cNvPr>
          <p:cNvSpPr>
            <a:spLocks noGrp="1"/>
          </p:cNvSpPr>
          <p:nvPr>
            <p:ph type="sldNum" sz="quarter" idx="12"/>
          </p:nvPr>
        </p:nvSpPr>
        <p:spPr/>
        <p:txBody>
          <a:bodyPr/>
          <a:lstStyle/>
          <a:p>
            <a:fld id="{F74602B5-7832-47F6-8BF6-4ACCF92184F1}" type="slidenum">
              <a:rPr lang="it-IT" smtClean="0"/>
              <a:pPr/>
              <a:t>175</a:t>
            </a:fld>
            <a:endParaRPr lang="it-IT" dirty="0"/>
          </a:p>
        </p:txBody>
      </p:sp>
    </p:spTree>
    <p:extLst>
      <p:ext uri="{BB962C8B-B14F-4D97-AF65-F5344CB8AC3E}">
        <p14:creationId xmlns:p14="http://schemas.microsoft.com/office/powerpoint/2010/main" val="307526063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DBC82-4622-4A22-82CA-2B7CDFFCA8B4}"/>
              </a:ext>
            </a:extLst>
          </p:cNvPr>
          <p:cNvSpPr>
            <a:spLocks noGrp="1"/>
          </p:cNvSpPr>
          <p:nvPr>
            <p:ph type="title"/>
          </p:nvPr>
        </p:nvSpPr>
        <p:spPr/>
        <p:txBody>
          <a:bodyPr/>
          <a:lstStyle/>
          <a:p>
            <a:r>
              <a:rPr lang="it-IT" dirty="0"/>
              <a:t>Sanzioni per la </a:t>
            </a:r>
            <a:r>
              <a:rPr lang="it-IT" dirty="0">
                <a:solidFill>
                  <a:srgbClr val="C00000"/>
                </a:solidFill>
              </a:rPr>
              <a:t>violazione dei diritti </a:t>
            </a:r>
            <a:r>
              <a:rPr lang="it-IT" dirty="0"/>
              <a:t>dell’interessato</a:t>
            </a:r>
          </a:p>
        </p:txBody>
      </p:sp>
      <p:sp>
        <p:nvSpPr>
          <p:cNvPr id="3" name="Segnaposto contenuto 2">
            <a:extLst>
              <a:ext uri="{FF2B5EF4-FFF2-40B4-BE49-F238E27FC236}">
                <a16:creationId xmlns:a16="http://schemas.microsoft.com/office/drawing/2014/main" id="{F4BE5329-E8FF-4BE0-B341-A6AEE1B7349D}"/>
              </a:ext>
            </a:extLst>
          </p:cNvPr>
          <p:cNvSpPr>
            <a:spLocks noGrp="1"/>
          </p:cNvSpPr>
          <p:nvPr>
            <p:ph idx="1"/>
          </p:nvPr>
        </p:nvSpPr>
        <p:spPr>
          <a:xfrm>
            <a:off x="1066800" y="1737360"/>
            <a:ext cx="10058400" cy="3962110"/>
          </a:xfrm>
        </p:spPr>
        <p:txBody>
          <a:bodyPr/>
          <a:lstStyle/>
          <a:p>
            <a:r>
              <a:rPr lang="it-IT" sz="3200" dirty="0"/>
              <a:t>Articolo 12 – Informazioni, comunicazioni e modalità trasparenti per l’esercizio dei diritti dell’interessato</a:t>
            </a:r>
          </a:p>
          <a:p>
            <a:r>
              <a:rPr lang="it-IT" sz="3200" dirty="0"/>
              <a:t>Articolo 13 – Informazioni da fornire qualora i dati personali siano raccolti presso l’interessato</a:t>
            </a:r>
          </a:p>
          <a:p>
            <a:r>
              <a:rPr lang="it-IT" sz="3200" dirty="0"/>
              <a:t>Articolo 14 – Informazioni da fornire qualora i dati personali non siano stati ottenuti presso l’interessato</a:t>
            </a:r>
          </a:p>
          <a:p>
            <a:r>
              <a:rPr lang="it-IT" sz="3200" dirty="0"/>
              <a:t>Articolo 15 – Diritto di accesso dell’interessato</a:t>
            </a:r>
          </a:p>
          <a:p>
            <a:r>
              <a:rPr lang="it-IT" sz="3200" dirty="0"/>
              <a:t>Articolo 16 – Diritto di rettifica</a:t>
            </a:r>
          </a:p>
        </p:txBody>
      </p:sp>
      <p:sp>
        <p:nvSpPr>
          <p:cNvPr id="4" name="Segnaposto data 3">
            <a:extLst>
              <a:ext uri="{FF2B5EF4-FFF2-40B4-BE49-F238E27FC236}">
                <a16:creationId xmlns:a16="http://schemas.microsoft.com/office/drawing/2014/main" id="{8151AD03-3CC3-4FB3-B4FD-237325256978}"/>
              </a:ext>
            </a:extLst>
          </p:cNvPr>
          <p:cNvSpPr>
            <a:spLocks noGrp="1"/>
          </p:cNvSpPr>
          <p:nvPr>
            <p:ph type="dt" sz="half" idx="10"/>
          </p:nvPr>
        </p:nvSpPr>
        <p:spPr/>
        <p:txBody>
          <a:bodyPr/>
          <a:lstStyle/>
          <a:p>
            <a:fld id="{E7D44ED9-89FB-4ED4-AE2A-8B5ECF834459}" type="datetime1">
              <a:rPr lang="it-IT" smtClean="0"/>
              <a:t>07/06/2018</a:t>
            </a:fld>
            <a:endParaRPr lang="it-IT" dirty="0"/>
          </a:p>
        </p:txBody>
      </p:sp>
      <p:sp>
        <p:nvSpPr>
          <p:cNvPr id="5" name="Segnaposto piè di pagina 4">
            <a:extLst>
              <a:ext uri="{FF2B5EF4-FFF2-40B4-BE49-F238E27FC236}">
                <a16:creationId xmlns:a16="http://schemas.microsoft.com/office/drawing/2014/main" id="{F35CA30D-743F-4108-9A79-00471AE9BC40}"/>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1C285E85-30E4-46F0-AC99-97B25ACDFF22}"/>
              </a:ext>
            </a:extLst>
          </p:cNvPr>
          <p:cNvSpPr>
            <a:spLocks noGrp="1"/>
          </p:cNvSpPr>
          <p:nvPr>
            <p:ph type="sldNum" sz="quarter" idx="12"/>
          </p:nvPr>
        </p:nvSpPr>
        <p:spPr/>
        <p:txBody>
          <a:bodyPr/>
          <a:lstStyle/>
          <a:p>
            <a:fld id="{F74602B5-7832-47F6-8BF6-4ACCF92184F1}" type="slidenum">
              <a:rPr lang="it-IT" smtClean="0"/>
              <a:pPr/>
              <a:t>176</a:t>
            </a:fld>
            <a:endParaRPr lang="it-IT" dirty="0"/>
          </a:p>
        </p:txBody>
      </p:sp>
    </p:spTree>
    <p:extLst>
      <p:ext uri="{BB962C8B-B14F-4D97-AF65-F5344CB8AC3E}">
        <p14:creationId xmlns:p14="http://schemas.microsoft.com/office/powerpoint/2010/main" val="22795608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DBC82-4622-4A22-82CA-2B7CDFFCA8B4}"/>
              </a:ext>
            </a:extLst>
          </p:cNvPr>
          <p:cNvSpPr>
            <a:spLocks noGrp="1"/>
          </p:cNvSpPr>
          <p:nvPr>
            <p:ph type="title"/>
          </p:nvPr>
        </p:nvSpPr>
        <p:spPr/>
        <p:txBody>
          <a:bodyPr/>
          <a:lstStyle/>
          <a:p>
            <a:r>
              <a:rPr lang="it-IT" dirty="0"/>
              <a:t>Sanzioni per la </a:t>
            </a:r>
            <a:r>
              <a:rPr lang="it-IT" dirty="0">
                <a:solidFill>
                  <a:srgbClr val="C00000"/>
                </a:solidFill>
              </a:rPr>
              <a:t>violazione dei diritti </a:t>
            </a:r>
            <a:r>
              <a:rPr lang="it-IT" dirty="0"/>
              <a:t>dell’interessato</a:t>
            </a:r>
          </a:p>
        </p:txBody>
      </p:sp>
      <p:sp>
        <p:nvSpPr>
          <p:cNvPr id="3" name="Segnaposto contenuto 2">
            <a:extLst>
              <a:ext uri="{FF2B5EF4-FFF2-40B4-BE49-F238E27FC236}">
                <a16:creationId xmlns:a16="http://schemas.microsoft.com/office/drawing/2014/main" id="{F4BE5329-E8FF-4BE0-B341-A6AEE1B7349D}"/>
              </a:ext>
            </a:extLst>
          </p:cNvPr>
          <p:cNvSpPr>
            <a:spLocks noGrp="1"/>
          </p:cNvSpPr>
          <p:nvPr>
            <p:ph idx="1"/>
          </p:nvPr>
        </p:nvSpPr>
        <p:spPr>
          <a:xfrm>
            <a:off x="1066800" y="1899090"/>
            <a:ext cx="10058400" cy="4141647"/>
          </a:xfrm>
        </p:spPr>
        <p:txBody>
          <a:bodyPr/>
          <a:lstStyle/>
          <a:p>
            <a:r>
              <a:rPr lang="it-IT" sz="3200" dirty="0"/>
              <a:t>Articolo 17 – Diritto alla cancellazione («diritto all’oblio»)</a:t>
            </a:r>
          </a:p>
          <a:p>
            <a:r>
              <a:rPr lang="it-IT" sz="3200" dirty="0"/>
              <a:t>Articolo 18 – Diritto di limitazione di trattamento</a:t>
            </a:r>
          </a:p>
          <a:p>
            <a:r>
              <a:rPr lang="it-IT" sz="3200" dirty="0"/>
              <a:t>Articolo 19 – Obbligo di notifica in caso di rettifica o cancellazione dei dati personali o limitazione del trattamento</a:t>
            </a:r>
          </a:p>
          <a:p>
            <a:r>
              <a:rPr lang="it-IT" sz="3200" dirty="0"/>
              <a:t>Articolo 20 – Diritto alla portabilità dei dati</a:t>
            </a:r>
          </a:p>
          <a:p>
            <a:r>
              <a:rPr lang="it-IT" sz="3200" dirty="0"/>
              <a:t>Articolo 21 – Diritto di opposizione</a:t>
            </a:r>
          </a:p>
          <a:p>
            <a:r>
              <a:rPr lang="it-IT" sz="3200" dirty="0"/>
              <a:t>Articolo 22 – Processo decisionale automatizzato relativo alle persone fisiche, compresa la profilazione</a:t>
            </a:r>
          </a:p>
        </p:txBody>
      </p:sp>
      <p:sp>
        <p:nvSpPr>
          <p:cNvPr id="4" name="Segnaposto data 3">
            <a:extLst>
              <a:ext uri="{FF2B5EF4-FFF2-40B4-BE49-F238E27FC236}">
                <a16:creationId xmlns:a16="http://schemas.microsoft.com/office/drawing/2014/main" id="{8151AD03-3CC3-4FB3-B4FD-237325256978}"/>
              </a:ext>
            </a:extLst>
          </p:cNvPr>
          <p:cNvSpPr>
            <a:spLocks noGrp="1"/>
          </p:cNvSpPr>
          <p:nvPr>
            <p:ph type="dt" sz="half" idx="10"/>
          </p:nvPr>
        </p:nvSpPr>
        <p:spPr/>
        <p:txBody>
          <a:bodyPr/>
          <a:lstStyle/>
          <a:p>
            <a:fld id="{79CA9B61-792B-4C6A-8C6C-09ED1A97F00B}" type="datetime1">
              <a:rPr lang="it-IT" smtClean="0"/>
              <a:t>07/06/2018</a:t>
            </a:fld>
            <a:endParaRPr lang="it-IT" dirty="0"/>
          </a:p>
        </p:txBody>
      </p:sp>
      <p:sp>
        <p:nvSpPr>
          <p:cNvPr id="5" name="Segnaposto piè di pagina 4">
            <a:extLst>
              <a:ext uri="{FF2B5EF4-FFF2-40B4-BE49-F238E27FC236}">
                <a16:creationId xmlns:a16="http://schemas.microsoft.com/office/drawing/2014/main" id="{F35CA30D-743F-4108-9A79-00471AE9BC40}"/>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1C285E85-30E4-46F0-AC99-97B25ACDFF22}"/>
              </a:ext>
            </a:extLst>
          </p:cNvPr>
          <p:cNvSpPr>
            <a:spLocks noGrp="1"/>
          </p:cNvSpPr>
          <p:nvPr>
            <p:ph type="sldNum" sz="quarter" idx="12"/>
          </p:nvPr>
        </p:nvSpPr>
        <p:spPr/>
        <p:txBody>
          <a:bodyPr/>
          <a:lstStyle/>
          <a:p>
            <a:fld id="{F74602B5-7832-47F6-8BF6-4ACCF92184F1}" type="slidenum">
              <a:rPr lang="it-IT" smtClean="0"/>
              <a:pPr/>
              <a:t>177</a:t>
            </a:fld>
            <a:endParaRPr lang="it-IT" dirty="0"/>
          </a:p>
        </p:txBody>
      </p:sp>
    </p:spTree>
    <p:extLst>
      <p:ext uri="{BB962C8B-B14F-4D97-AF65-F5344CB8AC3E}">
        <p14:creationId xmlns:p14="http://schemas.microsoft.com/office/powerpoint/2010/main" val="35930230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DBC82-4622-4A22-82CA-2B7CDFFCA8B4}"/>
              </a:ext>
            </a:extLst>
          </p:cNvPr>
          <p:cNvSpPr>
            <a:spLocks noGrp="1"/>
          </p:cNvSpPr>
          <p:nvPr>
            <p:ph type="title"/>
          </p:nvPr>
        </p:nvSpPr>
        <p:spPr/>
        <p:txBody>
          <a:bodyPr/>
          <a:lstStyle/>
          <a:p>
            <a:r>
              <a:rPr lang="it-IT" dirty="0"/>
              <a:t>Sanzioni per la per </a:t>
            </a:r>
            <a:r>
              <a:rPr lang="it-IT" dirty="0">
                <a:solidFill>
                  <a:srgbClr val="C00000"/>
                </a:solidFill>
              </a:rPr>
              <a:t>violazione degli obblighi </a:t>
            </a:r>
            <a:r>
              <a:rPr lang="it-IT" dirty="0"/>
              <a:t>del </a:t>
            </a:r>
            <a:r>
              <a:rPr lang="it-IT" cap="small" dirty="0"/>
              <a:t>tdtr</a:t>
            </a:r>
            <a:r>
              <a:rPr lang="it-IT" dirty="0"/>
              <a:t> e del </a:t>
            </a:r>
            <a:r>
              <a:rPr lang="it-IT" cap="small" dirty="0"/>
              <a:t>rdtr</a:t>
            </a:r>
          </a:p>
        </p:txBody>
      </p:sp>
      <p:sp>
        <p:nvSpPr>
          <p:cNvPr id="3" name="Segnaposto contenuto 2">
            <a:extLst>
              <a:ext uri="{FF2B5EF4-FFF2-40B4-BE49-F238E27FC236}">
                <a16:creationId xmlns:a16="http://schemas.microsoft.com/office/drawing/2014/main" id="{F4BE5329-E8FF-4BE0-B341-A6AEE1B7349D}"/>
              </a:ext>
            </a:extLst>
          </p:cNvPr>
          <p:cNvSpPr>
            <a:spLocks noGrp="1"/>
          </p:cNvSpPr>
          <p:nvPr>
            <p:ph idx="1"/>
          </p:nvPr>
        </p:nvSpPr>
        <p:spPr>
          <a:xfrm>
            <a:off x="1066800" y="1569146"/>
            <a:ext cx="10058400" cy="4750018"/>
          </a:xfrm>
        </p:spPr>
        <p:txBody>
          <a:bodyPr/>
          <a:lstStyle/>
          <a:p>
            <a:pPr marL="0" indent="0">
              <a:buNone/>
            </a:pPr>
            <a:r>
              <a:rPr lang="it-IT" sz="3200" dirty="0"/>
              <a:t>La violazione, da parte del </a:t>
            </a:r>
            <a:r>
              <a:rPr lang="it-IT" sz="3200" cap="small" dirty="0"/>
              <a:t>tdtr</a:t>
            </a:r>
            <a:r>
              <a:rPr lang="it-IT" sz="3200" dirty="0"/>
              <a:t> e del </a:t>
            </a:r>
            <a:r>
              <a:rPr lang="it-IT" sz="3200" cap="small" dirty="0"/>
              <a:t>rdtr</a:t>
            </a:r>
            <a:r>
              <a:rPr lang="it-IT" sz="3200" dirty="0"/>
              <a:t>, delle seguenti disposizioni è soggetta alla </a:t>
            </a:r>
            <a:r>
              <a:rPr lang="it-IT" sz="3200" dirty="0">
                <a:solidFill>
                  <a:srgbClr val="C00000"/>
                </a:solidFill>
              </a:rPr>
              <a:t>sanzione amministrativa pecuniaria fino a 10.000.000 EUR</a:t>
            </a:r>
            <a:r>
              <a:rPr lang="it-IT" sz="3200" dirty="0"/>
              <a:t>, ovvero – per le imprese – </a:t>
            </a:r>
            <a:r>
              <a:rPr lang="it-IT" sz="3200" dirty="0">
                <a:solidFill>
                  <a:srgbClr val="C00000"/>
                </a:solidFill>
              </a:rPr>
              <a:t>fino al 2% del fatturato mondiale annuo dell’esercizio precedente</a:t>
            </a:r>
            <a:r>
              <a:rPr lang="it-IT" sz="3200" dirty="0"/>
              <a:t>, se superiore </a:t>
            </a:r>
            <a:r>
              <a:rPr lang="it-IT" sz="3200" baseline="30000" dirty="0"/>
              <a:t>(art. 83,4,a)</a:t>
            </a:r>
            <a:r>
              <a:rPr lang="it-IT" sz="3200" dirty="0"/>
              <a:t>:</a:t>
            </a:r>
          </a:p>
          <a:p>
            <a:r>
              <a:rPr lang="it-IT" sz="3200" dirty="0"/>
              <a:t>Articolo 8 – Condizioni applicabili al consenso dei minori in relazione ai servizi della società dell’informazione</a:t>
            </a:r>
          </a:p>
          <a:p>
            <a:r>
              <a:rPr lang="it-IT" sz="3200" dirty="0"/>
              <a:t>Articolo 11 – Trattamento che non richiede l’identificazione</a:t>
            </a:r>
          </a:p>
          <a:p>
            <a:r>
              <a:rPr lang="it-IT" sz="3200" dirty="0"/>
              <a:t>Articolo 25 – Protezione dei dati fin dalla progettazione e protezione per impostazione predefinita</a:t>
            </a:r>
          </a:p>
          <a:p>
            <a:r>
              <a:rPr lang="it-IT" sz="3200" dirty="0"/>
              <a:t>Articolo 26 – Contitolari del trattamento</a:t>
            </a:r>
          </a:p>
        </p:txBody>
      </p:sp>
      <p:sp>
        <p:nvSpPr>
          <p:cNvPr id="4" name="Segnaposto data 3">
            <a:extLst>
              <a:ext uri="{FF2B5EF4-FFF2-40B4-BE49-F238E27FC236}">
                <a16:creationId xmlns:a16="http://schemas.microsoft.com/office/drawing/2014/main" id="{8151AD03-3CC3-4FB3-B4FD-237325256978}"/>
              </a:ext>
            </a:extLst>
          </p:cNvPr>
          <p:cNvSpPr>
            <a:spLocks noGrp="1"/>
          </p:cNvSpPr>
          <p:nvPr>
            <p:ph type="dt" sz="half" idx="10"/>
          </p:nvPr>
        </p:nvSpPr>
        <p:spPr/>
        <p:txBody>
          <a:bodyPr/>
          <a:lstStyle/>
          <a:p>
            <a:fld id="{99F5DA50-AB03-483F-91AE-B68A61CE305F}" type="datetime1">
              <a:rPr lang="it-IT" smtClean="0"/>
              <a:t>07/06/2018</a:t>
            </a:fld>
            <a:endParaRPr lang="it-IT" dirty="0"/>
          </a:p>
        </p:txBody>
      </p:sp>
      <p:sp>
        <p:nvSpPr>
          <p:cNvPr id="5" name="Segnaposto piè di pagina 4">
            <a:extLst>
              <a:ext uri="{FF2B5EF4-FFF2-40B4-BE49-F238E27FC236}">
                <a16:creationId xmlns:a16="http://schemas.microsoft.com/office/drawing/2014/main" id="{F35CA30D-743F-4108-9A79-00471AE9BC40}"/>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1C285E85-30E4-46F0-AC99-97B25ACDFF22}"/>
              </a:ext>
            </a:extLst>
          </p:cNvPr>
          <p:cNvSpPr>
            <a:spLocks noGrp="1"/>
          </p:cNvSpPr>
          <p:nvPr>
            <p:ph type="sldNum" sz="quarter" idx="12"/>
          </p:nvPr>
        </p:nvSpPr>
        <p:spPr/>
        <p:txBody>
          <a:bodyPr/>
          <a:lstStyle/>
          <a:p>
            <a:fld id="{F74602B5-7832-47F6-8BF6-4ACCF92184F1}" type="slidenum">
              <a:rPr lang="it-IT" smtClean="0"/>
              <a:pPr/>
              <a:t>178</a:t>
            </a:fld>
            <a:endParaRPr lang="it-IT" dirty="0"/>
          </a:p>
        </p:txBody>
      </p:sp>
    </p:spTree>
    <p:extLst>
      <p:ext uri="{BB962C8B-B14F-4D97-AF65-F5344CB8AC3E}">
        <p14:creationId xmlns:p14="http://schemas.microsoft.com/office/powerpoint/2010/main" val="347998985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DBC82-4622-4A22-82CA-2B7CDFFCA8B4}"/>
              </a:ext>
            </a:extLst>
          </p:cNvPr>
          <p:cNvSpPr>
            <a:spLocks noGrp="1"/>
          </p:cNvSpPr>
          <p:nvPr>
            <p:ph type="title"/>
          </p:nvPr>
        </p:nvSpPr>
        <p:spPr/>
        <p:txBody>
          <a:bodyPr/>
          <a:lstStyle/>
          <a:p>
            <a:r>
              <a:rPr lang="it-IT" dirty="0"/>
              <a:t>Sanzioni per la per </a:t>
            </a:r>
            <a:r>
              <a:rPr lang="it-IT" dirty="0">
                <a:solidFill>
                  <a:srgbClr val="C00000"/>
                </a:solidFill>
              </a:rPr>
              <a:t>violazione degli obblighi </a:t>
            </a:r>
            <a:r>
              <a:rPr lang="it-IT" dirty="0"/>
              <a:t>del </a:t>
            </a:r>
            <a:r>
              <a:rPr lang="it-IT" cap="small" dirty="0"/>
              <a:t>tdtr</a:t>
            </a:r>
            <a:r>
              <a:rPr lang="it-IT" dirty="0"/>
              <a:t> e del </a:t>
            </a:r>
            <a:r>
              <a:rPr lang="it-IT" cap="small" dirty="0"/>
              <a:t>rdtr</a:t>
            </a:r>
          </a:p>
        </p:txBody>
      </p:sp>
      <p:sp>
        <p:nvSpPr>
          <p:cNvPr id="3" name="Segnaposto contenuto 2">
            <a:extLst>
              <a:ext uri="{FF2B5EF4-FFF2-40B4-BE49-F238E27FC236}">
                <a16:creationId xmlns:a16="http://schemas.microsoft.com/office/drawing/2014/main" id="{F4BE5329-E8FF-4BE0-B341-A6AEE1B7349D}"/>
              </a:ext>
            </a:extLst>
          </p:cNvPr>
          <p:cNvSpPr>
            <a:spLocks noGrp="1"/>
          </p:cNvSpPr>
          <p:nvPr>
            <p:ph idx="1"/>
          </p:nvPr>
        </p:nvSpPr>
        <p:spPr>
          <a:xfrm>
            <a:off x="1097280" y="1845734"/>
            <a:ext cx="10058400" cy="4271939"/>
          </a:xfrm>
        </p:spPr>
        <p:txBody>
          <a:bodyPr/>
          <a:lstStyle/>
          <a:p>
            <a:r>
              <a:rPr lang="it-IT" dirty="0"/>
              <a:t>Articolo 27 – Rappresentanti di titolari del trattamento o dei responsabili del trattamento non stabiliti nell’Unione</a:t>
            </a:r>
          </a:p>
          <a:p>
            <a:r>
              <a:rPr lang="it-IT" dirty="0"/>
              <a:t>Articolo 28 – Responsabile del trattamento </a:t>
            </a:r>
          </a:p>
          <a:p>
            <a:r>
              <a:rPr lang="it-IT" dirty="0"/>
              <a:t>Articolo 29 – Trattamento sotto l’autorità del titolare del trattamento o del responsabile del trattamento</a:t>
            </a:r>
          </a:p>
          <a:p>
            <a:r>
              <a:rPr lang="it-IT" dirty="0"/>
              <a:t>Articolo 30 – Registri delle attività di trattamento</a:t>
            </a:r>
          </a:p>
          <a:p>
            <a:r>
              <a:rPr lang="it-IT" dirty="0"/>
              <a:t>Articolo 31 – Cooperazione con l’autorità di controllo</a:t>
            </a:r>
          </a:p>
          <a:p>
            <a:r>
              <a:rPr lang="it-IT" dirty="0"/>
              <a:t>Articolo 32 – Sicurezza del trattamento</a:t>
            </a:r>
          </a:p>
          <a:p>
            <a:r>
              <a:rPr lang="it-IT" dirty="0"/>
              <a:t>Articolo 33 – Notifica di una violazione dei dati personali all’autorità di controllo</a:t>
            </a:r>
          </a:p>
        </p:txBody>
      </p:sp>
      <p:sp>
        <p:nvSpPr>
          <p:cNvPr id="4" name="Segnaposto data 3">
            <a:extLst>
              <a:ext uri="{FF2B5EF4-FFF2-40B4-BE49-F238E27FC236}">
                <a16:creationId xmlns:a16="http://schemas.microsoft.com/office/drawing/2014/main" id="{8151AD03-3CC3-4FB3-B4FD-237325256978}"/>
              </a:ext>
            </a:extLst>
          </p:cNvPr>
          <p:cNvSpPr>
            <a:spLocks noGrp="1"/>
          </p:cNvSpPr>
          <p:nvPr>
            <p:ph type="dt" sz="half" idx="10"/>
          </p:nvPr>
        </p:nvSpPr>
        <p:spPr/>
        <p:txBody>
          <a:bodyPr/>
          <a:lstStyle/>
          <a:p>
            <a:fld id="{865EFCF6-DA4F-4DB7-A6CC-5036E97270E2}" type="datetime1">
              <a:rPr lang="it-IT" smtClean="0"/>
              <a:t>07/06/2018</a:t>
            </a:fld>
            <a:endParaRPr lang="it-IT" dirty="0"/>
          </a:p>
        </p:txBody>
      </p:sp>
      <p:sp>
        <p:nvSpPr>
          <p:cNvPr id="5" name="Segnaposto piè di pagina 4">
            <a:extLst>
              <a:ext uri="{FF2B5EF4-FFF2-40B4-BE49-F238E27FC236}">
                <a16:creationId xmlns:a16="http://schemas.microsoft.com/office/drawing/2014/main" id="{F35CA30D-743F-4108-9A79-00471AE9BC40}"/>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1C285E85-30E4-46F0-AC99-97B25ACDFF22}"/>
              </a:ext>
            </a:extLst>
          </p:cNvPr>
          <p:cNvSpPr>
            <a:spLocks noGrp="1"/>
          </p:cNvSpPr>
          <p:nvPr>
            <p:ph type="sldNum" sz="quarter" idx="12"/>
          </p:nvPr>
        </p:nvSpPr>
        <p:spPr/>
        <p:txBody>
          <a:bodyPr/>
          <a:lstStyle/>
          <a:p>
            <a:fld id="{F74602B5-7832-47F6-8BF6-4ACCF92184F1}" type="slidenum">
              <a:rPr lang="it-IT" smtClean="0"/>
              <a:pPr/>
              <a:t>179</a:t>
            </a:fld>
            <a:endParaRPr lang="it-IT" dirty="0"/>
          </a:p>
        </p:txBody>
      </p:sp>
    </p:spTree>
    <p:extLst>
      <p:ext uri="{BB962C8B-B14F-4D97-AF65-F5344CB8AC3E}">
        <p14:creationId xmlns:p14="http://schemas.microsoft.com/office/powerpoint/2010/main" val="133273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0FFBD594-591D-40A6-A5C4-89BA2F547DAE}"/>
              </a:ext>
            </a:extLst>
          </p:cNvPr>
          <p:cNvSpPr>
            <a:spLocks noGrp="1"/>
          </p:cNvSpPr>
          <p:nvPr>
            <p:ph type="title"/>
          </p:nvPr>
        </p:nvSpPr>
        <p:spPr/>
        <p:txBody>
          <a:bodyPr/>
          <a:lstStyle/>
          <a:p>
            <a:r>
              <a:rPr lang="it-IT" dirty="0">
                <a:solidFill>
                  <a:srgbClr val="C00000"/>
                </a:solidFill>
              </a:rPr>
              <a:t>Liceità</a:t>
            </a:r>
            <a:r>
              <a:rPr lang="it-IT" dirty="0"/>
              <a:t> del trattamento – condizioni</a:t>
            </a:r>
          </a:p>
        </p:txBody>
      </p:sp>
      <p:sp>
        <p:nvSpPr>
          <p:cNvPr id="7" name="Segnaposto contenuto 6">
            <a:extLst>
              <a:ext uri="{FF2B5EF4-FFF2-40B4-BE49-F238E27FC236}">
                <a16:creationId xmlns:a16="http://schemas.microsoft.com/office/drawing/2014/main" id="{29057E7A-480D-4671-8C93-237ED808A656}"/>
              </a:ext>
            </a:extLst>
          </p:cNvPr>
          <p:cNvSpPr>
            <a:spLocks noGrp="1"/>
          </p:cNvSpPr>
          <p:nvPr>
            <p:ph idx="1"/>
          </p:nvPr>
        </p:nvSpPr>
        <p:spPr>
          <a:xfrm>
            <a:off x="1097280" y="1845734"/>
            <a:ext cx="10058400" cy="4147802"/>
          </a:xfrm>
        </p:spPr>
        <p:txBody>
          <a:bodyPr/>
          <a:lstStyle/>
          <a:p>
            <a:pPr marL="0" lvl="0" indent="0">
              <a:lnSpc>
                <a:spcPct val="90000"/>
              </a:lnSpc>
              <a:buClr>
                <a:srgbClr val="FFCA08"/>
              </a:buClr>
              <a:buNone/>
            </a:pPr>
            <a:r>
              <a:rPr lang="it-IT" sz="3200" b="1" dirty="0">
                <a:solidFill>
                  <a:prstClr val="black">
                    <a:lumMod val="75000"/>
                    <a:lumOff val="25000"/>
                  </a:prstClr>
                </a:solidFill>
                <a:uFill>
                  <a:solidFill>
                    <a:srgbClr val="C00000"/>
                  </a:solidFill>
                </a:uFill>
              </a:rPr>
              <a:t>Quando è lecito il trattamento?</a:t>
            </a:r>
          </a:p>
          <a:p>
            <a:pPr marL="0" lvl="0" indent="0">
              <a:lnSpc>
                <a:spcPct val="90000"/>
              </a:lnSpc>
              <a:buClr>
                <a:srgbClr val="FFCA08"/>
              </a:buClr>
              <a:buNone/>
            </a:pPr>
            <a:r>
              <a:rPr lang="it-IT" dirty="0">
                <a:solidFill>
                  <a:prstClr val="black">
                    <a:lumMod val="75000"/>
                    <a:lumOff val="25000"/>
                  </a:prstClr>
                </a:solidFill>
                <a:uFill>
                  <a:solidFill>
                    <a:srgbClr val="C00000"/>
                  </a:solidFill>
                </a:uFill>
              </a:rPr>
              <a:t>Il trattamento è </a:t>
            </a:r>
            <a:r>
              <a:rPr lang="it-IT" dirty="0">
                <a:solidFill>
                  <a:srgbClr val="C00000"/>
                </a:solidFill>
                <a:uFill>
                  <a:solidFill>
                    <a:srgbClr val="C00000"/>
                  </a:solidFill>
                </a:uFill>
              </a:rPr>
              <a:t>lecito</a:t>
            </a:r>
            <a:r>
              <a:rPr lang="it-IT" dirty="0">
                <a:solidFill>
                  <a:prstClr val="black">
                    <a:lumMod val="75000"/>
                    <a:lumOff val="25000"/>
                  </a:prstClr>
                </a:solidFill>
                <a:uFill>
                  <a:solidFill>
                    <a:srgbClr val="C00000"/>
                  </a:solidFill>
                </a:uFill>
              </a:rPr>
              <a:t> </a:t>
            </a:r>
            <a:r>
              <a:rPr lang="it-IT" b="1" u="sng" dirty="0">
                <a:solidFill>
                  <a:prstClr val="black">
                    <a:lumMod val="75000"/>
                    <a:lumOff val="25000"/>
                  </a:prstClr>
                </a:solidFill>
                <a:uFill>
                  <a:solidFill>
                    <a:srgbClr val="C00000"/>
                  </a:solidFill>
                </a:uFill>
              </a:rPr>
              <a:t>solo se </a:t>
            </a:r>
            <a:r>
              <a:rPr lang="it-IT" i="1" u="sng" dirty="0">
                <a:solidFill>
                  <a:prstClr val="black">
                    <a:lumMod val="75000"/>
                    <a:lumOff val="25000"/>
                  </a:prstClr>
                </a:solidFill>
                <a:uFill>
                  <a:solidFill>
                    <a:srgbClr val="C00000"/>
                  </a:solidFill>
                </a:uFill>
              </a:rPr>
              <a:t>e</a:t>
            </a:r>
            <a:r>
              <a:rPr lang="it-IT" u="sng" dirty="0">
                <a:solidFill>
                  <a:prstClr val="black">
                    <a:lumMod val="75000"/>
                    <a:lumOff val="25000"/>
                  </a:prstClr>
                </a:solidFill>
                <a:uFill>
                  <a:solidFill>
                    <a:srgbClr val="C00000"/>
                  </a:solidFill>
                </a:uFill>
              </a:rPr>
              <a:t> </a:t>
            </a:r>
            <a:r>
              <a:rPr lang="it-IT" b="1" u="sng" dirty="0">
                <a:solidFill>
                  <a:prstClr val="black">
                    <a:lumMod val="75000"/>
                    <a:lumOff val="25000"/>
                  </a:prstClr>
                </a:solidFill>
                <a:uFill>
                  <a:solidFill>
                    <a:srgbClr val="C00000"/>
                  </a:solidFill>
                </a:uFill>
              </a:rPr>
              <a:t>nella misura in cui</a:t>
            </a:r>
            <a:r>
              <a:rPr lang="it-IT" b="1" dirty="0">
                <a:solidFill>
                  <a:prstClr val="black">
                    <a:lumMod val="75000"/>
                    <a:lumOff val="25000"/>
                  </a:prstClr>
                </a:solidFill>
                <a:uFill>
                  <a:solidFill>
                    <a:srgbClr val="C00000"/>
                  </a:solidFill>
                </a:uFill>
              </a:rPr>
              <a:t> </a:t>
            </a:r>
            <a:r>
              <a:rPr lang="it-IT" dirty="0">
                <a:solidFill>
                  <a:prstClr val="black">
                    <a:lumMod val="75000"/>
                    <a:lumOff val="25000"/>
                  </a:prstClr>
                </a:solidFill>
                <a:uFill>
                  <a:solidFill>
                    <a:srgbClr val="C00000"/>
                  </a:solidFill>
                </a:uFill>
              </a:rPr>
              <a:t>ricorre </a:t>
            </a:r>
            <a:r>
              <a:rPr lang="it-IT" b="1" i="1" u="sng" dirty="0">
                <a:solidFill>
                  <a:prstClr val="black">
                    <a:lumMod val="75000"/>
                    <a:lumOff val="25000"/>
                  </a:prstClr>
                </a:solidFill>
                <a:uFill>
                  <a:solidFill>
                    <a:srgbClr val="C00000"/>
                  </a:solidFill>
                </a:uFill>
              </a:rPr>
              <a:t>almeno una</a:t>
            </a:r>
            <a:r>
              <a:rPr lang="it-IT" b="1" dirty="0">
                <a:solidFill>
                  <a:prstClr val="black">
                    <a:lumMod val="75000"/>
                    <a:lumOff val="25000"/>
                  </a:prstClr>
                </a:solidFill>
                <a:uFill>
                  <a:solidFill>
                    <a:srgbClr val="C00000"/>
                  </a:solidFill>
                </a:uFill>
              </a:rPr>
              <a:t> </a:t>
            </a:r>
            <a:r>
              <a:rPr lang="it-IT" dirty="0">
                <a:solidFill>
                  <a:prstClr val="black">
                    <a:lumMod val="75000"/>
                    <a:lumOff val="25000"/>
                  </a:prstClr>
                </a:solidFill>
                <a:uFill>
                  <a:solidFill>
                    <a:srgbClr val="C00000"/>
                  </a:solidFill>
                </a:uFill>
              </a:rPr>
              <a:t>delle seguenti </a:t>
            </a:r>
            <a:r>
              <a:rPr lang="it-IT" b="1" dirty="0">
                <a:solidFill>
                  <a:srgbClr val="C00000"/>
                </a:solidFill>
                <a:uFill>
                  <a:solidFill>
                    <a:srgbClr val="C00000"/>
                  </a:solidFill>
                </a:uFill>
              </a:rPr>
              <a:t>condizioni</a:t>
            </a:r>
            <a:r>
              <a:rPr lang="it-IT" dirty="0">
                <a:solidFill>
                  <a:prstClr val="black">
                    <a:lumMod val="75000"/>
                    <a:lumOff val="25000"/>
                  </a:prstClr>
                </a:solidFill>
                <a:uFill>
                  <a:solidFill>
                    <a:srgbClr val="C00000"/>
                  </a:solidFill>
                </a:uFill>
              </a:rPr>
              <a:t>:</a:t>
            </a:r>
          </a:p>
          <a:p>
            <a:pPr marL="0" lvl="0" indent="0">
              <a:lnSpc>
                <a:spcPct val="90000"/>
              </a:lnSpc>
              <a:buClr>
                <a:srgbClr val="FFCA08"/>
              </a:buClr>
              <a:buNone/>
            </a:pPr>
            <a:endParaRPr lang="it-IT" dirty="0">
              <a:solidFill>
                <a:prstClr val="black">
                  <a:lumMod val="75000"/>
                  <a:lumOff val="25000"/>
                </a:prstClr>
              </a:solidFill>
              <a:uFill>
                <a:solidFill>
                  <a:srgbClr val="C00000"/>
                </a:solidFill>
              </a:uFill>
            </a:endParaRPr>
          </a:p>
          <a:p>
            <a:pPr marL="0" lvl="0" indent="0">
              <a:lnSpc>
                <a:spcPct val="90000"/>
              </a:lnSpc>
              <a:buClr>
                <a:srgbClr val="FFCA08"/>
              </a:buClr>
              <a:buNone/>
            </a:pPr>
            <a:r>
              <a:rPr lang="it-IT" dirty="0">
                <a:solidFill>
                  <a:prstClr val="black">
                    <a:lumMod val="75000"/>
                    <a:lumOff val="25000"/>
                  </a:prstClr>
                </a:solidFill>
                <a:uFill>
                  <a:solidFill>
                    <a:srgbClr val="C00000"/>
                  </a:solidFill>
                </a:uFill>
              </a:rPr>
              <a:t>La </a:t>
            </a:r>
            <a:r>
              <a:rPr lang="it-IT" dirty="0">
                <a:solidFill>
                  <a:srgbClr val="002060"/>
                </a:solidFill>
                <a:effectLst>
                  <a:outerShdw blurRad="38100" dist="38100" dir="2700000" algn="tl">
                    <a:srgbClr val="000000">
                      <a:alpha val="43137"/>
                    </a:srgbClr>
                  </a:outerShdw>
                </a:effectLst>
                <a:uFill>
                  <a:solidFill>
                    <a:srgbClr val="C00000"/>
                  </a:solidFill>
                </a:uFill>
              </a:rPr>
              <a:t>prima</a:t>
            </a:r>
            <a:r>
              <a:rPr lang="it-IT" dirty="0">
                <a:solidFill>
                  <a:prstClr val="black">
                    <a:lumMod val="75000"/>
                    <a:lumOff val="25000"/>
                  </a:prstClr>
                </a:solidFill>
                <a:uFill>
                  <a:solidFill>
                    <a:srgbClr val="C00000"/>
                  </a:solidFill>
                </a:uFill>
              </a:rPr>
              <a:t>, </a:t>
            </a:r>
            <a:r>
              <a:rPr lang="it-IT" u="sng" dirty="0">
                <a:solidFill>
                  <a:prstClr val="black">
                    <a:lumMod val="75000"/>
                    <a:lumOff val="25000"/>
                  </a:prstClr>
                </a:solidFill>
                <a:uFill>
                  <a:solidFill>
                    <a:srgbClr val="C00000"/>
                  </a:solidFill>
                </a:uFill>
              </a:rPr>
              <a:t>fondamentale</a:t>
            </a:r>
            <a:r>
              <a:rPr lang="it-IT" dirty="0">
                <a:solidFill>
                  <a:prstClr val="black">
                    <a:lumMod val="75000"/>
                    <a:lumOff val="25000"/>
                  </a:prstClr>
                </a:solidFill>
                <a:uFill>
                  <a:solidFill>
                    <a:srgbClr val="C00000"/>
                  </a:solidFill>
                </a:uFill>
              </a:rPr>
              <a:t>, è che </a:t>
            </a:r>
            <a:r>
              <a:rPr lang="it-IT" b="1" dirty="0">
                <a:solidFill>
                  <a:prstClr val="black">
                    <a:lumMod val="75000"/>
                    <a:lumOff val="25000"/>
                  </a:prstClr>
                </a:solidFill>
                <a:uFill>
                  <a:solidFill>
                    <a:srgbClr val="C00000"/>
                  </a:solidFill>
                </a:uFill>
              </a:rPr>
              <a:t>il trattamento è lecito se</a:t>
            </a:r>
          </a:p>
          <a:p>
            <a:pPr marL="0" lvl="0" indent="0">
              <a:lnSpc>
                <a:spcPct val="90000"/>
              </a:lnSpc>
              <a:buClr>
                <a:srgbClr val="FFCA08"/>
              </a:buClr>
              <a:buNone/>
            </a:pPr>
            <a:r>
              <a:rPr lang="it-IT" dirty="0">
                <a:solidFill>
                  <a:prstClr val="black">
                    <a:lumMod val="75000"/>
                    <a:lumOff val="25000"/>
                  </a:prstClr>
                </a:solidFill>
                <a:uFill>
                  <a:solidFill>
                    <a:srgbClr val="C00000"/>
                  </a:solidFill>
                </a:uFill>
              </a:rPr>
              <a:t>a) l’interessato </a:t>
            </a:r>
            <a:r>
              <a:rPr lang="it-IT" b="1" dirty="0">
                <a:solidFill>
                  <a:prstClr val="black">
                    <a:lumMod val="75000"/>
                    <a:lumOff val="25000"/>
                  </a:prstClr>
                </a:solidFill>
                <a:uFill>
                  <a:solidFill>
                    <a:srgbClr val="C00000"/>
                  </a:solidFill>
                </a:uFill>
              </a:rPr>
              <a:t>ha espresso il </a:t>
            </a:r>
            <a:r>
              <a:rPr lang="it-IT" b="1" dirty="0">
                <a:solidFill>
                  <a:srgbClr val="C00000"/>
                </a:solidFill>
                <a:uFill>
                  <a:solidFill>
                    <a:srgbClr val="C00000"/>
                  </a:solidFill>
                </a:uFill>
              </a:rPr>
              <a:t>consenso</a:t>
            </a:r>
            <a:r>
              <a:rPr lang="it-IT" dirty="0">
                <a:solidFill>
                  <a:prstClr val="black">
                    <a:lumMod val="75000"/>
                    <a:lumOff val="25000"/>
                  </a:prstClr>
                </a:solidFill>
                <a:uFill>
                  <a:solidFill>
                    <a:srgbClr val="C00000"/>
                  </a:solidFill>
                </a:uFill>
              </a:rPr>
              <a:t> al trattamento dei propri dati personali </a:t>
            </a:r>
            <a:r>
              <a:rPr lang="it-IT" u="sng" dirty="0">
                <a:solidFill>
                  <a:prstClr val="black">
                    <a:lumMod val="75000"/>
                    <a:lumOff val="25000"/>
                  </a:prstClr>
                </a:solidFill>
                <a:uFill>
                  <a:solidFill>
                    <a:srgbClr val="C00000"/>
                  </a:solidFill>
                </a:uFill>
              </a:rPr>
              <a:t>per </a:t>
            </a:r>
            <a:r>
              <a:rPr lang="it-IT" i="1" u="sng" dirty="0">
                <a:solidFill>
                  <a:prstClr val="black">
                    <a:lumMod val="75000"/>
                    <a:lumOff val="25000"/>
                  </a:prstClr>
                </a:solidFill>
                <a:uFill>
                  <a:solidFill>
                    <a:srgbClr val="C00000"/>
                  </a:solidFill>
                </a:uFill>
              </a:rPr>
              <a:t>una</a:t>
            </a:r>
            <a:r>
              <a:rPr lang="it-IT" u="sng" dirty="0">
                <a:solidFill>
                  <a:prstClr val="black">
                    <a:lumMod val="75000"/>
                    <a:lumOff val="25000"/>
                  </a:prstClr>
                </a:solidFill>
                <a:uFill>
                  <a:solidFill>
                    <a:srgbClr val="C00000"/>
                  </a:solidFill>
                </a:uFill>
              </a:rPr>
              <a:t> o </a:t>
            </a:r>
            <a:r>
              <a:rPr lang="it-IT" i="1" u="sng" dirty="0">
                <a:solidFill>
                  <a:prstClr val="black">
                    <a:lumMod val="75000"/>
                    <a:lumOff val="25000"/>
                  </a:prstClr>
                </a:solidFill>
                <a:uFill>
                  <a:solidFill>
                    <a:srgbClr val="C00000"/>
                  </a:solidFill>
                </a:uFill>
              </a:rPr>
              <a:t>più</a:t>
            </a:r>
            <a:r>
              <a:rPr lang="it-IT" u="sng" dirty="0">
                <a:solidFill>
                  <a:prstClr val="black">
                    <a:lumMod val="75000"/>
                    <a:lumOff val="25000"/>
                  </a:prstClr>
                </a:solidFill>
                <a:uFill>
                  <a:solidFill>
                    <a:srgbClr val="C00000"/>
                  </a:solidFill>
                </a:uFill>
              </a:rPr>
              <a:t> specifiche finalità</a:t>
            </a:r>
            <a:r>
              <a:rPr lang="it-IT" dirty="0">
                <a:solidFill>
                  <a:prstClr val="black">
                    <a:lumMod val="75000"/>
                    <a:lumOff val="25000"/>
                  </a:prstClr>
                </a:solidFill>
                <a:uFill>
                  <a:solidFill>
                    <a:srgbClr val="C00000"/>
                  </a:solidFill>
                </a:uFill>
              </a:rPr>
              <a:t>;</a:t>
            </a:r>
          </a:p>
          <a:p>
            <a:pPr marL="0" lvl="0" indent="0" algn="r">
              <a:lnSpc>
                <a:spcPct val="90000"/>
              </a:lnSpc>
              <a:buClr>
                <a:srgbClr val="FFCA08"/>
              </a:buClr>
              <a:buNone/>
            </a:pPr>
            <a:r>
              <a:rPr lang="it-IT" i="1" dirty="0">
                <a:solidFill>
                  <a:prstClr val="black">
                    <a:lumMod val="75000"/>
                    <a:lumOff val="25000"/>
                  </a:prstClr>
                </a:solidFill>
                <a:uFill>
                  <a:solidFill>
                    <a:srgbClr val="C00000"/>
                  </a:solidFill>
                </a:uFill>
              </a:rPr>
              <a:t>oppure</a:t>
            </a:r>
            <a:r>
              <a:rPr lang="it-IT" dirty="0">
                <a:solidFill>
                  <a:prstClr val="black">
                    <a:lumMod val="75000"/>
                    <a:lumOff val="25000"/>
                  </a:prstClr>
                </a:solidFill>
                <a:uFill>
                  <a:solidFill>
                    <a:srgbClr val="C00000"/>
                  </a:solidFill>
                </a:uFill>
              </a:rPr>
              <a:t> …</a:t>
            </a:r>
            <a:endParaRPr lang="it-IT" dirty="0"/>
          </a:p>
        </p:txBody>
      </p:sp>
      <p:sp>
        <p:nvSpPr>
          <p:cNvPr id="3" name="Segnaposto data 2">
            <a:extLst>
              <a:ext uri="{FF2B5EF4-FFF2-40B4-BE49-F238E27FC236}">
                <a16:creationId xmlns:a16="http://schemas.microsoft.com/office/drawing/2014/main" id="{19367F26-7B67-41DD-AD3A-CCEEBE944887}"/>
              </a:ext>
            </a:extLst>
          </p:cNvPr>
          <p:cNvSpPr>
            <a:spLocks noGrp="1"/>
          </p:cNvSpPr>
          <p:nvPr>
            <p:ph type="dt" sz="half" idx="10"/>
          </p:nvPr>
        </p:nvSpPr>
        <p:spPr/>
        <p:txBody>
          <a:bodyPr/>
          <a:lstStyle/>
          <a:p>
            <a:fld id="{1620BBA2-E7C5-4705-B8D0-7FF93036AD20}" type="datetime1">
              <a:rPr lang="it-IT" smtClean="0"/>
              <a:t>07/06/2018</a:t>
            </a:fld>
            <a:endParaRPr lang="en-US" dirty="0"/>
          </a:p>
        </p:txBody>
      </p:sp>
      <p:sp>
        <p:nvSpPr>
          <p:cNvPr id="4" name="Segnaposto piè di pagina 3">
            <a:extLst>
              <a:ext uri="{FF2B5EF4-FFF2-40B4-BE49-F238E27FC236}">
                <a16:creationId xmlns:a16="http://schemas.microsoft.com/office/drawing/2014/main" id="{BE3165A8-70E7-4F85-8BBF-BA884B5E8860}"/>
              </a:ext>
            </a:extLst>
          </p:cNvPr>
          <p:cNvSpPr>
            <a:spLocks noGrp="1"/>
          </p:cNvSpPr>
          <p:nvPr>
            <p:ph type="ftr" sz="quarter" idx="11"/>
          </p:nvPr>
        </p:nvSpPr>
        <p:spPr/>
        <p:txBody>
          <a:bodyPr/>
          <a:lstStyle/>
          <a:p>
            <a:r>
              <a:rPr lang="it-IT"/>
              <a:t>© ~ 2018. Marzio V. Vaglio ~ www.privacycodex.eu</a:t>
            </a:r>
            <a:endParaRPr lang="en-US" dirty="0"/>
          </a:p>
        </p:txBody>
      </p:sp>
      <p:sp>
        <p:nvSpPr>
          <p:cNvPr id="9" name="Callout: linea piegata con bordo e barra in risalto 8">
            <a:extLst>
              <a:ext uri="{FF2B5EF4-FFF2-40B4-BE49-F238E27FC236}">
                <a16:creationId xmlns:a16="http://schemas.microsoft.com/office/drawing/2014/main" id="{356AFA17-F9E4-4562-9F38-935D26C6FEE5}"/>
              </a:ext>
            </a:extLst>
          </p:cNvPr>
          <p:cNvSpPr/>
          <p:nvPr/>
        </p:nvSpPr>
        <p:spPr>
          <a:xfrm>
            <a:off x="7177578" y="3057519"/>
            <a:ext cx="4666263" cy="851281"/>
          </a:xfrm>
          <a:prstGeom prst="accentBorderCallout2">
            <a:avLst>
              <a:gd name="adj1" fmla="val 50701"/>
              <a:gd name="adj2" fmla="val -1335"/>
              <a:gd name="adj3" fmla="val 5963"/>
              <a:gd name="adj4" fmla="val -13401"/>
              <a:gd name="adj5" fmla="val 4519"/>
              <a:gd name="adj6" fmla="val -76578"/>
            </a:avLst>
          </a:prstGeom>
          <a:solidFill>
            <a:schemeClr val="accent1"/>
          </a:solidFill>
          <a:ln>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dirty="0">
                <a:solidFill>
                  <a:srgbClr val="C00000"/>
                </a:solidFill>
              </a:rPr>
              <a:t>Il che vuole dire, in pratica, che, </a:t>
            </a:r>
            <a:r>
              <a:rPr lang="it-IT" i="1" dirty="0">
                <a:solidFill>
                  <a:srgbClr val="C00000"/>
                </a:solidFill>
                <a:effectLst>
                  <a:outerShdw blurRad="38100" dist="38100" dir="2700000" algn="tl">
                    <a:srgbClr val="000000">
                      <a:alpha val="43137"/>
                    </a:srgbClr>
                  </a:outerShdw>
                </a:effectLst>
                <a:uFill>
                  <a:solidFill>
                    <a:srgbClr val="002060"/>
                  </a:solidFill>
                </a:uFill>
              </a:rPr>
              <a:t>al di fuori di queste condizioni</a:t>
            </a:r>
            <a:r>
              <a:rPr lang="it-IT" dirty="0">
                <a:solidFill>
                  <a:srgbClr val="C00000"/>
                </a:solidFill>
              </a:rPr>
              <a:t>, il trattamento </a:t>
            </a:r>
            <a:r>
              <a:rPr lang="it-IT" cap="small" dirty="0">
                <a:solidFill>
                  <a:srgbClr val="C00000"/>
                </a:solidFill>
                <a:effectLst>
                  <a:outerShdw blurRad="38100" dist="38100" dir="2700000" algn="tl">
                    <a:srgbClr val="000000">
                      <a:alpha val="43137"/>
                    </a:srgbClr>
                  </a:outerShdw>
                </a:effectLst>
              </a:rPr>
              <a:t>non</a:t>
            </a:r>
            <a:r>
              <a:rPr lang="it-IT" dirty="0">
                <a:solidFill>
                  <a:srgbClr val="C00000"/>
                </a:solidFill>
              </a:rPr>
              <a:t> è lecito…</a:t>
            </a:r>
          </a:p>
        </p:txBody>
      </p:sp>
      <p:sp>
        <p:nvSpPr>
          <p:cNvPr id="5" name="Segnaposto numero diapositiva 4">
            <a:extLst>
              <a:ext uri="{FF2B5EF4-FFF2-40B4-BE49-F238E27FC236}">
                <a16:creationId xmlns:a16="http://schemas.microsoft.com/office/drawing/2014/main" id="{7428E5EB-D9A0-4935-9F29-54E5D215C54B}"/>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25873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1000"/>
                                        <p:tgtEl>
                                          <p:spTgt spid="7">
                                            <p:txEl>
                                              <p:pRg st="3" end="3"/>
                                            </p:txEl>
                                          </p:spTgt>
                                        </p:tgtEl>
                                      </p:cBhvr>
                                    </p:animEffect>
                                    <p:anim calcmode="lin" valueType="num">
                                      <p:cBhvr>
                                        <p:cTn id="1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anim calcmode="lin" valueType="num">
                                      <p:cBhvr>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DBC82-4622-4A22-82CA-2B7CDFFCA8B4}"/>
              </a:ext>
            </a:extLst>
          </p:cNvPr>
          <p:cNvSpPr>
            <a:spLocks noGrp="1"/>
          </p:cNvSpPr>
          <p:nvPr>
            <p:ph type="title"/>
          </p:nvPr>
        </p:nvSpPr>
        <p:spPr/>
        <p:txBody>
          <a:bodyPr/>
          <a:lstStyle/>
          <a:p>
            <a:r>
              <a:rPr lang="it-IT" dirty="0"/>
              <a:t>Sanzioni per la per </a:t>
            </a:r>
            <a:r>
              <a:rPr lang="it-IT" dirty="0">
                <a:solidFill>
                  <a:srgbClr val="C00000"/>
                </a:solidFill>
              </a:rPr>
              <a:t>violazione degli obblighi </a:t>
            </a:r>
            <a:r>
              <a:rPr lang="it-IT" dirty="0"/>
              <a:t>del </a:t>
            </a:r>
            <a:r>
              <a:rPr lang="it-IT" cap="small" dirty="0"/>
              <a:t>tdtr</a:t>
            </a:r>
            <a:r>
              <a:rPr lang="it-IT" dirty="0"/>
              <a:t> e del </a:t>
            </a:r>
            <a:r>
              <a:rPr lang="it-IT" cap="small" dirty="0"/>
              <a:t>rdtr</a:t>
            </a:r>
          </a:p>
        </p:txBody>
      </p:sp>
      <p:sp>
        <p:nvSpPr>
          <p:cNvPr id="3" name="Segnaposto contenuto 2">
            <a:extLst>
              <a:ext uri="{FF2B5EF4-FFF2-40B4-BE49-F238E27FC236}">
                <a16:creationId xmlns:a16="http://schemas.microsoft.com/office/drawing/2014/main" id="{F4BE5329-E8FF-4BE0-B341-A6AEE1B7349D}"/>
              </a:ext>
            </a:extLst>
          </p:cNvPr>
          <p:cNvSpPr>
            <a:spLocks noGrp="1"/>
          </p:cNvSpPr>
          <p:nvPr>
            <p:ph idx="1"/>
          </p:nvPr>
        </p:nvSpPr>
        <p:spPr>
          <a:xfrm>
            <a:off x="1097280" y="1845734"/>
            <a:ext cx="10058400" cy="4106765"/>
          </a:xfrm>
        </p:spPr>
        <p:txBody>
          <a:bodyPr/>
          <a:lstStyle/>
          <a:p>
            <a:r>
              <a:rPr lang="it-IT" dirty="0"/>
              <a:t>Articolo 34 – Comunicazione di una violazione dei dati personali all’interessato</a:t>
            </a:r>
          </a:p>
          <a:p>
            <a:r>
              <a:rPr lang="it-IT" dirty="0"/>
              <a:t>Articolo 35 – Valutazione d’impatto sulla protezione dei dati</a:t>
            </a:r>
          </a:p>
          <a:p>
            <a:r>
              <a:rPr lang="it-IT" dirty="0"/>
              <a:t>Articolo 36 – Consultazione preventiva</a:t>
            </a:r>
          </a:p>
          <a:p>
            <a:r>
              <a:rPr lang="it-IT" dirty="0"/>
              <a:t>Articolo 37 – Designazione del responsabile della protezione dei dati</a:t>
            </a:r>
          </a:p>
          <a:p>
            <a:r>
              <a:rPr lang="it-IT" dirty="0"/>
              <a:t>Articolo 38 – Posizione del responsabile della protezione dei dati </a:t>
            </a:r>
          </a:p>
          <a:p>
            <a:r>
              <a:rPr lang="it-IT" dirty="0"/>
              <a:t>Articolo 39 – Compiti del responsabile della protezione dei dati</a:t>
            </a:r>
          </a:p>
          <a:p>
            <a:r>
              <a:rPr lang="it-IT" dirty="0"/>
              <a:t>Articolo 42 – Certificazione</a:t>
            </a:r>
          </a:p>
          <a:p>
            <a:r>
              <a:rPr lang="it-IT" dirty="0"/>
              <a:t>Articolo 43 – Organismi di certificazione</a:t>
            </a:r>
          </a:p>
        </p:txBody>
      </p:sp>
      <p:sp>
        <p:nvSpPr>
          <p:cNvPr id="4" name="Segnaposto data 3">
            <a:extLst>
              <a:ext uri="{FF2B5EF4-FFF2-40B4-BE49-F238E27FC236}">
                <a16:creationId xmlns:a16="http://schemas.microsoft.com/office/drawing/2014/main" id="{8151AD03-3CC3-4FB3-B4FD-237325256978}"/>
              </a:ext>
            </a:extLst>
          </p:cNvPr>
          <p:cNvSpPr>
            <a:spLocks noGrp="1"/>
          </p:cNvSpPr>
          <p:nvPr>
            <p:ph type="dt" sz="half" idx="10"/>
          </p:nvPr>
        </p:nvSpPr>
        <p:spPr/>
        <p:txBody>
          <a:bodyPr/>
          <a:lstStyle/>
          <a:p>
            <a:fld id="{429020D2-F5DC-41C1-82DC-C508A664CE85}" type="datetime1">
              <a:rPr lang="it-IT" smtClean="0"/>
              <a:t>07/06/2018</a:t>
            </a:fld>
            <a:endParaRPr lang="it-IT" dirty="0"/>
          </a:p>
        </p:txBody>
      </p:sp>
      <p:sp>
        <p:nvSpPr>
          <p:cNvPr id="5" name="Segnaposto piè di pagina 4">
            <a:extLst>
              <a:ext uri="{FF2B5EF4-FFF2-40B4-BE49-F238E27FC236}">
                <a16:creationId xmlns:a16="http://schemas.microsoft.com/office/drawing/2014/main" id="{F35CA30D-743F-4108-9A79-00471AE9BC40}"/>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1C285E85-30E4-46F0-AC99-97B25ACDFF22}"/>
              </a:ext>
            </a:extLst>
          </p:cNvPr>
          <p:cNvSpPr>
            <a:spLocks noGrp="1"/>
          </p:cNvSpPr>
          <p:nvPr>
            <p:ph type="sldNum" sz="quarter" idx="12"/>
          </p:nvPr>
        </p:nvSpPr>
        <p:spPr/>
        <p:txBody>
          <a:bodyPr/>
          <a:lstStyle/>
          <a:p>
            <a:fld id="{F74602B5-7832-47F6-8BF6-4ACCF92184F1}" type="slidenum">
              <a:rPr lang="it-IT" smtClean="0"/>
              <a:pPr/>
              <a:t>180</a:t>
            </a:fld>
            <a:endParaRPr lang="it-IT" dirty="0"/>
          </a:p>
        </p:txBody>
      </p:sp>
    </p:spTree>
    <p:extLst>
      <p:ext uri="{BB962C8B-B14F-4D97-AF65-F5344CB8AC3E}">
        <p14:creationId xmlns:p14="http://schemas.microsoft.com/office/powerpoint/2010/main" val="308235631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4B8134E2-2631-4623-A95D-A7EBB9050AE3}"/>
              </a:ext>
            </a:extLst>
          </p:cNvPr>
          <p:cNvSpPr>
            <a:spLocks noGrp="1"/>
          </p:cNvSpPr>
          <p:nvPr>
            <p:ph type="title"/>
          </p:nvPr>
        </p:nvSpPr>
        <p:spPr/>
        <p:txBody>
          <a:bodyPr/>
          <a:lstStyle/>
          <a:p>
            <a:r>
              <a:rPr lang="it-IT" dirty="0">
                <a:solidFill>
                  <a:srgbClr val="C00000"/>
                </a:solidFill>
              </a:rPr>
              <a:t>Diritti di ricorso </a:t>
            </a:r>
            <a:r>
              <a:rPr lang="it-IT" dirty="0"/>
              <a:t>dell’interessato</a:t>
            </a:r>
          </a:p>
        </p:txBody>
      </p:sp>
      <p:sp>
        <p:nvSpPr>
          <p:cNvPr id="8" name="Segnaposto contenuto 7">
            <a:extLst>
              <a:ext uri="{FF2B5EF4-FFF2-40B4-BE49-F238E27FC236}">
                <a16:creationId xmlns:a16="http://schemas.microsoft.com/office/drawing/2014/main" id="{D7E0AD53-13E8-4529-8D19-0BAA8803E6B8}"/>
              </a:ext>
            </a:extLst>
          </p:cNvPr>
          <p:cNvSpPr>
            <a:spLocks noGrp="1"/>
          </p:cNvSpPr>
          <p:nvPr>
            <p:ph idx="1"/>
          </p:nvPr>
        </p:nvSpPr>
        <p:spPr>
          <a:xfrm>
            <a:off x="1066800" y="1441277"/>
            <a:ext cx="10058400" cy="3975447"/>
          </a:xfrm>
        </p:spPr>
        <p:txBody>
          <a:bodyPr/>
          <a:lstStyle/>
          <a:p>
            <a:r>
              <a:rPr lang="it-IT" sz="3200" dirty="0"/>
              <a:t>Nel quadro delle </a:t>
            </a:r>
            <a:r>
              <a:rPr lang="it-IT" sz="3200" dirty="0">
                <a:solidFill>
                  <a:srgbClr val="C00000"/>
                </a:solidFill>
              </a:rPr>
              <a:t>tutele riconosciute all’interessato</a:t>
            </a:r>
            <a:r>
              <a:rPr lang="it-IT" sz="3200" dirty="0"/>
              <a:t> dal RGPD, oltre al </a:t>
            </a:r>
            <a:r>
              <a:rPr lang="it-IT" sz="3200" dirty="0">
                <a:solidFill>
                  <a:srgbClr val="C00000"/>
                </a:solidFill>
                <a:effectLst>
                  <a:outerShdw blurRad="38100" dist="38100" dir="2700000" algn="tl">
                    <a:srgbClr val="000000">
                      <a:alpha val="43137"/>
                    </a:srgbClr>
                  </a:outerShdw>
                </a:effectLst>
              </a:rPr>
              <a:t>diritto di reclamo all’AC</a:t>
            </a:r>
            <a:r>
              <a:rPr lang="it-IT" sz="3200" dirty="0"/>
              <a:t> per le violazioni del regolamento </a:t>
            </a:r>
            <a:r>
              <a:rPr lang="it-IT" sz="3200" baseline="30000" dirty="0"/>
              <a:t>(art. 77)</a:t>
            </a:r>
            <a:r>
              <a:rPr lang="it-IT" sz="3200" dirty="0"/>
              <a:t>, sono previsti </a:t>
            </a:r>
            <a:r>
              <a:rPr lang="it-IT" sz="3200" i="1" u="sng" dirty="0">
                <a:uFill>
                  <a:solidFill>
                    <a:srgbClr val="C00000"/>
                  </a:solidFill>
                </a:uFill>
              </a:rPr>
              <a:t>due ulteriori strumenti</a:t>
            </a:r>
            <a:r>
              <a:rPr lang="it-IT" sz="3200" dirty="0"/>
              <a:t>:</a:t>
            </a:r>
          </a:p>
          <a:p>
            <a:r>
              <a:rPr lang="it-IT" sz="3200" dirty="0"/>
              <a:t>Art. 78 </a:t>
            </a:r>
            <a:r>
              <a:rPr lang="it-IT" sz="3200" b="1" cap="small" dirty="0"/>
              <a:t>– </a:t>
            </a:r>
            <a:r>
              <a:rPr lang="it-IT" sz="3200" dirty="0">
                <a:solidFill>
                  <a:srgbClr val="C00000"/>
                </a:solidFill>
              </a:rPr>
              <a:t>Diritto a un ricorso giurisdizionale</a:t>
            </a:r>
            <a:r>
              <a:rPr lang="it-IT" sz="3200" dirty="0"/>
              <a:t> effettivo </a:t>
            </a:r>
            <a:r>
              <a:rPr lang="it-IT" sz="3200" i="1" u="sng" dirty="0">
                <a:uFill>
                  <a:solidFill>
                    <a:srgbClr val="C00000"/>
                  </a:solidFill>
                </a:uFill>
              </a:rPr>
              <a:t>nei confronti dell’autorità di controllo</a:t>
            </a:r>
            <a:r>
              <a:rPr lang="it-IT" sz="3200" dirty="0"/>
              <a:t>.</a:t>
            </a:r>
          </a:p>
          <a:p>
            <a:pPr lvl="1"/>
            <a:r>
              <a:rPr lang="it-IT" sz="2800" dirty="0"/>
              <a:t>Strumento che, peraltro, è posto soprattutto a tutela del </a:t>
            </a:r>
            <a:r>
              <a:rPr lang="it-IT" sz="2800" cap="small" dirty="0"/>
              <a:t>tdtr</a:t>
            </a:r>
            <a:r>
              <a:rPr lang="it-IT" sz="2800" dirty="0"/>
              <a:t> e del </a:t>
            </a:r>
            <a:r>
              <a:rPr lang="it-IT" sz="2800" cap="small" dirty="0"/>
              <a:t>rdtr</a:t>
            </a:r>
            <a:r>
              <a:rPr lang="it-IT" sz="2800" dirty="0"/>
              <a:t> e di altri soggetti.</a:t>
            </a:r>
          </a:p>
          <a:p>
            <a:r>
              <a:rPr lang="it-IT" sz="3200" dirty="0"/>
              <a:t>Art. 79 – Diritto a un ricorso giurisdizionale effettivo </a:t>
            </a:r>
            <a:r>
              <a:rPr lang="it-IT" sz="3200" i="1" u="sng" dirty="0">
                <a:uFill>
                  <a:solidFill>
                    <a:srgbClr val="C00000"/>
                  </a:solidFill>
                </a:uFill>
              </a:rPr>
              <a:t>nei confronti del titolare del trattamento o del responsabile del trattamento</a:t>
            </a:r>
            <a:r>
              <a:rPr lang="it-IT" sz="3200" dirty="0"/>
              <a:t>. </a:t>
            </a:r>
            <a:endParaRPr lang="it-IT" dirty="0"/>
          </a:p>
        </p:txBody>
      </p:sp>
      <p:sp>
        <p:nvSpPr>
          <p:cNvPr id="4" name="Segnaposto data 3">
            <a:extLst>
              <a:ext uri="{FF2B5EF4-FFF2-40B4-BE49-F238E27FC236}">
                <a16:creationId xmlns:a16="http://schemas.microsoft.com/office/drawing/2014/main" id="{F16F1AF7-67BC-4AD5-B652-F916D1069F75}"/>
              </a:ext>
            </a:extLst>
          </p:cNvPr>
          <p:cNvSpPr>
            <a:spLocks noGrp="1"/>
          </p:cNvSpPr>
          <p:nvPr>
            <p:ph type="dt" sz="half" idx="10"/>
          </p:nvPr>
        </p:nvSpPr>
        <p:spPr/>
        <p:txBody>
          <a:bodyPr/>
          <a:lstStyle/>
          <a:p>
            <a:fld id="{C8832C2C-3DA9-4459-90DE-0D09F01714C9}" type="datetime1">
              <a:rPr lang="it-IT" smtClean="0"/>
              <a:t>07/06/2018</a:t>
            </a:fld>
            <a:endParaRPr lang="it-IT" dirty="0"/>
          </a:p>
        </p:txBody>
      </p:sp>
      <p:sp>
        <p:nvSpPr>
          <p:cNvPr id="5" name="Segnaposto piè di pagina 4">
            <a:extLst>
              <a:ext uri="{FF2B5EF4-FFF2-40B4-BE49-F238E27FC236}">
                <a16:creationId xmlns:a16="http://schemas.microsoft.com/office/drawing/2014/main" id="{8096FC19-62D9-42C0-B150-62C9B4830879}"/>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FCA3FC48-3036-4B1C-B44B-D491C9984C79}"/>
              </a:ext>
            </a:extLst>
          </p:cNvPr>
          <p:cNvSpPr>
            <a:spLocks noGrp="1"/>
          </p:cNvSpPr>
          <p:nvPr>
            <p:ph type="sldNum" sz="quarter" idx="12"/>
          </p:nvPr>
        </p:nvSpPr>
        <p:spPr/>
        <p:txBody>
          <a:bodyPr/>
          <a:lstStyle/>
          <a:p>
            <a:fld id="{F74602B5-7832-47F6-8BF6-4ACCF92184F1}" type="slidenum">
              <a:rPr lang="it-IT" smtClean="0"/>
              <a:pPr/>
              <a:t>181</a:t>
            </a:fld>
            <a:endParaRPr lang="it-IT" dirty="0"/>
          </a:p>
        </p:txBody>
      </p:sp>
    </p:spTree>
    <p:extLst>
      <p:ext uri="{BB962C8B-B14F-4D97-AF65-F5344CB8AC3E}">
        <p14:creationId xmlns:p14="http://schemas.microsoft.com/office/powerpoint/2010/main" val="265806986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AB8995-0883-451E-9700-D51620196822}"/>
              </a:ext>
            </a:extLst>
          </p:cNvPr>
          <p:cNvSpPr>
            <a:spLocks noGrp="1"/>
          </p:cNvSpPr>
          <p:nvPr>
            <p:ph type="title"/>
          </p:nvPr>
        </p:nvSpPr>
        <p:spPr/>
        <p:txBody>
          <a:bodyPr>
            <a:normAutofit/>
          </a:bodyPr>
          <a:lstStyle/>
          <a:p>
            <a:r>
              <a:rPr lang="it-IT" dirty="0">
                <a:solidFill>
                  <a:srgbClr val="C00000"/>
                </a:solidFill>
              </a:rPr>
              <a:t>Ricorso giurisdizionale </a:t>
            </a:r>
            <a:r>
              <a:rPr lang="it-IT" dirty="0"/>
              <a:t>nei confronti del titolare o del responsabile del trattamento</a:t>
            </a:r>
          </a:p>
        </p:txBody>
      </p:sp>
      <p:sp>
        <p:nvSpPr>
          <p:cNvPr id="3" name="Segnaposto contenuto 2">
            <a:extLst>
              <a:ext uri="{FF2B5EF4-FFF2-40B4-BE49-F238E27FC236}">
                <a16:creationId xmlns:a16="http://schemas.microsoft.com/office/drawing/2014/main" id="{599083AD-13C4-4BF6-9AD0-530EBA693525}"/>
              </a:ext>
            </a:extLst>
          </p:cNvPr>
          <p:cNvSpPr>
            <a:spLocks noGrp="1"/>
          </p:cNvSpPr>
          <p:nvPr>
            <p:ph idx="1"/>
          </p:nvPr>
        </p:nvSpPr>
        <p:spPr>
          <a:xfrm>
            <a:off x="1122117" y="1593838"/>
            <a:ext cx="9947767" cy="4865947"/>
          </a:xfrm>
        </p:spPr>
        <p:txBody>
          <a:bodyPr/>
          <a:lstStyle/>
          <a:p>
            <a:pPr marL="0" indent="0">
              <a:buNone/>
            </a:pPr>
            <a:r>
              <a:rPr lang="it-IT" sz="3200" dirty="0"/>
              <a:t>Possiamo dire che, insieme al reclamo </a:t>
            </a:r>
            <a:r>
              <a:rPr lang="it-IT" sz="3200" baseline="30000" dirty="0"/>
              <a:t>(art. 77)</a:t>
            </a:r>
            <a:r>
              <a:rPr lang="it-IT" sz="3200" dirty="0"/>
              <a:t> questo sia il </a:t>
            </a:r>
            <a:r>
              <a:rPr lang="it-IT" sz="3200" dirty="0">
                <a:solidFill>
                  <a:srgbClr val="C00000"/>
                </a:solidFill>
              </a:rPr>
              <a:t>rimedio generale di tutela posto a garanzia dei diritti e libertà dell’interessato</a:t>
            </a:r>
            <a:r>
              <a:rPr lang="it-IT" sz="3200" dirty="0"/>
              <a:t> in caso di violazione degli obblighi di cui al regolamento </a:t>
            </a:r>
            <a:r>
              <a:rPr lang="it-IT" sz="3200" baseline="30000" dirty="0"/>
              <a:t>(art. 79)</a:t>
            </a:r>
            <a:r>
              <a:rPr lang="it-IT" sz="3200" dirty="0"/>
              <a:t>:</a:t>
            </a:r>
          </a:p>
          <a:p>
            <a:r>
              <a:rPr lang="it-IT" sz="3200" dirty="0"/>
              <a:t>ogni interessato ha il </a:t>
            </a:r>
            <a:r>
              <a:rPr lang="it-IT" sz="3200" dirty="0">
                <a:solidFill>
                  <a:srgbClr val="C00000"/>
                </a:solidFill>
              </a:rPr>
              <a:t>diritto di proporre un ricorso giurisdizionale</a:t>
            </a:r>
            <a:r>
              <a:rPr lang="it-IT" sz="3200" dirty="0"/>
              <a:t> effettivo </a:t>
            </a:r>
            <a:r>
              <a:rPr lang="it-IT" sz="3200" i="1" u="sng" dirty="0">
                <a:uFill>
                  <a:solidFill>
                    <a:srgbClr val="C00000"/>
                  </a:solidFill>
                </a:uFill>
              </a:rPr>
              <a:t>qualora ritenga che i diritti</a:t>
            </a:r>
            <a:r>
              <a:rPr lang="it-IT" sz="3200" i="1" dirty="0"/>
              <a:t> di cui gode a norma del regolamento </a:t>
            </a:r>
            <a:r>
              <a:rPr lang="it-IT" sz="3200" i="1" u="sng" dirty="0">
                <a:uFill>
                  <a:solidFill>
                    <a:srgbClr val="C00000"/>
                  </a:solidFill>
                </a:uFill>
              </a:rPr>
              <a:t>siano stati violati a seguito di un trattamento</a:t>
            </a:r>
            <a:r>
              <a:rPr lang="it-IT" sz="3200" dirty="0"/>
              <a:t>.</a:t>
            </a:r>
          </a:p>
          <a:p>
            <a:r>
              <a:rPr lang="it-IT" sz="3200" dirty="0"/>
              <a:t>Oltre all’accertamento dell’eventuale violazione di diritti, </a:t>
            </a:r>
            <a:r>
              <a:rPr lang="it-IT" sz="3200" i="1" dirty="0"/>
              <a:t>attraverso questo strumento </a:t>
            </a:r>
            <a:r>
              <a:rPr lang="it-IT" sz="3200" dirty="0"/>
              <a:t>sarà possibile per l’interessato ottenere il </a:t>
            </a:r>
            <a:r>
              <a:rPr lang="it-IT" sz="3200" dirty="0">
                <a:solidFill>
                  <a:srgbClr val="C00000"/>
                </a:solidFill>
                <a:effectLst>
                  <a:outerShdw blurRad="38100" dist="38100" dir="2700000" algn="tl">
                    <a:srgbClr val="000000">
                      <a:alpha val="43137"/>
                    </a:srgbClr>
                  </a:outerShdw>
                </a:effectLst>
              </a:rPr>
              <a:t>risarcimento del danno </a:t>
            </a:r>
            <a:r>
              <a:rPr lang="it-IT" sz="3200" baseline="30000" dirty="0"/>
              <a:t>(Art.82)</a:t>
            </a:r>
            <a:r>
              <a:rPr lang="it-IT" sz="3200" dirty="0"/>
              <a:t>.</a:t>
            </a:r>
          </a:p>
          <a:p>
            <a:r>
              <a:rPr lang="it-IT" dirty="0"/>
              <a:t>Anche in questo caso, non è pregiudicato alcun altro eventuale rimedio amministrativo o giurisdizionale.</a:t>
            </a:r>
          </a:p>
        </p:txBody>
      </p:sp>
      <p:sp>
        <p:nvSpPr>
          <p:cNvPr id="4" name="Segnaposto data 3">
            <a:extLst>
              <a:ext uri="{FF2B5EF4-FFF2-40B4-BE49-F238E27FC236}">
                <a16:creationId xmlns:a16="http://schemas.microsoft.com/office/drawing/2014/main" id="{7E75F27D-8184-42EB-9993-02F512BBC3D1}"/>
              </a:ext>
            </a:extLst>
          </p:cNvPr>
          <p:cNvSpPr>
            <a:spLocks noGrp="1"/>
          </p:cNvSpPr>
          <p:nvPr>
            <p:ph type="dt" sz="half" idx="10"/>
          </p:nvPr>
        </p:nvSpPr>
        <p:spPr/>
        <p:txBody>
          <a:bodyPr/>
          <a:lstStyle/>
          <a:p>
            <a:fld id="{8FC606F1-EFE1-4F19-9F7A-B0B78EE49761}" type="datetime1">
              <a:rPr lang="it-IT" smtClean="0"/>
              <a:t>07/06/2018</a:t>
            </a:fld>
            <a:endParaRPr lang="it-IT" dirty="0"/>
          </a:p>
        </p:txBody>
      </p:sp>
      <p:sp>
        <p:nvSpPr>
          <p:cNvPr id="5" name="Segnaposto piè di pagina 4">
            <a:extLst>
              <a:ext uri="{FF2B5EF4-FFF2-40B4-BE49-F238E27FC236}">
                <a16:creationId xmlns:a16="http://schemas.microsoft.com/office/drawing/2014/main" id="{272DBF1C-D70A-4837-9A95-F7F61AA0F2C0}"/>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F911A2C5-8ABF-4537-9614-A1AFDCECD11C}"/>
              </a:ext>
            </a:extLst>
          </p:cNvPr>
          <p:cNvSpPr>
            <a:spLocks noGrp="1"/>
          </p:cNvSpPr>
          <p:nvPr>
            <p:ph type="sldNum" sz="quarter" idx="12"/>
          </p:nvPr>
        </p:nvSpPr>
        <p:spPr/>
        <p:txBody>
          <a:bodyPr/>
          <a:lstStyle/>
          <a:p>
            <a:fld id="{F74602B5-7832-47F6-8BF6-4ACCF92184F1}" type="slidenum">
              <a:rPr lang="it-IT" smtClean="0"/>
              <a:pPr/>
              <a:t>182</a:t>
            </a:fld>
            <a:endParaRPr lang="it-IT" dirty="0"/>
          </a:p>
        </p:txBody>
      </p:sp>
    </p:spTree>
    <p:extLst>
      <p:ext uri="{BB962C8B-B14F-4D97-AF65-F5344CB8AC3E}">
        <p14:creationId xmlns:p14="http://schemas.microsoft.com/office/powerpoint/2010/main" val="317407651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Responsabilità e </a:t>
            </a:r>
            <a:r>
              <a:rPr lang="it-IT" dirty="0">
                <a:solidFill>
                  <a:srgbClr val="C00000"/>
                </a:solidFill>
              </a:rPr>
              <a:t>risarcimento</a:t>
            </a:r>
          </a:p>
        </p:txBody>
      </p:sp>
      <p:sp>
        <p:nvSpPr>
          <p:cNvPr id="4" name="Text Placeholder 3"/>
          <p:cNvSpPr>
            <a:spLocks noGrp="1"/>
          </p:cNvSpPr>
          <p:nvPr>
            <p:ph idx="1"/>
          </p:nvPr>
        </p:nvSpPr>
        <p:spPr>
          <a:xfrm>
            <a:off x="1127441" y="1537713"/>
            <a:ext cx="9937118" cy="3782574"/>
          </a:xfrm>
        </p:spPr>
        <p:txBody>
          <a:bodyPr wrap="square">
            <a:spAutoFit/>
          </a:bodyPr>
          <a:lstStyle/>
          <a:p>
            <a:pPr marL="0" indent="0">
              <a:buNone/>
            </a:pPr>
            <a:r>
              <a:rPr lang="it-IT" sz="3200" dirty="0">
                <a:solidFill>
                  <a:srgbClr val="C00000"/>
                </a:solidFill>
                <a:uFill>
                  <a:solidFill>
                    <a:srgbClr val="C00000"/>
                  </a:solidFill>
                </a:uFill>
              </a:rPr>
              <a:t>Chiunque subisca un danno </a:t>
            </a:r>
            <a:r>
              <a:rPr lang="it-IT" sz="3200" i="1" u="sng" dirty="0">
                <a:uFill>
                  <a:solidFill>
                    <a:srgbClr val="C00000"/>
                  </a:solidFill>
                </a:uFill>
              </a:rPr>
              <a:t>materiale</a:t>
            </a:r>
            <a:r>
              <a:rPr lang="it-IT" sz="3200" dirty="0">
                <a:uFill>
                  <a:solidFill>
                    <a:srgbClr val="C00000"/>
                  </a:solidFill>
                </a:uFill>
              </a:rPr>
              <a:t> o </a:t>
            </a:r>
            <a:r>
              <a:rPr lang="it-IT" sz="3200" i="1" u="sng" dirty="0">
                <a:uFill>
                  <a:solidFill>
                    <a:srgbClr val="C00000"/>
                  </a:solidFill>
                </a:uFill>
              </a:rPr>
              <a:t>immateriale</a:t>
            </a:r>
            <a:r>
              <a:rPr lang="it-IT" sz="3200" dirty="0">
                <a:uFill>
                  <a:solidFill>
                    <a:srgbClr val="C00000"/>
                  </a:solidFill>
                </a:uFill>
              </a:rPr>
              <a:t> causato da una </a:t>
            </a:r>
            <a:r>
              <a:rPr lang="it-IT" sz="3200" u="sng" dirty="0">
                <a:uFill>
                  <a:solidFill>
                    <a:srgbClr val="C00000"/>
                  </a:solidFill>
                </a:uFill>
              </a:rPr>
              <a:t>violazione del regolamento</a:t>
            </a:r>
            <a:r>
              <a:rPr lang="it-IT" sz="3200" dirty="0">
                <a:uFill>
                  <a:solidFill>
                    <a:srgbClr val="C00000"/>
                  </a:solidFill>
                </a:uFill>
              </a:rPr>
              <a:t> </a:t>
            </a:r>
            <a:r>
              <a:rPr lang="it-IT" sz="3200" dirty="0">
                <a:solidFill>
                  <a:srgbClr val="C00000"/>
                </a:solidFill>
                <a:uFill>
                  <a:solidFill>
                    <a:srgbClr val="C00000"/>
                  </a:solidFill>
                </a:uFill>
              </a:rPr>
              <a:t>ha </a:t>
            </a:r>
            <a:r>
              <a:rPr lang="it-IT" sz="3200" dirty="0">
                <a:solidFill>
                  <a:srgbClr val="C00000"/>
                </a:solidFill>
                <a:effectLst>
                  <a:outerShdw blurRad="38100" dist="38100" dir="2700000" algn="tl">
                    <a:srgbClr val="000000">
                      <a:alpha val="43137"/>
                    </a:srgbClr>
                  </a:outerShdw>
                </a:effectLst>
                <a:uFill>
                  <a:solidFill>
                    <a:srgbClr val="C00000"/>
                  </a:solidFill>
                </a:uFill>
              </a:rPr>
              <a:t>il diritto di ottenere il risarcimento</a:t>
            </a:r>
            <a:r>
              <a:rPr lang="it-IT" sz="3200" dirty="0">
                <a:effectLst>
                  <a:outerShdw blurRad="38100" dist="38100" dir="2700000" algn="tl">
                    <a:srgbClr val="000000">
                      <a:alpha val="43137"/>
                    </a:srgbClr>
                  </a:outerShdw>
                </a:effectLst>
                <a:uFill>
                  <a:solidFill>
                    <a:srgbClr val="C00000"/>
                  </a:solidFill>
                </a:uFill>
              </a:rPr>
              <a:t> del danno</a:t>
            </a:r>
            <a:r>
              <a:rPr lang="it-IT" sz="3200" dirty="0">
                <a:uFill>
                  <a:solidFill>
                    <a:srgbClr val="C00000"/>
                  </a:solidFill>
                </a:uFill>
              </a:rPr>
              <a:t> dal titolare o dal responsabile del trattamento </a:t>
            </a:r>
            <a:r>
              <a:rPr lang="it-IT" sz="3200" baseline="30000" dirty="0">
                <a:uFill>
                  <a:solidFill>
                    <a:srgbClr val="C00000"/>
                  </a:solidFill>
                </a:uFill>
              </a:rPr>
              <a:t>(art. 82)</a:t>
            </a:r>
            <a:r>
              <a:rPr lang="it-IT" sz="3200" dirty="0">
                <a:uFill>
                  <a:solidFill>
                    <a:srgbClr val="C00000"/>
                  </a:solidFill>
                </a:uFill>
              </a:rPr>
              <a:t>.</a:t>
            </a:r>
          </a:p>
          <a:p>
            <a:pPr marL="0" indent="0">
              <a:buNone/>
            </a:pPr>
            <a:r>
              <a:rPr lang="it-IT" sz="3200" dirty="0">
                <a:uFill>
                  <a:solidFill>
                    <a:srgbClr val="C00000"/>
                  </a:solidFill>
                </a:uFill>
              </a:rPr>
              <a:t>Le </a:t>
            </a:r>
            <a:r>
              <a:rPr lang="it-IT" sz="3200" dirty="0">
                <a:solidFill>
                  <a:srgbClr val="C00000"/>
                </a:solidFill>
                <a:uFill>
                  <a:solidFill>
                    <a:srgbClr val="C00000"/>
                  </a:solidFill>
                </a:uFill>
              </a:rPr>
              <a:t>azioni legali</a:t>
            </a:r>
            <a:r>
              <a:rPr lang="it-IT" sz="3200" dirty="0">
                <a:uFill>
                  <a:solidFill>
                    <a:srgbClr val="C00000"/>
                  </a:solidFill>
                </a:uFill>
              </a:rPr>
              <a:t> per l’esercizio del diritto di ottenere il risarcimento del danno sono promosse dinanzi alle </a:t>
            </a:r>
            <a:r>
              <a:rPr lang="it-IT" sz="3200" dirty="0">
                <a:solidFill>
                  <a:srgbClr val="C00000"/>
                </a:solidFill>
                <a:uFill>
                  <a:solidFill>
                    <a:srgbClr val="C00000"/>
                  </a:solidFill>
                </a:uFill>
              </a:rPr>
              <a:t>autorità giurisdizionali competenti</a:t>
            </a:r>
          </a:p>
          <a:p>
            <a:r>
              <a:rPr lang="it-IT" sz="3200" dirty="0">
                <a:uFill>
                  <a:solidFill>
                    <a:srgbClr val="C00000"/>
                  </a:solidFill>
                </a:uFill>
              </a:rPr>
              <a:t>a norma del diritto dello </a:t>
            </a:r>
            <a:r>
              <a:rPr lang="it-IT" sz="3200" i="1" dirty="0">
                <a:uFill>
                  <a:solidFill>
                    <a:srgbClr val="C00000"/>
                  </a:solidFill>
                </a:uFill>
              </a:rPr>
              <a:t>Stato membro dello stabilimento</a:t>
            </a:r>
            <a:r>
              <a:rPr lang="it-IT" sz="3200" dirty="0">
                <a:uFill>
                  <a:solidFill>
                    <a:srgbClr val="C00000"/>
                  </a:solidFill>
                </a:uFill>
              </a:rPr>
              <a:t> del responsabile</a:t>
            </a:r>
          </a:p>
          <a:p>
            <a:r>
              <a:rPr lang="it-IT" sz="3200" dirty="0">
                <a:uFill>
                  <a:solidFill>
                    <a:srgbClr val="C00000"/>
                  </a:solidFill>
                </a:uFill>
              </a:rPr>
              <a:t>oppure </a:t>
            </a:r>
            <a:r>
              <a:rPr lang="it-IT" sz="3200" i="1" dirty="0">
                <a:uFill>
                  <a:solidFill>
                    <a:srgbClr val="C00000"/>
                  </a:solidFill>
                </a:uFill>
              </a:rPr>
              <a:t>della residenza abituale del danneggiato</a:t>
            </a:r>
            <a:r>
              <a:rPr lang="it-IT" sz="3200" dirty="0">
                <a:uFill>
                  <a:solidFill>
                    <a:srgbClr val="C00000"/>
                  </a:solidFill>
                </a:uFill>
              </a:rPr>
              <a:t>.</a:t>
            </a:r>
          </a:p>
        </p:txBody>
      </p:sp>
      <p:sp>
        <p:nvSpPr>
          <p:cNvPr id="6" name="Segnaposto data 5">
            <a:extLst>
              <a:ext uri="{FF2B5EF4-FFF2-40B4-BE49-F238E27FC236}">
                <a16:creationId xmlns:a16="http://schemas.microsoft.com/office/drawing/2014/main" id="{48A7C6DF-A80D-40E4-BF76-C31D55C06CB6}"/>
              </a:ext>
            </a:extLst>
          </p:cNvPr>
          <p:cNvSpPr>
            <a:spLocks noGrp="1"/>
          </p:cNvSpPr>
          <p:nvPr>
            <p:ph type="dt" sz="half" idx="10"/>
          </p:nvPr>
        </p:nvSpPr>
        <p:spPr/>
        <p:txBody>
          <a:bodyPr/>
          <a:lstStyle/>
          <a:p>
            <a:fld id="{46EC4174-F396-4233-AD21-645FA4E21CE3}" type="datetime1">
              <a:rPr lang="it-IT" smtClean="0"/>
              <a:t>07/06/2018</a:t>
            </a:fld>
            <a:endParaRPr lang="it-IT" dirty="0"/>
          </a:p>
        </p:txBody>
      </p:sp>
      <p:sp>
        <p:nvSpPr>
          <p:cNvPr id="7" name="Segnaposto piè di pagina 6">
            <a:extLst>
              <a:ext uri="{FF2B5EF4-FFF2-40B4-BE49-F238E27FC236}">
                <a16:creationId xmlns:a16="http://schemas.microsoft.com/office/drawing/2014/main" id="{E298CE8D-652C-4224-9BB0-EBBD16F71889}"/>
              </a:ext>
            </a:extLst>
          </p:cNvPr>
          <p:cNvSpPr>
            <a:spLocks noGrp="1"/>
          </p:cNvSpPr>
          <p:nvPr>
            <p:ph type="ftr" sz="quarter" idx="11"/>
          </p:nvPr>
        </p:nvSpPr>
        <p:spPr/>
        <p:txBody>
          <a:bodyPr/>
          <a:lstStyle/>
          <a:p>
            <a:r>
              <a:rPr lang="it-IT"/>
              <a:t>© ~ 2018. Marzio V. Vaglio ~ www.privacycodex.eu</a:t>
            </a:r>
            <a:endParaRPr lang="it-IT" dirty="0"/>
          </a:p>
        </p:txBody>
      </p:sp>
      <p:sp>
        <p:nvSpPr>
          <p:cNvPr id="8" name="Segnaposto numero diapositiva 7">
            <a:extLst>
              <a:ext uri="{FF2B5EF4-FFF2-40B4-BE49-F238E27FC236}">
                <a16:creationId xmlns:a16="http://schemas.microsoft.com/office/drawing/2014/main" id="{E95AAF34-C596-4B00-8895-4FA0942FB25B}"/>
              </a:ext>
            </a:extLst>
          </p:cNvPr>
          <p:cNvSpPr>
            <a:spLocks noGrp="1"/>
          </p:cNvSpPr>
          <p:nvPr>
            <p:ph type="sldNum" sz="quarter" idx="12"/>
          </p:nvPr>
        </p:nvSpPr>
        <p:spPr/>
        <p:txBody>
          <a:bodyPr/>
          <a:lstStyle/>
          <a:p>
            <a:fld id="{F74602B5-7832-47F6-8BF6-4ACCF92184F1}" type="slidenum">
              <a:rPr lang="it-IT" smtClean="0"/>
              <a:pPr/>
              <a:t>183</a:t>
            </a:fld>
            <a:endParaRPr lang="it-IT" dirty="0"/>
          </a:p>
        </p:txBody>
      </p:sp>
    </p:spTree>
    <p:extLst>
      <p:ext uri="{BB962C8B-B14F-4D97-AF65-F5344CB8AC3E}">
        <p14:creationId xmlns:p14="http://schemas.microsoft.com/office/powerpoint/2010/main" val="13602813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solidFill>
                  <a:srgbClr val="C00000"/>
                </a:solidFill>
              </a:rPr>
              <a:t>Responsabilità</a:t>
            </a:r>
            <a:r>
              <a:rPr lang="it-IT" dirty="0"/>
              <a:t> e risarcimento</a:t>
            </a:r>
          </a:p>
        </p:txBody>
      </p:sp>
      <p:sp>
        <p:nvSpPr>
          <p:cNvPr id="4" name="Text Placeholder 3"/>
          <p:cNvSpPr>
            <a:spLocks noGrp="1"/>
          </p:cNvSpPr>
          <p:nvPr>
            <p:ph idx="1"/>
          </p:nvPr>
        </p:nvSpPr>
        <p:spPr>
          <a:xfrm>
            <a:off x="1192107" y="1114536"/>
            <a:ext cx="9807786" cy="5118324"/>
          </a:xfrm>
        </p:spPr>
        <p:txBody>
          <a:bodyPr wrap="square">
            <a:spAutoFit/>
          </a:bodyPr>
          <a:lstStyle/>
          <a:p>
            <a:pPr marL="0" indent="0">
              <a:buNone/>
            </a:pPr>
            <a:r>
              <a:rPr lang="it-IT" sz="3200" dirty="0">
                <a:uFill>
                  <a:solidFill>
                    <a:srgbClr val="C00000"/>
                  </a:solidFill>
                </a:uFill>
              </a:rPr>
              <a:t>In via generale </a:t>
            </a:r>
            <a:r>
              <a:rPr lang="it-IT" sz="3200" dirty="0">
                <a:solidFill>
                  <a:srgbClr val="C00000"/>
                </a:solidFill>
                <a:uFill>
                  <a:solidFill>
                    <a:srgbClr val="C00000"/>
                  </a:solidFill>
                </a:uFill>
              </a:rPr>
              <a:t>la responsabilità è così ripartita</a:t>
            </a:r>
            <a:r>
              <a:rPr lang="it-IT" sz="3200" dirty="0">
                <a:uFill>
                  <a:solidFill>
                    <a:srgbClr val="C00000"/>
                  </a:solidFill>
                </a:uFill>
              </a:rPr>
              <a:t>:</a:t>
            </a:r>
          </a:p>
          <a:p>
            <a:r>
              <a:rPr lang="it-IT" sz="3200" dirty="0">
                <a:uFill>
                  <a:solidFill>
                    <a:srgbClr val="C00000"/>
                  </a:solidFill>
                </a:uFill>
              </a:rPr>
              <a:t>il </a:t>
            </a:r>
            <a:r>
              <a:rPr lang="it-IT" sz="3200" cap="small" dirty="0">
                <a:uFill>
                  <a:solidFill>
                    <a:srgbClr val="C00000"/>
                  </a:solidFill>
                </a:uFill>
              </a:rPr>
              <a:t>tdtr</a:t>
            </a:r>
            <a:r>
              <a:rPr lang="it-IT" sz="3200" dirty="0">
                <a:uFill>
                  <a:solidFill>
                    <a:srgbClr val="C00000"/>
                  </a:solidFill>
                </a:uFill>
              </a:rPr>
              <a:t> risponde </a:t>
            </a:r>
            <a:r>
              <a:rPr lang="it-IT" sz="3200" i="1" dirty="0">
                <a:solidFill>
                  <a:srgbClr val="C00000"/>
                </a:solidFill>
                <a:uFill>
                  <a:solidFill>
                    <a:srgbClr val="C00000"/>
                  </a:solidFill>
                </a:uFill>
              </a:rPr>
              <a:t>per il danno cagionato dal suo trattamento</a:t>
            </a:r>
            <a:r>
              <a:rPr lang="it-IT" sz="3200" dirty="0">
                <a:uFill>
                  <a:solidFill>
                    <a:srgbClr val="C00000"/>
                  </a:solidFill>
                </a:uFill>
              </a:rPr>
              <a:t> che violi il regolamento</a:t>
            </a:r>
          </a:p>
          <a:p>
            <a:r>
              <a:rPr lang="it-IT" sz="3200" dirty="0">
                <a:uFill>
                  <a:solidFill>
                    <a:srgbClr val="C00000"/>
                  </a:solidFill>
                </a:uFill>
              </a:rPr>
              <a:t>il </a:t>
            </a:r>
            <a:r>
              <a:rPr lang="it-IT" sz="3200" cap="small" dirty="0">
                <a:uFill>
                  <a:solidFill>
                    <a:srgbClr val="C00000"/>
                  </a:solidFill>
                </a:uFill>
              </a:rPr>
              <a:t>rdtr</a:t>
            </a:r>
            <a:r>
              <a:rPr lang="it-IT" sz="3200" dirty="0">
                <a:uFill>
                  <a:solidFill>
                    <a:srgbClr val="C00000"/>
                  </a:solidFill>
                </a:uFill>
              </a:rPr>
              <a:t> risponde </a:t>
            </a:r>
            <a:r>
              <a:rPr lang="it-IT" sz="3200" dirty="0">
                <a:solidFill>
                  <a:srgbClr val="C00000"/>
                </a:solidFill>
                <a:uFill>
                  <a:solidFill>
                    <a:srgbClr val="C00000"/>
                  </a:solidFill>
                </a:uFill>
              </a:rPr>
              <a:t>per il danno causato dal trattamento </a:t>
            </a:r>
            <a:r>
              <a:rPr lang="it-IT" sz="3200" dirty="0">
                <a:solidFill>
                  <a:prstClr val="black"/>
                </a:solidFill>
              </a:rPr>
              <a:t>(del titolare) </a:t>
            </a:r>
            <a:r>
              <a:rPr lang="it-IT" sz="3200" dirty="0">
                <a:effectLst>
                  <a:outerShdw blurRad="38100" dist="38100" dir="2700000" algn="tl">
                    <a:srgbClr val="000000">
                      <a:alpha val="43137"/>
                    </a:srgbClr>
                  </a:outerShdw>
                </a:effectLst>
                <a:uFill>
                  <a:solidFill>
                    <a:srgbClr val="C00000"/>
                  </a:solidFill>
                </a:uFill>
              </a:rPr>
              <a:t>solo se</a:t>
            </a:r>
            <a:r>
              <a:rPr lang="it-IT" sz="3200" dirty="0">
                <a:uFill>
                  <a:solidFill>
                    <a:srgbClr val="C00000"/>
                  </a:solidFill>
                </a:uFill>
              </a:rPr>
              <a:t>:</a:t>
            </a:r>
          </a:p>
          <a:p>
            <a:pPr lvl="1"/>
            <a:r>
              <a:rPr lang="it-IT" sz="3200" dirty="0">
                <a:solidFill>
                  <a:srgbClr val="C00000"/>
                </a:solidFill>
                <a:uFill>
                  <a:solidFill>
                    <a:srgbClr val="C00000"/>
                  </a:solidFill>
                </a:uFill>
              </a:rPr>
              <a:t>non ha adempiuto gli obblighi</a:t>
            </a:r>
            <a:r>
              <a:rPr lang="it-IT" sz="3200" dirty="0">
                <a:uFill>
                  <a:solidFill>
                    <a:srgbClr val="C00000"/>
                  </a:solidFill>
                </a:uFill>
              </a:rPr>
              <a:t> del regolamento specificatamente diretti ai </a:t>
            </a:r>
            <a:r>
              <a:rPr lang="it-IT" sz="3200" cap="small" dirty="0">
                <a:solidFill>
                  <a:prstClr val="black"/>
                </a:solidFill>
                <a:uFill>
                  <a:solidFill>
                    <a:srgbClr val="C00000"/>
                  </a:solidFill>
                </a:uFill>
              </a:rPr>
              <a:t>rdtr</a:t>
            </a:r>
            <a:r>
              <a:rPr lang="it-IT" sz="3200" dirty="0">
                <a:uFill>
                  <a:solidFill>
                    <a:srgbClr val="C00000"/>
                  </a:solidFill>
                </a:uFill>
              </a:rPr>
              <a:t> </a:t>
            </a:r>
          </a:p>
          <a:p>
            <a:pPr lvl="1"/>
            <a:r>
              <a:rPr lang="it-IT" sz="3200" dirty="0">
                <a:uFill>
                  <a:solidFill>
                    <a:srgbClr val="C00000"/>
                  </a:solidFill>
                </a:uFill>
              </a:rPr>
              <a:t>o </a:t>
            </a:r>
            <a:r>
              <a:rPr lang="it-IT" sz="3200" dirty="0">
                <a:solidFill>
                  <a:srgbClr val="C00000"/>
                </a:solidFill>
                <a:uFill>
                  <a:solidFill>
                    <a:srgbClr val="C00000"/>
                  </a:solidFill>
                </a:uFill>
              </a:rPr>
              <a:t>ha agito in modo difforme </a:t>
            </a:r>
            <a:r>
              <a:rPr lang="it-IT" sz="3200" dirty="0">
                <a:uFill>
                  <a:solidFill>
                    <a:srgbClr val="C00000"/>
                  </a:solidFill>
                </a:uFill>
              </a:rPr>
              <a:t>o </a:t>
            </a:r>
            <a:r>
              <a:rPr lang="it-IT" sz="3200" dirty="0">
                <a:solidFill>
                  <a:srgbClr val="C00000"/>
                </a:solidFill>
                <a:uFill>
                  <a:solidFill>
                    <a:srgbClr val="C00000"/>
                  </a:solidFill>
                </a:uFill>
              </a:rPr>
              <a:t>contrario</a:t>
            </a:r>
            <a:r>
              <a:rPr lang="it-IT" sz="3200" dirty="0">
                <a:uFill>
                  <a:solidFill>
                    <a:srgbClr val="C00000"/>
                  </a:solidFill>
                </a:uFill>
              </a:rPr>
              <a:t> </a:t>
            </a:r>
            <a:r>
              <a:rPr lang="it-IT" sz="3200" i="1" dirty="0">
                <a:uFill>
                  <a:solidFill>
                    <a:srgbClr val="C00000"/>
                  </a:solidFill>
                </a:uFill>
              </a:rPr>
              <a:t>rispetto alle </a:t>
            </a:r>
            <a:r>
              <a:rPr lang="it-IT" sz="3200" i="1" dirty="0">
                <a:effectLst>
                  <a:outerShdw blurRad="38100" dist="38100" dir="2700000" algn="tl">
                    <a:srgbClr val="000000">
                      <a:alpha val="43137"/>
                    </a:srgbClr>
                  </a:outerShdw>
                </a:effectLst>
                <a:uFill>
                  <a:solidFill>
                    <a:srgbClr val="C00000"/>
                  </a:solidFill>
                </a:uFill>
              </a:rPr>
              <a:t>legittime</a:t>
            </a:r>
            <a:r>
              <a:rPr lang="it-IT" sz="3200" i="1" dirty="0">
                <a:uFill>
                  <a:solidFill>
                    <a:srgbClr val="C00000"/>
                  </a:solidFill>
                </a:uFill>
              </a:rPr>
              <a:t> istruzioni del </a:t>
            </a:r>
            <a:r>
              <a:rPr lang="it-IT" sz="3200" i="1" cap="small" dirty="0">
                <a:solidFill>
                  <a:prstClr val="black"/>
                </a:solidFill>
                <a:uFill>
                  <a:solidFill>
                    <a:srgbClr val="C00000"/>
                  </a:solidFill>
                </a:uFill>
              </a:rPr>
              <a:t>tdtr</a:t>
            </a:r>
            <a:r>
              <a:rPr lang="it-IT" sz="3200" dirty="0">
                <a:uFill>
                  <a:solidFill>
                    <a:srgbClr val="C00000"/>
                  </a:solidFill>
                </a:uFill>
              </a:rPr>
              <a:t>.</a:t>
            </a:r>
          </a:p>
          <a:p>
            <a:pPr marL="0" indent="0" algn="just">
              <a:buNone/>
            </a:pPr>
            <a:r>
              <a:rPr lang="it-IT" sz="3200" dirty="0">
                <a:highlight>
                  <a:srgbClr val="EAEAEA"/>
                </a:highlight>
                <a:uFill>
                  <a:solidFill>
                    <a:srgbClr val="C00000"/>
                  </a:solidFill>
                </a:uFill>
              </a:rPr>
              <a:t>Entrambi sono </a:t>
            </a:r>
            <a:r>
              <a:rPr lang="it-IT" sz="3200" dirty="0">
                <a:effectLst>
                  <a:outerShdw blurRad="38100" dist="38100" dir="2700000" algn="tl">
                    <a:srgbClr val="000000">
                      <a:alpha val="43137"/>
                    </a:srgbClr>
                  </a:outerShdw>
                </a:effectLst>
                <a:highlight>
                  <a:srgbClr val="EAEAEA"/>
                </a:highlight>
                <a:uFill>
                  <a:solidFill>
                    <a:srgbClr val="C00000"/>
                  </a:solidFill>
                </a:uFill>
              </a:rPr>
              <a:t>esonerati</a:t>
            </a:r>
            <a:r>
              <a:rPr lang="it-IT" sz="3200" dirty="0">
                <a:highlight>
                  <a:srgbClr val="EAEAEA"/>
                </a:highlight>
                <a:uFill>
                  <a:solidFill>
                    <a:srgbClr val="C00000"/>
                  </a:solidFill>
                </a:uFill>
              </a:rPr>
              <a:t> </a:t>
            </a:r>
            <a:r>
              <a:rPr lang="it-IT" sz="3200" dirty="0">
                <a:solidFill>
                  <a:srgbClr val="C00000"/>
                </a:solidFill>
                <a:highlight>
                  <a:srgbClr val="EAEAEA"/>
                </a:highlight>
                <a:uFill>
                  <a:solidFill>
                    <a:srgbClr val="C00000"/>
                  </a:solidFill>
                </a:uFill>
              </a:rPr>
              <a:t>se dimostrano che l’evento dannoso non è loro in alcun modo imputabile </a:t>
            </a:r>
            <a:r>
              <a:rPr lang="it-IT" sz="3200" baseline="30000" dirty="0">
                <a:highlight>
                  <a:srgbClr val="EAEAEA"/>
                </a:highlight>
                <a:uFill>
                  <a:solidFill>
                    <a:srgbClr val="C00000"/>
                  </a:solidFill>
                </a:uFill>
              </a:rPr>
              <a:t>(art. 82,3)</a:t>
            </a:r>
            <a:r>
              <a:rPr lang="it-IT" sz="3200" dirty="0">
                <a:highlight>
                  <a:srgbClr val="EAEAEA"/>
                </a:highlight>
              </a:rPr>
              <a:t>. </a:t>
            </a:r>
            <a:endParaRPr lang="it-IT" sz="3200" baseline="30000" dirty="0">
              <a:highlight>
                <a:srgbClr val="EAEAEA"/>
              </a:highlight>
              <a:uFill>
                <a:solidFill>
                  <a:srgbClr val="C00000"/>
                </a:solidFill>
              </a:uFill>
            </a:endParaRPr>
          </a:p>
        </p:txBody>
      </p:sp>
      <p:sp>
        <p:nvSpPr>
          <p:cNvPr id="6" name="Segnaposto data 5">
            <a:extLst>
              <a:ext uri="{FF2B5EF4-FFF2-40B4-BE49-F238E27FC236}">
                <a16:creationId xmlns:a16="http://schemas.microsoft.com/office/drawing/2014/main" id="{48A7C6DF-A80D-40E4-BF76-C31D55C06CB6}"/>
              </a:ext>
            </a:extLst>
          </p:cNvPr>
          <p:cNvSpPr>
            <a:spLocks noGrp="1"/>
          </p:cNvSpPr>
          <p:nvPr>
            <p:ph type="dt" sz="half" idx="10"/>
          </p:nvPr>
        </p:nvSpPr>
        <p:spPr/>
        <p:txBody>
          <a:bodyPr/>
          <a:lstStyle/>
          <a:p>
            <a:fld id="{3A5F3F92-CEA0-4857-BA20-ECCEDD1B75B0}" type="datetime1">
              <a:rPr lang="it-IT" smtClean="0"/>
              <a:t>07/06/2018</a:t>
            </a:fld>
            <a:endParaRPr lang="it-IT" dirty="0"/>
          </a:p>
        </p:txBody>
      </p:sp>
      <p:sp>
        <p:nvSpPr>
          <p:cNvPr id="7" name="Segnaposto piè di pagina 6">
            <a:extLst>
              <a:ext uri="{FF2B5EF4-FFF2-40B4-BE49-F238E27FC236}">
                <a16:creationId xmlns:a16="http://schemas.microsoft.com/office/drawing/2014/main" id="{E298CE8D-652C-4224-9BB0-EBBD16F71889}"/>
              </a:ext>
            </a:extLst>
          </p:cNvPr>
          <p:cNvSpPr>
            <a:spLocks noGrp="1"/>
          </p:cNvSpPr>
          <p:nvPr>
            <p:ph type="ftr" sz="quarter" idx="11"/>
          </p:nvPr>
        </p:nvSpPr>
        <p:spPr/>
        <p:txBody>
          <a:bodyPr/>
          <a:lstStyle/>
          <a:p>
            <a:r>
              <a:rPr lang="it-IT"/>
              <a:t>© ~ 2018. Marzio V. Vaglio ~ www.privacycodex.eu</a:t>
            </a:r>
            <a:endParaRPr lang="it-IT" dirty="0"/>
          </a:p>
        </p:txBody>
      </p:sp>
      <p:sp>
        <p:nvSpPr>
          <p:cNvPr id="8" name="Segnaposto numero diapositiva 7">
            <a:extLst>
              <a:ext uri="{FF2B5EF4-FFF2-40B4-BE49-F238E27FC236}">
                <a16:creationId xmlns:a16="http://schemas.microsoft.com/office/drawing/2014/main" id="{E95AAF34-C596-4B00-8895-4FA0942FB25B}"/>
              </a:ext>
            </a:extLst>
          </p:cNvPr>
          <p:cNvSpPr>
            <a:spLocks noGrp="1"/>
          </p:cNvSpPr>
          <p:nvPr>
            <p:ph type="sldNum" sz="quarter" idx="12"/>
          </p:nvPr>
        </p:nvSpPr>
        <p:spPr/>
        <p:txBody>
          <a:bodyPr/>
          <a:lstStyle/>
          <a:p>
            <a:fld id="{F74602B5-7832-47F6-8BF6-4ACCF92184F1}" type="slidenum">
              <a:rPr lang="it-IT" smtClean="0"/>
              <a:pPr/>
              <a:t>184</a:t>
            </a:fld>
            <a:endParaRPr lang="it-IT" dirty="0"/>
          </a:p>
        </p:txBody>
      </p:sp>
    </p:spTree>
    <p:extLst>
      <p:ext uri="{BB962C8B-B14F-4D97-AF65-F5344CB8AC3E}">
        <p14:creationId xmlns:p14="http://schemas.microsoft.com/office/powerpoint/2010/main" val="73605600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Concorso</a:t>
            </a:r>
            <a:r>
              <a:rPr lang="it-IT" b="1" dirty="0"/>
              <a:t> </a:t>
            </a:r>
            <a:r>
              <a:rPr lang="it-IT" dirty="0"/>
              <a:t>di </a:t>
            </a:r>
            <a:r>
              <a:rPr lang="it-IT" dirty="0">
                <a:solidFill>
                  <a:srgbClr val="C00000"/>
                </a:solidFill>
              </a:rPr>
              <a:t>responsabilità</a:t>
            </a:r>
          </a:p>
        </p:txBody>
      </p:sp>
      <p:sp>
        <p:nvSpPr>
          <p:cNvPr id="4" name="Text Placeholder 3"/>
          <p:cNvSpPr>
            <a:spLocks noGrp="1"/>
          </p:cNvSpPr>
          <p:nvPr>
            <p:ph idx="1"/>
          </p:nvPr>
        </p:nvSpPr>
        <p:spPr>
          <a:xfrm>
            <a:off x="1225974" y="1161200"/>
            <a:ext cx="9740052" cy="4535601"/>
          </a:xfrm>
        </p:spPr>
        <p:txBody>
          <a:bodyPr wrap="square">
            <a:spAutoFit/>
          </a:bodyPr>
          <a:lstStyle/>
          <a:p>
            <a:pPr marL="0" indent="0">
              <a:buNone/>
            </a:pPr>
            <a:r>
              <a:rPr lang="it-IT" sz="3200" dirty="0">
                <a:uFill>
                  <a:solidFill>
                    <a:srgbClr val="C00000"/>
                  </a:solidFill>
                </a:uFill>
              </a:rPr>
              <a:t>Qualora </a:t>
            </a:r>
            <a:r>
              <a:rPr lang="it-IT" sz="3200" baseline="30000" dirty="0">
                <a:uFill>
                  <a:solidFill>
                    <a:srgbClr val="C00000"/>
                  </a:solidFill>
                </a:uFill>
              </a:rPr>
              <a:t>(art. 82,4)</a:t>
            </a:r>
          </a:p>
          <a:p>
            <a:r>
              <a:rPr lang="it-IT" sz="3200" dirty="0">
                <a:uFill>
                  <a:solidFill>
                    <a:srgbClr val="C00000"/>
                  </a:solidFill>
                </a:uFill>
              </a:rPr>
              <a:t>più titolari o più responsabili del </a:t>
            </a:r>
            <a:r>
              <a:rPr lang="it-IT" sz="3200" dirty="0" err="1">
                <a:uFill>
                  <a:solidFill>
                    <a:srgbClr val="C00000"/>
                  </a:solidFill>
                </a:uFill>
              </a:rPr>
              <a:t>tr</a:t>
            </a:r>
            <a:r>
              <a:rPr lang="it-IT" sz="3200" dirty="0">
                <a:uFill>
                  <a:solidFill>
                    <a:srgbClr val="C00000"/>
                  </a:solidFill>
                </a:uFill>
              </a:rPr>
              <a:t>.,</a:t>
            </a:r>
          </a:p>
          <a:p>
            <a:r>
              <a:rPr lang="it-IT" sz="3200" dirty="0"/>
              <a:t>oppure sia il titolare sia il responsabile del </a:t>
            </a:r>
            <a:r>
              <a:rPr lang="it-IT" sz="3200" dirty="0" err="1"/>
              <a:t>tr</a:t>
            </a:r>
            <a:r>
              <a:rPr lang="it-IT" sz="3200" dirty="0"/>
              <a:t>.,</a:t>
            </a:r>
          </a:p>
          <a:p>
            <a:pPr marL="0" indent="0" algn="ctr">
              <a:buNone/>
            </a:pPr>
            <a:r>
              <a:rPr lang="it-IT" sz="3200" dirty="0"/>
              <a:t>siano coinvolti </a:t>
            </a:r>
            <a:r>
              <a:rPr lang="it-IT" sz="3200" dirty="0">
                <a:solidFill>
                  <a:srgbClr val="C00000"/>
                </a:solidFill>
              </a:rPr>
              <a:t>nello </a:t>
            </a:r>
            <a:r>
              <a:rPr lang="it-IT" sz="3200" u="sng" dirty="0">
                <a:solidFill>
                  <a:srgbClr val="C00000"/>
                </a:solidFill>
                <a:uFill>
                  <a:solidFill>
                    <a:schemeClr val="tx1"/>
                  </a:solidFill>
                </a:uFill>
              </a:rPr>
              <a:t>stesso</a:t>
            </a:r>
            <a:r>
              <a:rPr lang="it-IT" sz="3200" dirty="0">
                <a:solidFill>
                  <a:srgbClr val="C00000"/>
                </a:solidFill>
              </a:rPr>
              <a:t> trattamento </a:t>
            </a:r>
          </a:p>
          <a:p>
            <a:pPr marL="0" indent="0" algn="ctr">
              <a:buNone/>
            </a:pPr>
            <a:r>
              <a:rPr lang="it-IT" sz="3200" dirty="0"/>
              <a:t>e siano </a:t>
            </a:r>
            <a:r>
              <a:rPr lang="it-IT" sz="3200" dirty="0">
                <a:solidFill>
                  <a:srgbClr val="C00000"/>
                </a:solidFill>
              </a:rPr>
              <a:t>responsabili dell’eventuale danno</a:t>
            </a:r>
            <a:br>
              <a:rPr lang="it-IT" sz="3200" dirty="0"/>
            </a:br>
            <a:r>
              <a:rPr lang="it-IT" sz="3200" dirty="0"/>
              <a:t>causato dal trattamento,</a:t>
            </a:r>
          </a:p>
          <a:p>
            <a:pPr marL="0" indent="0" algn="just">
              <a:buNone/>
            </a:pPr>
            <a:r>
              <a:rPr lang="it-IT" sz="3200" dirty="0">
                <a:solidFill>
                  <a:srgbClr val="C00000"/>
                </a:solidFill>
                <a:effectLst>
                  <a:outerShdw blurRad="38100" dist="38100" dir="2700000" algn="tl">
                    <a:srgbClr val="000000">
                      <a:alpha val="43137"/>
                    </a:srgbClr>
                  </a:outerShdw>
                </a:effectLst>
              </a:rPr>
              <a:t>ogni </a:t>
            </a:r>
            <a:r>
              <a:rPr lang="it-IT" sz="3200" cap="small" dirty="0">
                <a:solidFill>
                  <a:srgbClr val="C00000"/>
                </a:solidFill>
                <a:effectLst>
                  <a:outerShdw blurRad="38100" dist="38100" dir="2700000" algn="tl">
                    <a:srgbClr val="000000">
                      <a:alpha val="43137"/>
                    </a:srgbClr>
                  </a:outerShdw>
                </a:effectLst>
                <a:uFill>
                  <a:solidFill>
                    <a:srgbClr val="C00000"/>
                  </a:solidFill>
                </a:uFill>
              </a:rPr>
              <a:t>tdtr </a:t>
            </a:r>
            <a:r>
              <a:rPr lang="it-IT" sz="3200" dirty="0">
                <a:solidFill>
                  <a:srgbClr val="C00000"/>
                </a:solidFill>
                <a:effectLst>
                  <a:outerShdw blurRad="38100" dist="38100" dir="2700000" algn="tl">
                    <a:srgbClr val="000000">
                      <a:alpha val="43137"/>
                    </a:srgbClr>
                  </a:outerShdw>
                </a:effectLst>
              </a:rPr>
              <a:t>o </a:t>
            </a:r>
            <a:r>
              <a:rPr lang="it-IT" sz="3200" cap="small" dirty="0">
                <a:solidFill>
                  <a:srgbClr val="C00000"/>
                </a:solidFill>
                <a:effectLst>
                  <a:outerShdw blurRad="38100" dist="38100" dir="2700000" algn="tl">
                    <a:srgbClr val="000000">
                      <a:alpha val="43137"/>
                    </a:srgbClr>
                  </a:outerShdw>
                </a:effectLst>
                <a:uFill>
                  <a:solidFill>
                    <a:srgbClr val="C00000"/>
                  </a:solidFill>
                </a:uFill>
              </a:rPr>
              <a:t>rdtr </a:t>
            </a:r>
            <a:r>
              <a:rPr lang="it-IT" sz="3200" dirty="0">
                <a:solidFill>
                  <a:srgbClr val="C00000"/>
                </a:solidFill>
                <a:effectLst>
                  <a:outerShdw blurRad="38100" dist="38100" dir="2700000" algn="tl">
                    <a:srgbClr val="000000">
                      <a:alpha val="43137"/>
                    </a:srgbClr>
                  </a:outerShdw>
                </a:effectLst>
              </a:rPr>
              <a:t>è responsabile in solido per l’intero ammontare del danno</a:t>
            </a:r>
            <a:r>
              <a:rPr lang="it-IT" sz="3200" dirty="0"/>
              <a:t>, </a:t>
            </a:r>
            <a:r>
              <a:rPr lang="it-IT" sz="3200" i="1" dirty="0"/>
              <a:t>al fine di garantire il risarcimento effettivo dell’interessato</a:t>
            </a:r>
            <a:r>
              <a:rPr lang="it-IT" sz="3200" dirty="0"/>
              <a:t> (</a:t>
            </a:r>
            <a:r>
              <a:rPr lang="it-IT" sz="3200" u="sng" dirty="0">
                <a:uFill>
                  <a:solidFill>
                    <a:srgbClr val="C00000"/>
                  </a:solidFill>
                </a:uFill>
              </a:rPr>
              <a:t>salvo rivalsa</a:t>
            </a:r>
            <a:r>
              <a:rPr lang="it-IT" sz="3200" dirty="0">
                <a:uFill>
                  <a:solidFill>
                    <a:srgbClr val="C00000"/>
                  </a:solidFill>
                </a:uFill>
              </a:rPr>
              <a:t> </a:t>
            </a:r>
            <a:r>
              <a:rPr lang="it-IT" sz="3200" dirty="0"/>
              <a:t>nei rapporti interni </a:t>
            </a:r>
            <a:r>
              <a:rPr lang="it-IT" sz="3200" baseline="30000" dirty="0"/>
              <a:t>(art. 82,5)</a:t>
            </a:r>
            <a:r>
              <a:rPr lang="it-IT" sz="3200" dirty="0"/>
              <a:t>).</a:t>
            </a:r>
          </a:p>
        </p:txBody>
      </p:sp>
      <p:sp>
        <p:nvSpPr>
          <p:cNvPr id="6" name="Segnaposto data 5">
            <a:extLst>
              <a:ext uri="{FF2B5EF4-FFF2-40B4-BE49-F238E27FC236}">
                <a16:creationId xmlns:a16="http://schemas.microsoft.com/office/drawing/2014/main" id="{48A7C6DF-A80D-40E4-BF76-C31D55C06CB6}"/>
              </a:ext>
            </a:extLst>
          </p:cNvPr>
          <p:cNvSpPr>
            <a:spLocks noGrp="1"/>
          </p:cNvSpPr>
          <p:nvPr>
            <p:ph type="dt" sz="half" idx="10"/>
          </p:nvPr>
        </p:nvSpPr>
        <p:spPr/>
        <p:txBody>
          <a:bodyPr/>
          <a:lstStyle/>
          <a:p>
            <a:fld id="{987C8B1A-4099-4FDE-A05B-C10BBC916167}" type="datetime1">
              <a:rPr lang="it-IT" smtClean="0"/>
              <a:t>07/06/2018</a:t>
            </a:fld>
            <a:endParaRPr lang="it-IT" dirty="0"/>
          </a:p>
        </p:txBody>
      </p:sp>
      <p:sp>
        <p:nvSpPr>
          <p:cNvPr id="7" name="Segnaposto piè di pagina 6">
            <a:extLst>
              <a:ext uri="{FF2B5EF4-FFF2-40B4-BE49-F238E27FC236}">
                <a16:creationId xmlns:a16="http://schemas.microsoft.com/office/drawing/2014/main" id="{E298CE8D-652C-4224-9BB0-EBBD16F71889}"/>
              </a:ext>
            </a:extLst>
          </p:cNvPr>
          <p:cNvSpPr>
            <a:spLocks noGrp="1"/>
          </p:cNvSpPr>
          <p:nvPr>
            <p:ph type="ftr" sz="quarter" idx="11"/>
          </p:nvPr>
        </p:nvSpPr>
        <p:spPr/>
        <p:txBody>
          <a:bodyPr/>
          <a:lstStyle/>
          <a:p>
            <a:r>
              <a:rPr lang="it-IT"/>
              <a:t>© ~ 2018. Marzio V. Vaglio ~ www.privacycodex.eu</a:t>
            </a:r>
            <a:endParaRPr lang="it-IT" dirty="0"/>
          </a:p>
        </p:txBody>
      </p:sp>
      <p:sp>
        <p:nvSpPr>
          <p:cNvPr id="8" name="Segnaposto numero diapositiva 7">
            <a:extLst>
              <a:ext uri="{FF2B5EF4-FFF2-40B4-BE49-F238E27FC236}">
                <a16:creationId xmlns:a16="http://schemas.microsoft.com/office/drawing/2014/main" id="{E95AAF34-C596-4B00-8895-4FA0942FB25B}"/>
              </a:ext>
            </a:extLst>
          </p:cNvPr>
          <p:cNvSpPr>
            <a:spLocks noGrp="1"/>
          </p:cNvSpPr>
          <p:nvPr>
            <p:ph type="sldNum" sz="quarter" idx="12"/>
          </p:nvPr>
        </p:nvSpPr>
        <p:spPr/>
        <p:txBody>
          <a:bodyPr/>
          <a:lstStyle/>
          <a:p>
            <a:fld id="{F74602B5-7832-47F6-8BF6-4ACCF92184F1}" type="slidenum">
              <a:rPr lang="it-IT" smtClean="0"/>
              <a:pPr/>
              <a:t>185</a:t>
            </a:fld>
            <a:endParaRPr lang="it-IT" dirty="0"/>
          </a:p>
        </p:txBody>
      </p:sp>
    </p:spTree>
    <p:extLst>
      <p:ext uri="{BB962C8B-B14F-4D97-AF65-F5344CB8AC3E}">
        <p14:creationId xmlns:p14="http://schemas.microsoft.com/office/powerpoint/2010/main" val="63263336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D75D6-9FE5-4D2B-82A2-BF31CC480D25}"/>
              </a:ext>
            </a:extLst>
          </p:cNvPr>
          <p:cNvSpPr>
            <a:spLocks noGrp="1"/>
          </p:cNvSpPr>
          <p:nvPr>
            <p:ph type="title"/>
          </p:nvPr>
        </p:nvSpPr>
        <p:spPr/>
        <p:txBody>
          <a:bodyPr/>
          <a:lstStyle/>
          <a:p>
            <a:pPr algn="ctr"/>
            <a:r>
              <a:rPr lang="it-IT" sz="4800" dirty="0"/>
              <a:t>Fine della presentazione</a:t>
            </a:r>
          </a:p>
        </p:txBody>
      </p:sp>
      <p:sp>
        <p:nvSpPr>
          <p:cNvPr id="3" name="Segnaposto contenuto 2">
            <a:extLst>
              <a:ext uri="{FF2B5EF4-FFF2-40B4-BE49-F238E27FC236}">
                <a16:creationId xmlns:a16="http://schemas.microsoft.com/office/drawing/2014/main" id="{81DB7CA0-9837-4627-A404-ABA4EC03EFB7}"/>
              </a:ext>
            </a:extLst>
          </p:cNvPr>
          <p:cNvSpPr>
            <a:spLocks noGrp="1"/>
          </p:cNvSpPr>
          <p:nvPr>
            <p:ph type="body" sz="half" idx="2"/>
          </p:nvPr>
        </p:nvSpPr>
        <p:spPr/>
        <p:txBody>
          <a:bodyPr>
            <a:normAutofit/>
          </a:bodyPr>
          <a:lstStyle/>
          <a:p>
            <a:pPr algn="ctr"/>
            <a:r>
              <a:rPr lang="it-IT" dirty="0"/>
              <a:t>Avv. Marzio V. Vaglio (www.vaglio.org — www.privacycodex.eu)</a:t>
            </a:r>
          </a:p>
        </p:txBody>
      </p:sp>
      <p:sp>
        <p:nvSpPr>
          <p:cNvPr id="4" name="Segnaposto data 3">
            <a:extLst>
              <a:ext uri="{FF2B5EF4-FFF2-40B4-BE49-F238E27FC236}">
                <a16:creationId xmlns:a16="http://schemas.microsoft.com/office/drawing/2014/main" id="{05D4F070-CBF3-4D18-9F72-92FC384C980A}"/>
              </a:ext>
            </a:extLst>
          </p:cNvPr>
          <p:cNvSpPr>
            <a:spLocks noGrp="1"/>
          </p:cNvSpPr>
          <p:nvPr>
            <p:ph type="dt" sz="half" idx="10"/>
          </p:nvPr>
        </p:nvSpPr>
        <p:spPr/>
        <p:txBody>
          <a:bodyPr/>
          <a:lstStyle/>
          <a:p>
            <a:fld id="{6C3F4F9E-D42A-4E24-8ED5-41FFAD71218E}" type="datetime1">
              <a:rPr lang="it-IT" smtClean="0"/>
              <a:t>07/06/2018</a:t>
            </a:fld>
            <a:endParaRPr lang="en-US" dirty="0"/>
          </a:p>
        </p:txBody>
      </p:sp>
      <p:sp>
        <p:nvSpPr>
          <p:cNvPr id="5" name="Segnaposto piè di pagina 4">
            <a:extLst>
              <a:ext uri="{FF2B5EF4-FFF2-40B4-BE49-F238E27FC236}">
                <a16:creationId xmlns:a16="http://schemas.microsoft.com/office/drawing/2014/main" id="{335714B3-B243-40F5-8823-F29079982972}"/>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FB69A351-5763-4848-93F8-20121AE5B0B1}"/>
              </a:ext>
            </a:extLst>
          </p:cNvPr>
          <p:cNvSpPr>
            <a:spLocks noGrp="1"/>
          </p:cNvSpPr>
          <p:nvPr>
            <p:ph type="sldNum" sz="quarter" idx="12"/>
          </p:nvPr>
        </p:nvSpPr>
        <p:spPr/>
        <p:txBody>
          <a:bodyPr/>
          <a:lstStyle/>
          <a:p>
            <a:fld id="{6113E31D-E2AB-40D1-8B51-AFA5AFEF393A}" type="slidenum">
              <a:rPr lang="en-US" smtClean="0"/>
              <a:t>186</a:t>
            </a:fld>
            <a:endParaRPr lang="en-US" dirty="0"/>
          </a:p>
        </p:txBody>
      </p:sp>
    </p:spTree>
    <p:extLst>
      <p:ext uri="{BB962C8B-B14F-4D97-AF65-F5344CB8AC3E}">
        <p14:creationId xmlns:p14="http://schemas.microsoft.com/office/powerpoint/2010/main" val="31976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68B2B6A-9211-4146-8932-37191B994629}"/>
              </a:ext>
            </a:extLst>
          </p:cNvPr>
          <p:cNvPicPr>
            <a:picLocks noChangeAspect="1"/>
          </p:cNvPicPr>
          <p:nvPr/>
        </p:nvPicPr>
        <p:blipFill>
          <a:blip r:embed="rId3"/>
          <a:stretch>
            <a:fillRect/>
          </a:stretch>
        </p:blipFill>
        <p:spPr>
          <a:xfrm>
            <a:off x="25758" y="236065"/>
            <a:ext cx="9021434" cy="1629002"/>
          </a:xfrm>
          <a:prstGeom prst="rect">
            <a:avLst/>
          </a:prstGeom>
        </p:spPr>
      </p:pic>
      <p:pic>
        <p:nvPicPr>
          <p:cNvPr id="17" name="Segnaposto contenuto 16">
            <a:extLst>
              <a:ext uri="{FF2B5EF4-FFF2-40B4-BE49-F238E27FC236}">
                <a16:creationId xmlns:a16="http://schemas.microsoft.com/office/drawing/2014/main" id="{13F9DA77-688C-431E-A653-E18CBBB2F746}"/>
              </a:ext>
            </a:extLst>
          </p:cNvPr>
          <p:cNvPicPr>
            <a:picLocks noGrp="1" noChangeAspect="1"/>
          </p:cNvPicPr>
          <p:nvPr>
            <p:ph idx="1"/>
          </p:nvPr>
        </p:nvPicPr>
        <p:blipFill rotWithShape="1">
          <a:blip r:embed="rId4"/>
          <a:srcRect t="6817"/>
          <a:stretch/>
        </p:blipFill>
        <p:spPr>
          <a:xfrm>
            <a:off x="4105700" y="2009422"/>
            <a:ext cx="7741990" cy="4306008"/>
          </a:xfrm>
        </p:spPr>
      </p:pic>
      <p:sp>
        <p:nvSpPr>
          <p:cNvPr id="7" name="Titolo 6">
            <a:extLst>
              <a:ext uri="{FF2B5EF4-FFF2-40B4-BE49-F238E27FC236}">
                <a16:creationId xmlns:a16="http://schemas.microsoft.com/office/drawing/2014/main" id="{C0EC8C42-B213-4124-B0AB-32D8FF201782}"/>
              </a:ext>
            </a:extLst>
          </p:cNvPr>
          <p:cNvSpPr>
            <a:spLocks noGrp="1"/>
          </p:cNvSpPr>
          <p:nvPr>
            <p:ph type="title"/>
          </p:nvPr>
        </p:nvSpPr>
        <p:spPr>
          <a:xfrm>
            <a:off x="344310" y="1237826"/>
            <a:ext cx="3516489" cy="3582530"/>
          </a:xfrm>
        </p:spPr>
        <p:txBody>
          <a:bodyPr>
            <a:normAutofit/>
          </a:bodyPr>
          <a:lstStyle/>
          <a:p>
            <a:r>
              <a:rPr lang="it-IT" sz="4800" b="0" dirty="0"/>
              <a:t>Spazio per le domande e la discussione</a:t>
            </a:r>
          </a:p>
        </p:txBody>
      </p:sp>
      <p:sp>
        <p:nvSpPr>
          <p:cNvPr id="4" name="Segnaposto data 3">
            <a:extLst>
              <a:ext uri="{FF2B5EF4-FFF2-40B4-BE49-F238E27FC236}">
                <a16:creationId xmlns:a16="http://schemas.microsoft.com/office/drawing/2014/main" id="{0BFF0C1E-9564-4F55-A4E4-D37F6AA0B08A}"/>
              </a:ext>
            </a:extLst>
          </p:cNvPr>
          <p:cNvSpPr>
            <a:spLocks noGrp="1"/>
          </p:cNvSpPr>
          <p:nvPr>
            <p:ph type="dt" sz="half" idx="10"/>
          </p:nvPr>
        </p:nvSpPr>
        <p:spPr/>
        <p:txBody>
          <a:bodyPr/>
          <a:lstStyle/>
          <a:p>
            <a:fld id="{F17646B2-69BD-4A24-B0B3-0BE29FB20726}" type="datetime1">
              <a:rPr lang="it-IT" smtClean="0"/>
              <a:t>07/06/2018</a:t>
            </a:fld>
            <a:endParaRPr lang="en-US" dirty="0"/>
          </a:p>
        </p:txBody>
      </p:sp>
      <p:sp>
        <p:nvSpPr>
          <p:cNvPr id="5" name="Segnaposto piè di pagina 4">
            <a:extLst>
              <a:ext uri="{FF2B5EF4-FFF2-40B4-BE49-F238E27FC236}">
                <a16:creationId xmlns:a16="http://schemas.microsoft.com/office/drawing/2014/main" id="{1004E0F5-109D-4DD6-9A64-1118146229E1}"/>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72832716-F867-43ED-8399-18F19412DE9E}"/>
              </a:ext>
            </a:extLst>
          </p:cNvPr>
          <p:cNvSpPr>
            <a:spLocks noGrp="1"/>
          </p:cNvSpPr>
          <p:nvPr>
            <p:ph type="sldNum" sz="quarter" idx="12"/>
          </p:nvPr>
        </p:nvSpPr>
        <p:spPr/>
        <p:txBody>
          <a:bodyPr/>
          <a:lstStyle/>
          <a:p>
            <a:fld id="{6113E31D-E2AB-40D1-8B51-AFA5AFEF393A}" type="slidenum">
              <a:rPr lang="en-US" smtClean="0"/>
              <a:pPr/>
              <a:t>187</a:t>
            </a:fld>
            <a:endParaRPr lang="en-US" dirty="0"/>
          </a:p>
        </p:txBody>
      </p:sp>
    </p:spTree>
    <p:extLst>
      <p:ext uri="{BB962C8B-B14F-4D97-AF65-F5344CB8AC3E}">
        <p14:creationId xmlns:p14="http://schemas.microsoft.com/office/powerpoint/2010/main" val="286976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A66723-34BB-4208-B171-BB8A3C2C58C2}"/>
              </a:ext>
            </a:extLst>
          </p:cNvPr>
          <p:cNvPicPr>
            <a:picLocks noChangeAspect="1"/>
          </p:cNvPicPr>
          <p:nvPr/>
        </p:nvPicPr>
        <p:blipFill>
          <a:blip r:embed="rId3"/>
          <a:stretch>
            <a:fillRect/>
          </a:stretch>
        </p:blipFill>
        <p:spPr>
          <a:xfrm>
            <a:off x="25758" y="236065"/>
            <a:ext cx="9021434" cy="1629002"/>
          </a:xfrm>
          <a:prstGeom prst="rect">
            <a:avLst/>
          </a:prstGeom>
        </p:spPr>
      </p:pic>
      <p:pic>
        <p:nvPicPr>
          <p:cNvPr id="17" name="Segnaposto contenuto 16" descr="Immagine che contiene interni&#10;&#10;Descrizione generata con affidabilità molto elevata">
            <a:extLst>
              <a:ext uri="{FF2B5EF4-FFF2-40B4-BE49-F238E27FC236}">
                <a16:creationId xmlns:a16="http://schemas.microsoft.com/office/drawing/2014/main" id="{559AB0C3-43F8-45AD-B605-51BD71E9F650}"/>
              </a:ext>
            </a:extLst>
          </p:cNvPr>
          <p:cNvPicPr>
            <a:picLocks noGrp="1" noChangeAspect="1"/>
          </p:cNvPicPr>
          <p:nvPr>
            <p:ph idx="1"/>
          </p:nvPr>
        </p:nvPicPr>
        <p:blipFill>
          <a:blip r:embed="rId4"/>
          <a:stretch>
            <a:fillRect/>
          </a:stretch>
        </p:blipFill>
        <p:spPr>
          <a:xfrm>
            <a:off x="4120218" y="1323694"/>
            <a:ext cx="7907660" cy="4948465"/>
          </a:xfrm>
          <a:prstGeom prst="cloud">
            <a:avLst/>
          </a:prstGeom>
          <a:effectLst>
            <a:glow rad="63500">
              <a:schemeClr val="accent6">
                <a:satMod val="175000"/>
                <a:alpha val="40000"/>
              </a:schemeClr>
            </a:glow>
          </a:effectLst>
          <a:scene3d>
            <a:camera prst="orthographicFront"/>
            <a:lightRig rig="threePt" dir="t"/>
          </a:scene3d>
          <a:sp3d prstMaterial="dkEdge"/>
        </p:spPr>
      </p:pic>
      <p:sp>
        <p:nvSpPr>
          <p:cNvPr id="2" name="Titolo 1">
            <a:extLst>
              <a:ext uri="{FF2B5EF4-FFF2-40B4-BE49-F238E27FC236}">
                <a16:creationId xmlns:a16="http://schemas.microsoft.com/office/drawing/2014/main" id="{BC7312F3-1F48-4636-97E9-BE69C1D0B53B}"/>
              </a:ext>
            </a:extLst>
          </p:cNvPr>
          <p:cNvSpPr>
            <a:spLocks noGrp="1"/>
          </p:cNvSpPr>
          <p:nvPr>
            <p:ph type="title"/>
          </p:nvPr>
        </p:nvSpPr>
        <p:spPr>
          <a:xfrm rot="19314547">
            <a:off x="425564" y="2217737"/>
            <a:ext cx="3200400" cy="2286000"/>
          </a:xfrm>
        </p:spPr>
        <p:txBody>
          <a:bodyPr/>
          <a:lstStyle/>
          <a:p>
            <a:r>
              <a:rPr lang="it-IT" b="0" dirty="0"/>
              <a:t>Grazie per la vostra pazienza… e attenzione</a:t>
            </a:r>
          </a:p>
        </p:txBody>
      </p:sp>
      <p:sp>
        <p:nvSpPr>
          <p:cNvPr id="5" name="Segnaposto data 4">
            <a:extLst>
              <a:ext uri="{FF2B5EF4-FFF2-40B4-BE49-F238E27FC236}">
                <a16:creationId xmlns:a16="http://schemas.microsoft.com/office/drawing/2014/main" id="{2D537331-9B11-41E2-89F5-94943B7A36E8}"/>
              </a:ext>
            </a:extLst>
          </p:cNvPr>
          <p:cNvSpPr>
            <a:spLocks noGrp="1"/>
          </p:cNvSpPr>
          <p:nvPr>
            <p:ph type="dt" sz="half" idx="10"/>
          </p:nvPr>
        </p:nvSpPr>
        <p:spPr/>
        <p:txBody>
          <a:bodyPr/>
          <a:lstStyle/>
          <a:p>
            <a:fld id="{16784C2C-5F8C-4906-9C1A-3667BCFF8CE6}" type="datetime1">
              <a:rPr lang="it-IT" smtClean="0"/>
              <a:t>07/06/2018</a:t>
            </a:fld>
            <a:endParaRPr lang="en-US" dirty="0"/>
          </a:p>
        </p:txBody>
      </p:sp>
      <p:sp>
        <p:nvSpPr>
          <p:cNvPr id="6" name="Segnaposto piè di pagina 5">
            <a:extLst>
              <a:ext uri="{FF2B5EF4-FFF2-40B4-BE49-F238E27FC236}">
                <a16:creationId xmlns:a16="http://schemas.microsoft.com/office/drawing/2014/main" id="{702120F6-66C0-4BDA-95AF-6F56E89CD078}"/>
              </a:ext>
            </a:extLst>
          </p:cNvPr>
          <p:cNvSpPr>
            <a:spLocks noGrp="1"/>
          </p:cNvSpPr>
          <p:nvPr>
            <p:ph type="ftr" sz="quarter" idx="11"/>
          </p:nvPr>
        </p:nvSpPr>
        <p:spPr/>
        <p:txBody>
          <a:bodyPr/>
          <a:lstStyle/>
          <a:p>
            <a:r>
              <a:rPr lang="it-IT"/>
              <a:t>© ~ 2018. Marzio V. Vaglio ~ www.privacycodex.eu</a:t>
            </a:r>
            <a:endParaRPr lang="en-US" dirty="0"/>
          </a:p>
        </p:txBody>
      </p:sp>
      <p:sp>
        <p:nvSpPr>
          <p:cNvPr id="7" name="Segnaposto numero diapositiva 6">
            <a:extLst>
              <a:ext uri="{FF2B5EF4-FFF2-40B4-BE49-F238E27FC236}">
                <a16:creationId xmlns:a16="http://schemas.microsoft.com/office/drawing/2014/main" id="{EB0F9BF2-2CD7-47E3-B3E7-AFAD8682E8D8}"/>
              </a:ext>
            </a:extLst>
          </p:cNvPr>
          <p:cNvSpPr>
            <a:spLocks noGrp="1"/>
          </p:cNvSpPr>
          <p:nvPr>
            <p:ph type="sldNum" sz="quarter" idx="12"/>
          </p:nvPr>
        </p:nvSpPr>
        <p:spPr/>
        <p:txBody>
          <a:bodyPr/>
          <a:lstStyle/>
          <a:p>
            <a:fld id="{4FAB73BC-B049-4115-A692-8D63A059BFB8}" type="slidenum">
              <a:rPr lang="en-US" smtClean="0"/>
              <a:pPr/>
              <a:t>188</a:t>
            </a:fld>
            <a:endParaRPr lang="en-US" dirty="0"/>
          </a:p>
        </p:txBody>
      </p:sp>
    </p:spTree>
    <p:extLst>
      <p:ext uri="{BB962C8B-B14F-4D97-AF65-F5344CB8AC3E}">
        <p14:creationId xmlns:p14="http://schemas.microsoft.com/office/powerpoint/2010/main" val="3662795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1F8EB4E-9BDA-4EF1-BFB3-BC824DCBE0A3}"/>
              </a:ext>
            </a:extLst>
          </p:cNvPr>
          <p:cNvSpPr>
            <a:spLocks noGrp="1"/>
          </p:cNvSpPr>
          <p:nvPr>
            <p:ph type="title"/>
          </p:nvPr>
        </p:nvSpPr>
        <p:spPr/>
        <p:txBody>
          <a:bodyPr>
            <a:normAutofit/>
          </a:bodyPr>
          <a:lstStyle/>
          <a:p>
            <a:pPr>
              <a:lnSpc>
                <a:spcPct val="80000"/>
              </a:lnSpc>
            </a:pPr>
            <a:r>
              <a:rPr lang="it-IT" dirty="0">
                <a:solidFill>
                  <a:srgbClr val="C00000"/>
                </a:solidFill>
              </a:rPr>
              <a:t>•</a:t>
            </a:r>
            <a:r>
              <a:rPr lang="it-IT" dirty="0"/>
              <a:t> </a:t>
            </a:r>
            <a:r>
              <a:rPr lang="it-IT" dirty="0" err="1">
                <a:solidFill>
                  <a:srgbClr val="C00000"/>
                </a:solidFill>
              </a:rPr>
              <a:t>Topics</a:t>
            </a:r>
            <a:r>
              <a:rPr lang="it-IT" dirty="0"/>
              <a:t> – fuori testo</a:t>
            </a:r>
          </a:p>
        </p:txBody>
      </p:sp>
      <p:sp>
        <p:nvSpPr>
          <p:cNvPr id="8" name="Segnaposto testo 7">
            <a:extLst>
              <a:ext uri="{FF2B5EF4-FFF2-40B4-BE49-F238E27FC236}">
                <a16:creationId xmlns:a16="http://schemas.microsoft.com/office/drawing/2014/main" id="{B776DE35-FFF5-4E13-A77C-899598C0A717}"/>
              </a:ext>
            </a:extLst>
          </p:cNvPr>
          <p:cNvSpPr>
            <a:spLocks noGrp="1"/>
          </p:cNvSpPr>
          <p:nvPr>
            <p:ph type="body" idx="1"/>
          </p:nvPr>
        </p:nvSpPr>
        <p:spPr>
          <a:xfrm>
            <a:off x="1097280" y="4453128"/>
            <a:ext cx="10058400" cy="387798"/>
          </a:xfrm>
        </p:spPr>
        <p:txBody>
          <a:bodyPr/>
          <a:lstStyle/>
          <a:p>
            <a:pPr algn="ctr"/>
            <a:r>
              <a:rPr lang="it-IT" dirty="0">
                <a:effectLst>
                  <a:outerShdw blurRad="38100" dist="38100" dir="2700000" algn="tl">
                    <a:srgbClr val="000000">
                      <a:alpha val="43137"/>
                    </a:srgbClr>
                  </a:outerShdw>
                </a:effectLst>
              </a:rPr>
              <a:t>Diapositive richiamate nel testo</a:t>
            </a:r>
          </a:p>
        </p:txBody>
      </p:sp>
      <p:sp>
        <p:nvSpPr>
          <p:cNvPr id="4" name="Segnaposto data 3">
            <a:extLst>
              <a:ext uri="{FF2B5EF4-FFF2-40B4-BE49-F238E27FC236}">
                <a16:creationId xmlns:a16="http://schemas.microsoft.com/office/drawing/2014/main" id="{E5411EB1-7578-4F7D-9F3D-D6492D418301}"/>
              </a:ext>
            </a:extLst>
          </p:cNvPr>
          <p:cNvSpPr>
            <a:spLocks noGrp="1"/>
          </p:cNvSpPr>
          <p:nvPr>
            <p:ph type="dt" sz="half" idx="10"/>
          </p:nvPr>
        </p:nvSpPr>
        <p:spPr/>
        <p:txBody>
          <a:bodyPr/>
          <a:lstStyle/>
          <a:p>
            <a:fld id="{E51A0D7E-ACF4-4071-8899-E8F835FB267B}" type="datetime1">
              <a:rPr lang="it-IT" smtClean="0"/>
              <a:t>07/06/2018</a:t>
            </a:fld>
            <a:endParaRPr lang="en-US" dirty="0"/>
          </a:p>
        </p:txBody>
      </p:sp>
      <p:sp>
        <p:nvSpPr>
          <p:cNvPr id="5" name="Segnaposto piè di pagina 4">
            <a:extLst>
              <a:ext uri="{FF2B5EF4-FFF2-40B4-BE49-F238E27FC236}">
                <a16:creationId xmlns:a16="http://schemas.microsoft.com/office/drawing/2014/main" id="{F9214145-1543-4581-B488-A8A2BE60D4B3}"/>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AB912C46-C720-495F-B5EC-052A21273192}"/>
              </a:ext>
            </a:extLst>
          </p:cNvPr>
          <p:cNvSpPr>
            <a:spLocks noGrp="1"/>
          </p:cNvSpPr>
          <p:nvPr>
            <p:ph type="sldNum" sz="quarter" idx="12"/>
          </p:nvPr>
        </p:nvSpPr>
        <p:spPr/>
        <p:txBody>
          <a:bodyPr/>
          <a:lstStyle/>
          <a:p>
            <a:fld id="{6113E31D-E2AB-40D1-8B51-AFA5AFEF393A}" type="slidenum">
              <a:rPr lang="en-US" smtClean="0"/>
              <a:t>189</a:t>
            </a:fld>
            <a:endParaRPr lang="en-US" dirty="0"/>
          </a:p>
        </p:txBody>
      </p:sp>
      <p:pic>
        <p:nvPicPr>
          <p:cNvPr id="9" name="Immagine 8">
            <a:extLst>
              <a:ext uri="{FF2B5EF4-FFF2-40B4-BE49-F238E27FC236}">
                <a16:creationId xmlns:a16="http://schemas.microsoft.com/office/drawing/2014/main" id="{A7B2BE29-A8BE-4CE2-85FA-EC7448810AD9}"/>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244751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0FFBD594-591D-40A6-A5C4-89BA2F547DAE}"/>
              </a:ext>
            </a:extLst>
          </p:cNvPr>
          <p:cNvSpPr>
            <a:spLocks noGrp="1"/>
          </p:cNvSpPr>
          <p:nvPr>
            <p:ph type="title"/>
          </p:nvPr>
        </p:nvSpPr>
        <p:spPr/>
        <p:txBody>
          <a:bodyPr/>
          <a:lstStyle/>
          <a:p>
            <a:r>
              <a:rPr lang="it-IT" dirty="0">
                <a:solidFill>
                  <a:srgbClr val="C00000"/>
                </a:solidFill>
              </a:rPr>
              <a:t>Liceità</a:t>
            </a:r>
            <a:r>
              <a:rPr lang="it-IT" dirty="0"/>
              <a:t> del trattamento – condizioni</a:t>
            </a:r>
            <a:r>
              <a:rPr lang="it-IT" dirty="0">
                <a:solidFill>
                  <a:schemeClr val="tx2">
                    <a:lumMod val="40000"/>
                    <a:lumOff val="60000"/>
                  </a:schemeClr>
                </a:solidFill>
              </a:rPr>
              <a:t> /2</a:t>
            </a:r>
          </a:p>
        </p:txBody>
      </p:sp>
      <p:sp>
        <p:nvSpPr>
          <p:cNvPr id="7" name="Segnaposto contenuto 6">
            <a:extLst>
              <a:ext uri="{FF2B5EF4-FFF2-40B4-BE49-F238E27FC236}">
                <a16:creationId xmlns:a16="http://schemas.microsoft.com/office/drawing/2014/main" id="{29057E7A-480D-4671-8C93-237ED808A656}"/>
              </a:ext>
            </a:extLst>
          </p:cNvPr>
          <p:cNvSpPr>
            <a:spLocks noGrp="1"/>
          </p:cNvSpPr>
          <p:nvPr>
            <p:ph idx="1"/>
          </p:nvPr>
        </p:nvSpPr>
        <p:spPr>
          <a:xfrm>
            <a:off x="1066800" y="1340736"/>
            <a:ext cx="10058400" cy="4176528"/>
          </a:xfrm>
        </p:spPr>
        <p:txBody>
          <a:bodyPr/>
          <a:lstStyle/>
          <a:p>
            <a:pPr marL="0" lvl="0" indent="0">
              <a:lnSpc>
                <a:spcPct val="90000"/>
              </a:lnSpc>
              <a:buClr>
                <a:srgbClr val="FFCA08"/>
              </a:buClr>
              <a:buNone/>
            </a:pPr>
            <a:r>
              <a:rPr lang="it-IT" i="1" dirty="0">
                <a:solidFill>
                  <a:prstClr val="black">
                    <a:lumMod val="75000"/>
                    <a:lumOff val="25000"/>
                  </a:prstClr>
                </a:solidFill>
                <a:uFill>
                  <a:solidFill>
                    <a:srgbClr val="C00000"/>
                  </a:solidFill>
                </a:uFill>
              </a:rPr>
              <a:t>oppure</a:t>
            </a:r>
            <a:r>
              <a:rPr lang="it-IT" dirty="0">
                <a:solidFill>
                  <a:prstClr val="black">
                    <a:lumMod val="75000"/>
                    <a:lumOff val="25000"/>
                  </a:prstClr>
                </a:solidFill>
                <a:uFill>
                  <a:solidFill>
                    <a:srgbClr val="C00000"/>
                  </a:solidFill>
                </a:uFill>
              </a:rPr>
              <a:t> … </a:t>
            </a:r>
            <a:r>
              <a:rPr lang="it-IT" sz="3200" b="1" dirty="0">
                <a:solidFill>
                  <a:prstClr val="black"/>
                </a:solidFill>
                <a:uFill>
                  <a:solidFill>
                    <a:srgbClr val="C00000"/>
                  </a:solidFill>
                </a:uFill>
              </a:rPr>
              <a:t>il trattamento è </a:t>
            </a:r>
            <a:r>
              <a:rPr lang="it-IT" sz="3200" b="1" dirty="0">
                <a:solidFill>
                  <a:srgbClr val="C00000"/>
                </a:solidFill>
                <a:uFill>
                  <a:solidFill>
                    <a:srgbClr val="C00000"/>
                  </a:solidFill>
                </a:uFill>
              </a:rPr>
              <a:t>lecito</a:t>
            </a:r>
            <a:r>
              <a:rPr lang="it-IT" sz="3200" b="1" dirty="0">
                <a:solidFill>
                  <a:prstClr val="black"/>
                </a:solidFill>
                <a:uFill>
                  <a:solidFill>
                    <a:srgbClr val="C00000"/>
                  </a:solidFill>
                </a:uFill>
              </a:rPr>
              <a:t> quando è </a:t>
            </a:r>
            <a:r>
              <a:rPr lang="it-IT" sz="3200" b="1" u="sng" dirty="0">
                <a:solidFill>
                  <a:prstClr val="black"/>
                </a:solidFill>
                <a:uFill>
                  <a:solidFill>
                    <a:srgbClr val="C00000"/>
                  </a:solidFill>
                </a:uFill>
              </a:rPr>
              <a:t>necessario</a:t>
            </a:r>
            <a:r>
              <a:rPr lang="it-IT" sz="3200" dirty="0">
                <a:solidFill>
                  <a:prstClr val="black"/>
                </a:solidFill>
                <a:uFill>
                  <a:solidFill>
                    <a:srgbClr val="C00000"/>
                  </a:solidFill>
                </a:uFill>
              </a:rPr>
              <a:t>:</a:t>
            </a:r>
          </a:p>
          <a:p>
            <a:pPr marL="0" lvl="0" indent="0">
              <a:lnSpc>
                <a:spcPct val="90000"/>
              </a:lnSpc>
              <a:buClr>
                <a:srgbClr val="FFCA08"/>
              </a:buClr>
              <a:buNone/>
            </a:pPr>
            <a:r>
              <a:rPr lang="it-IT" sz="3200" dirty="0">
                <a:solidFill>
                  <a:prstClr val="black"/>
                </a:solidFill>
                <a:uFill>
                  <a:solidFill>
                    <a:srgbClr val="C00000"/>
                  </a:solidFill>
                </a:uFill>
              </a:rPr>
              <a:t>b) all’esecuzione di un </a:t>
            </a:r>
            <a:r>
              <a:rPr lang="it-IT" sz="3200" dirty="0">
                <a:solidFill>
                  <a:srgbClr val="C00000"/>
                </a:solidFill>
                <a:uFill>
                  <a:solidFill>
                    <a:srgbClr val="C00000"/>
                  </a:solidFill>
                </a:uFill>
              </a:rPr>
              <a:t>contratto</a:t>
            </a:r>
            <a:r>
              <a:rPr lang="it-IT" sz="3200" dirty="0">
                <a:solidFill>
                  <a:prstClr val="black"/>
                </a:solidFill>
                <a:uFill>
                  <a:solidFill>
                    <a:srgbClr val="C00000"/>
                  </a:solidFill>
                </a:uFill>
              </a:rPr>
              <a:t> di cui l’interessato è parte o all’esecuzione di </a:t>
            </a:r>
            <a:r>
              <a:rPr lang="it-IT" sz="3200" dirty="0">
                <a:solidFill>
                  <a:srgbClr val="C00000"/>
                </a:solidFill>
                <a:uFill>
                  <a:solidFill>
                    <a:srgbClr val="C00000"/>
                  </a:solidFill>
                </a:uFill>
              </a:rPr>
              <a:t>misure precontrattuali </a:t>
            </a:r>
            <a:r>
              <a:rPr lang="it-IT" sz="3200" dirty="0">
                <a:solidFill>
                  <a:prstClr val="black"/>
                </a:solidFill>
                <a:uFill>
                  <a:solidFill>
                    <a:srgbClr val="C00000"/>
                  </a:solidFill>
                </a:uFill>
              </a:rPr>
              <a:t>adottate su richiesta dello stesso; </a:t>
            </a:r>
          </a:p>
          <a:p>
            <a:pPr marL="0" lvl="0" indent="0">
              <a:lnSpc>
                <a:spcPct val="90000"/>
              </a:lnSpc>
              <a:buClr>
                <a:srgbClr val="FFCA08"/>
              </a:buClr>
              <a:buNone/>
            </a:pPr>
            <a:r>
              <a:rPr lang="it-IT" sz="3200" dirty="0">
                <a:solidFill>
                  <a:prstClr val="black">
                    <a:lumMod val="75000"/>
                    <a:lumOff val="25000"/>
                  </a:prstClr>
                </a:solidFill>
                <a:uFill>
                  <a:solidFill>
                    <a:srgbClr val="C00000"/>
                  </a:solidFill>
                </a:uFill>
              </a:rPr>
              <a:t>c) per adempiere un </a:t>
            </a:r>
            <a:r>
              <a:rPr lang="it-IT" sz="3200" dirty="0">
                <a:solidFill>
                  <a:srgbClr val="C00000"/>
                </a:solidFill>
                <a:uFill>
                  <a:solidFill>
                    <a:srgbClr val="C00000"/>
                  </a:solidFill>
                </a:uFill>
              </a:rPr>
              <a:t>obbligo legale</a:t>
            </a:r>
            <a:r>
              <a:rPr lang="it-IT" sz="3200" dirty="0">
                <a:solidFill>
                  <a:prstClr val="black">
                    <a:lumMod val="75000"/>
                    <a:lumOff val="25000"/>
                  </a:prstClr>
                </a:solidFill>
                <a:uFill>
                  <a:solidFill>
                    <a:srgbClr val="C00000"/>
                  </a:solidFill>
                </a:uFill>
              </a:rPr>
              <a:t> </a:t>
            </a:r>
            <a:r>
              <a:rPr lang="it-IT" dirty="0">
                <a:solidFill>
                  <a:prstClr val="black">
                    <a:lumMod val="75000"/>
                    <a:lumOff val="25000"/>
                  </a:prstClr>
                </a:solidFill>
                <a:uFill>
                  <a:solidFill>
                    <a:srgbClr val="C00000"/>
                  </a:solidFill>
                </a:uFill>
              </a:rPr>
              <a:t>(stabilito dal diritto Ue o dal diritto nazionale)</a:t>
            </a:r>
            <a:r>
              <a:rPr lang="it-IT" sz="3200" dirty="0">
                <a:solidFill>
                  <a:srgbClr val="C00000"/>
                </a:solidFill>
                <a:uFill>
                  <a:solidFill>
                    <a:srgbClr val="C00000"/>
                  </a:solidFill>
                </a:uFill>
              </a:rPr>
              <a:t> </a:t>
            </a:r>
            <a:r>
              <a:rPr lang="it-IT" sz="3200" dirty="0">
                <a:solidFill>
                  <a:prstClr val="black">
                    <a:lumMod val="75000"/>
                    <a:lumOff val="25000"/>
                  </a:prstClr>
                </a:solidFill>
                <a:uFill>
                  <a:solidFill>
                    <a:srgbClr val="C00000"/>
                  </a:solidFill>
                </a:uFill>
              </a:rPr>
              <a:t>al quale è soggetto il titolare del trattamento;</a:t>
            </a:r>
          </a:p>
          <a:p>
            <a:pPr marL="0" lvl="0" indent="0">
              <a:lnSpc>
                <a:spcPct val="90000"/>
              </a:lnSpc>
              <a:buClr>
                <a:srgbClr val="FFCA08"/>
              </a:buClr>
              <a:buNone/>
            </a:pPr>
            <a:r>
              <a:rPr lang="it-IT" sz="3200" dirty="0">
                <a:solidFill>
                  <a:prstClr val="black">
                    <a:lumMod val="75000"/>
                    <a:lumOff val="25000"/>
                  </a:prstClr>
                </a:solidFill>
                <a:uFill>
                  <a:solidFill>
                    <a:srgbClr val="C00000"/>
                  </a:solidFill>
                </a:uFill>
              </a:rPr>
              <a:t>d) per la </a:t>
            </a:r>
            <a:r>
              <a:rPr lang="it-IT" sz="3200" dirty="0">
                <a:solidFill>
                  <a:srgbClr val="C00000"/>
                </a:solidFill>
                <a:uFill>
                  <a:solidFill>
                    <a:srgbClr val="C00000"/>
                  </a:solidFill>
                </a:uFill>
              </a:rPr>
              <a:t>salvaguardia degli interessi vitali</a:t>
            </a:r>
            <a:r>
              <a:rPr lang="it-IT" sz="3200" dirty="0">
                <a:solidFill>
                  <a:prstClr val="black">
                    <a:lumMod val="75000"/>
                    <a:lumOff val="25000"/>
                  </a:prstClr>
                </a:solidFill>
                <a:uFill>
                  <a:solidFill>
                    <a:srgbClr val="C00000"/>
                  </a:solidFill>
                </a:uFill>
              </a:rPr>
              <a:t> dell’interessato o </a:t>
            </a:r>
            <a:r>
              <a:rPr lang="it-IT" sz="3200" i="1" dirty="0">
                <a:solidFill>
                  <a:prstClr val="black">
                    <a:lumMod val="75000"/>
                    <a:lumOff val="25000"/>
                  </a:prstClr>
                </a:solidFill>
                <a:uFill>
                  <a:solidFill>
                    <a:srgbClr val="C00000"/>
                  </a:solidFill>
                </a:uFill>
              </a:rPr>
              <a:t>di un’altra persona </a:t>
            </a:r>
            <a:r>
              <a:rPr lang="it-IT" sz="3200" dirty="0">
                <a:solidFill>
                  <a:prstClr val="black">
                    <a:lumMod val="75000"/>
                    <a:lumOff val="25000"/>
                  </a:prstClr>
                </a:solidFill>
                <a:uFill>
                  <a:solidFill>
                    <a:srgbClr val="C00000"/>
                  </a:solidFill>
                </a:uFill>
              </a:rPr>
              <a:t>fisica;</a:t>
            </a:r>
          </a:p>
        </p:txBody>
      </p:sp>
      <p:sp>
        <p:nvSpPr>
          <p:cNvPr id="3" name="Segnaposto data 2">
            <a:extLst>
              <a:ext uri="{FF2B5EF4-FFF2-40B4-BE49-F238E27FC236}">
                <a16:creationId xmlns:a16="http://schemas.microsoft.com/office/drawing/2014/main" id="{19367F26-7B67-41DD-AD3A-CCEEBE944887}"/>
              </a:ext>
            </a:extLst>
          </p:cNvPr>
          <p:cNvSpPr>
            <a:spLocks noGrp="1"/>
          </p:cNvSpPr>
          <p:nvPr>
            <p:ph type="dt" sz="half" idx="10"/>
          </p:nvPr>
        </p:nvSpPr>
        <p:spPr/>
        <p:txBody>
          <a:bodyPr/>
          <a:lstStyle/>
          <a:p>
            <a:fld id="{98768FE9-3A15-4247-A8DE-E0957A277D21}" type="datetime1">
              <a:rPr lang="it-IT" smtClean="0"/>
              <a:t>07/06/2018</a:t>
            </a:fld>
            <a:endParaRPr lang="en-US" dirty="0"/>
          </a:p>
        </p:txBody>
      </p:sp>
      <p:sp>
        <p:nvSpPr>
          <p:cNvPr id="4" name="Segnaposto piè di pagina 3">
            <a:extLst>
              <a:ext uri="{FF2B5EF4-FFF2-40B4-BE49-F238E27FC236}">
                <a16:creationId xmlns:a16="http://schemas.microsoft.com/office/drawing/2014/main" id="{BE3165A8-70E7-4F85-8BBF-BA884B5E8860}"/>
              </a:ext>
            </a:extLst>
          </p:cNvPr>
          <p:cNvSpPr>
            <a:spLocks noGrp="1"/>
          </p:cNvSpPr>
          <p:nvPr>
            <p:ph type="ftr" sz="quarter" idx="11"/>
          </p:nvPr>
        </p:nvSpPr>
        <p:spPr/>
        <p:txBody>
          <a:bodyPr/>
          <a:lstStyle/>
          <a:p>
            <a:r>
              <a:rPr lang="it-IT"/>
              <a:t>© ~ 2018. Marzio V. Vaglio ~ www.privacycodex.eu</a:t>
            </a:r>
            <a:endParaRPr lang="en-US" dirty="0"/>
          </a:p>
        </p:txBody>
      </p:sp>
      <p:sp>
        <p:nvSpPr>
          <p:cNvPr id="5" name="Segnaposto numero diapositiva 4">
            <a:extLst>
              <a:ext uri="{FF2B5EF4-FFF2-40B4-BE49-F238E27FC236}">
                <a16:creationId xmlns:a16="http://schemas.microsoft.com/office/drawing/2014/main" id="{7428E5EB-D9A0-4935-9F29-54E5D215C54B}"/>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16695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childTnLst>
                          </p:cTn>
                        </p:par>
                        <p:par>
                          <p:cTn id="11" fill="hold">
                            <p:stCondLst>
                              <p:cond delay="1000"/>
                            </p:stCondLst>
                            <p:childTnLst>
                              <p:par>
                                <p:cTn id="12" presetID="31" presetClass="entr" presetSubtype="0" fill="hold" nodeType="afterEffect">
                                  <p:stCondLst>
                                    <p:cond delay="25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2" end="2"/>
                                            </p:txEl>
                                          </p:spTgt>
                                        </p:tgtEl>
                                      </p:cBhvr>
                                    </p:animEffect>
                                  </p:childTnLst>
                                </p:cTn>
                              </p:par>
                              <p:par>
                                <p:cTn id="18" presetID="31" presetClass="entr" presetSubtype="0" fill="hold" nodeType="withEffect">
                                  <p:stCondLst>
                                    <p:cond delay="25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p:cTn id="20"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DCA75-CF71-4F3E-92A0-325753CD1135}"/>
              </a:ext>
            </a:extLst>
          </p:cNvPr>
          <p:cNvSpPr>
            <a:spLocks noGrp="1"/>
          </p:cNvSpPr>
          <p:nvPr>
            <p:ph type="title"/>
          </p:nvPr>
        </p:nvSpPr>
        <p:spPr/>
        <p:txBody>
          <a:bodyPr/>
          <a:lstStyle/>
          <a:p>
            <a:r>
              <a:rPr lang="it-IT" dirty="0"/>
              <a:t>Trattamenti </a:t>
            </a:r>
            <a:r>
              <a:rPr lang="it-IT" dirty="0">
                <a:solidFill>
                  <a:srgbClr val="C00000"/>
                </a:solidFill>
              </a:rPr>
              <a:t>che non richiedono l’identificazione</a:t>
            </a:r>
          </a:p>
        </p:txBody>
      </p:sp>
      <p:sp>
        <p:nvSpPr>
          <p:cNvPr id="3" name="Segnaposto contenuto 2">
            <a:extLst>
              <a:ext uri="{FF2B5EF4-FFF2-40B4-BE49-F238E27FC236}">
                <a16:creationId xmlns:a16="http://schemas.microsoft.com/office/drawing/2014/main" id="{DB9B0440-31DD-4670-AFC9-A34CAEED01D7}"/>
              </a:ext>
            </a:extLst>
          </p:cNvPr>
          <p:cNvSpPr>
            <a:spLocks noGrp="1"/>
          </p:cNvSpPr>
          <p:nvPr>
            <p:ph idx="1"/>
          </p:nvPr>
        </p:nvSpPr>
        <p:spPr>
          <a:xfrm>
            <a:off x="1155664" y="1011981"/>
            <a:ext cx="9880672" cy="5358390"/>
          </a:xfrm>
        </p:spPr>
        <p:txBody>
          <a:bodyPr/>
          <a:lstStyle/>
          <a:p>
            <a:pPr marL="0" indent="0">
              <a:buNone/>
            </a:pPr>
            <a:r>
              <a:rPr lang="it-IT" sz="3200" dirty="0"/>
              <a:t>È possibile che </a:t>
            </a:r>
            <a:r>
              <a:rPr lang="it-IT" sz="3200" dirty="0">
                <a:solidFill>
                  <a:srgbClr val="C00000"/>
                </a:solidFill>
              </a:rPr>
              <a:t>le finalità </a:t>
            </a:r>
            <a:r>
              <a:rPr lang="it-IT" sz="3200" dirty="0"/>
              <a:t>per cui si trattano i dati personali </a:t>
            </a:r>
            <a:r>
              <a:rPr lang="it-IT" sz="3200" dirty="0">
                <a:solidFill>
                  <a:srgbClr val="C00000"/>
                </a:solidFill>
              </a:rPr>
              <a:t>non richiedano </a:t>
            </a:r>
            <a:r>
              <a:rPr lang="it-IT" sz="3200" dirty="0"/>
              <a:t>o </a:t>
            </a:r>
            <a:r>
              <a:rPr lang="it-IT" sz="3200" dirty="0">
                <a:solidFill>
                  <a:srgbClr val="C00000"/>
                </a:solidFill>
              </a:rPr>
              <a:t>non richiedono </a:t>
            </a:r>
            <a:r>
              <a:rPr lang="it-IT" sz="3200" u="sng" dirty="0">
                <a:solidFill>
                  <a:srgbClr val="C00000"/>
                </a:solidFill>
                <a:uFill>
                  <a:solidFill>
                    <a:schemeClr val="tx1"/>
                  </a:solidFill>
                </a:uFill>
              </a:rPr>
              <a:t>più</a:t>
            </a:r>
            <a:r>
              <a:rPr lang="it-IT" sz="3200" dirty="0">
                <a:solidFill>
                  <a:srgbClr val="C00000"/>
                </a:solidFill>
              </a:rPr>
              <a:t> </a:t>
            </a:r>
            <a:r>
              <a:rPr lang="it-IT" sz="3200" dirty="0"/>
              <a:t>l’identificazione dell’interessato; è anche possibile che i dati personali trattati non consentono di identificare la persona fisica cui si riferiscono</a:t>
            </a:r>
            <a:r>
              <a:rPr lang="it-IT" sz="3200" baseline="30000" dirty="0"/>
              <a:t> (57° Cons.)</a:t>
            </a:r>
            <a:r>
              <a:rPr lang="it-IT" sz="3200" dirty="0"/>
              <a:t>.</a:t>
            </a:r>
          </a:p>
          <a:p>
            <a:r>
              <a:rPr lang="it-IT" sz="3200" dirty="0"/>
              <a:t>In tal caso</a:t>
            </a:r>
            <a:r>
              <a:rPr lang="it-IT" sz="3200" baseline="30000" dirty="0"/>
              <a:t> (art. 11,1)</a:t>
            </a:r>
            <a:r>
              <a:rPr lang="it-IT" sz="3200" dirty="0"/>
              <a:t> </a:t>
            </a:r>
            <a:r>
              <a:rPr lang="it-IT" sz="3200" dirty="0">
                <a:solidFill>
                  <a:srgbClr val="C00000"/>
                </a:solidFill>
              </a:rPr>
              <a:t>il </a:t>
            </a:r>
            <a:r>
              <a:rPr lang="it-IT" sz="3200" cap="small" dirty="0">
                <a:solidFill>
                  <a:srgbClr val="C00000"/>
                </a:solidFill>
              </a:rPr>
              <a:t>tdtr </a:t>
            </a:r>
            <a:r>
              <a:rPr lang="it-IT" sz="3200" dirty="0">
                <a:solidFill>
                  <a:srgbClr val="C00000"/>
                </a:solidFill>
              </a:rPr>
              <a:t>non è obbligato </a:t>
            </a:r>
            <a:r>
              <a:rPr lang="it-IT" sz="3200" dirty="0"/>
              <a:t>a </a:t>
            </a:r>
            <a:r>
              <a:rPr lang="it-IT" sz="3200" i="1" dirty="0"/>
              <a:t>conservare</a:t>
            </a:r>
            <a:r>
              <a:rPr lang="it-IT" sz="3200" dirty="0"/>
              <a:t>, </a:t>
            </a:r>
            <a:r>
              <a:rPr lang="it-IT" sz="3200" i="1" dirty="0"/>
              <a:t>acquisire</a:t>
            </a:r>
            <a:r>
              <a:rPr lang="it-IT" sz="3200" dirty="0"/>
              <a:t> o </a:t>
            </a:r>
            <a:r>
              <a:rPr lang="it-IT" sz="3200" i="1" dirty="0"/>
              <a:t>trattare</a:t>
            </a:r>
            <a:r>
              <a:rPr lang="it-IT" sz="3200" dirty="0"/>
              <a:t> ulteriori informazioni </a:t>
            </a:r>
            <a:r>
              <a:rPr lang="it-IT" sz="3200" u="sng" dirty="0">
                <a:uFill>
                  <a:solidFill>
                    <a:srgbClr val="C00000"/>
                  </a:solidFill>
                </a:uFill>
              </a:rPr>
              <a:t>per identificare</a:t>
            </a:r>
            <a:r>
              <a:rPr lang="it-IT" sz="3200" dirty="0"/>
              <a:t> l’interessato.</a:t>
            </a:r>
          </a:p>
          <a:p>
            <a:r>
              <a:rPr lang="it-IT" sz="3200" dirty="0"/>
              <a:t>Se il </a:t>
            </a:r>
            <a:r>
              <a:rPr lang="it-IT" sz="3200" cap="small" dirty="0"/>
              <a:t>tdtr</a:t>
            </a:r>
            <a:r>
              <a:rPr lang="it-IT" sz="3200" dirty="0"/>
              <a:t> può dimostrare di non essere in grado di identificare l’interessato, ne informa l’interessato, se possibile</a:t>
            </a:r>
            <a:r>
              <a:rPr lang="it-IT" sz="3200" baseline="30000" dirty="0">
                <a:solidFill>
                  <a:prstClr val="black"/>
                </a:solidFill>
              </a:rPr>
              <a:t> (art. 11,2)</a:t>
            </a:r>
            <a:r>
              <a:rPr lang="it-IT" sz="3200" dirty="0">
                <a:solidFill>
                  <a:prstClr val="black"/>
                </a:solidFill>
              </a:rPr>
              <a:t> </a:t>
            </a:r>
            <a:r>
              <a:rPr lang="it-IT" sz="3200" dirty="0"/>
              <a:t>e </a:t>
            </a:r>
            <a:r>
              <a:rPr lang="it-IT" sz="3200" dirty="0">
                <a:solidFill>
                  <a:srgbClr val="C00000"/>
                </a:solidFill>
              </a:rPr>
              <a:t>non può rifiutarsi di ricevere eventuali ulteriori informazioni</a:t>
            </a:r>
            <a:r>
              <a:rPr lang="it-IT" sz="3200" dirty="0"/>
              <a:t> da costui fornite per l’esercizio dei suoi diritti </a:t>
            </a:r>
            <a:r>
              <a:rPr lang="it-IT" sz="3200" baseline="30000" dirty="0"/>
              <a:t>(57° Cons.)</a:t>
            </a:r>
            <a:r>
              <a:rPr lang="it-IT" sz="3200" dirty="0"/>
              <a:t>.</a:t>
            </a:r>
          </a:p>
          <a:p>
            <a:r>
              <a:rPr lang="it-IT" sz="3200" dirty="0"/>
              <a:t>L’identificazione dovrebbe includere l’identificazione digitale di un interessato.</a:t>
            </a:r>
          </a:p>
        </p:txBody>
      </p:sp>
      <p:sp>
        <p:nvSpPr>
          <p:cNvPr id="4" name="Segnaposto data 3">
            <a:extLst>
              <a:ext uri="{FF2B5EF4-FFF2-40B4-BE49-F238E27FC236}">
                <a16:creationId xmlns:a16="http://schemas.microsoft.com/office/drawing/2014/main" id="{DA68507F-A39D-41E1-945C-9887A6C908C0}"/>
              </a:ext>
            </a:extLst>
          </p:cNvPr>
          <p:cNvSpPr>
            <a:spLocks noGrp="1"/>
          </p:cNvSpPr>
          <p:nvPr>
            <p:ph type="dt" sz="half" idx="10"/>
          </p:nvPr>
        </p:nvSpPr>
        <p:spPr/>
        <p:txBody>
          <a:bodyPr/>
          <a:lstStyle/>
          <a:p>
            <a:fld id="{8FCF9CDB-62EB-45FD-AFA6-642DE7A52D48}" type="datetime1">
              <a:rPr lang="it-IT" smtClean="0"/>
              <a:t>07/06/2018</a:t>
            </a:fld>
            <a:endParaRPr lang="it-IT" dirty="0"/>
          </a:p>
        </p:txBody>
      </p:sp>
      <p:sp>
        <p:nvSpPr>
          <p:cNvPr id="5" name="Segnaposto piè di pagina 4">
            <a:extLst>
              <a:ext uri="{FF2B5EF4-FFF2-40B4-BE49-F238E27FC236}">
                <a16:creationId xmlns:a16="http://schemas.microsoft.com/office/drawing/2014/main" id="{CAFF846E-F266-4C4D-8F95-4DBAE46366C9}"/>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5CA7E54-4DF4-4D87-97FA-CB2B1609AA9B}"/>
              </a:ext>
            </a:extLst>
          </p:cNvPr>
          <p:cNvSpPr>
            <a:spLocks noGrp="1"/>
          </p:cNvSpPr>
          <p:nvPr>
            <p:ph type="sldNum" sz="quarter" idx="12"/>
          </p:nvPr>
        </p:nvSpPr>
        <p:spPr/>
        <p:txBody>
          <a:bodyPr/>
          <a:lstStyle/>
          <a:p>
            <a:fld id="{F74602B5-7832-47F6-8BF6-4ACCF92184F1}" type="slidenum">
              <a:rPr lang="it-IT" smtClean="0"/>
              <a:pPr/>
              <a:t>190</a:t>
            </a:fld>
            <a:endParaRPr lang="it-IT" dirty="0"/>
          </a:p>
        </p:txBody>
      </p:sp>
    </p:spTree>
    <p:extLst>
      <p:ext uri="{BB962C8B-B14F-4D97-AF65-F5344CB8AC3E}">
        <p14:creationId xmlns:p14="http://schemas.microsoft.com/office/powerpoint/2010/main" val="35784971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DCA75-CF71-4F3E-92A0-325753CD1135}"/>
              </a:ext>
            </a:extLst>
          </p:cNvPr>
          <p:cNvSpPr>
            <a:spLocks noGrp="1"/>
          </p:cNvSpPr>
          <p:nvPr>
            <p:ph type="title"/>
          </p:nvPr>
        </p:nvSpPr>
        <p:spPr>
          <a:xfrm>
            <a:off x="1097280" y="286603"/>
            <a:ext cx="10802798" cy="1450757"/>
          </a:xfrm>
        </p:spPr>
        <p:txBody>
          <a:bodyPr/>
          <a:lstStyle/>
          <a:p>
            <a:r>
              <a:rPr lang="it-IT" dirty="0"/>
              <a:t>Trattamenti </a:t>
            </a:r>
            <a:r>
              <a:rPr lang="it-IT" dirty="0">
                <a:solidFill>
                  <a:srgbClr val="C00000"/>
                </a:solidFill>
              </a:rPr>
              <a:t>che non richiedono l’identificazione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DB9B0440-31DD-4670-AFC9-A34CAEED01D7}"/>
              </a:ext>
            </a:extLst>
          </p:cNvPr>
          <p:cNvSpPr>
            <a:spLocks noGrp="1"/>
          </p:cNvSpPr>
          <p:nvPr>
            <p:ph idx="1"/>
          </p:nvPr>
        </p:nvSpPr>
        <p:spPr>
          <a:xfrm>
            <a:off x="1047483" y="1257135"/>
            <a:ext cx="10251583" cy="5317353"/>
          </a:xfrm>
        </p:spPr>
        <p:txBody>
          <a:bodyPr/>
          <a:lstStyle/>
          <a:p>
            <a:r>
              <a:rPr lang="it-IT" dirty="0"/>
              <a:t>Se il </a:t>
            </a:r>
            <a:r>
              <a:rPr lang="it-IT" cap="small" dirty="0"/>
              <a:t>tdtr</a:t>
            </a:r>
            <a:r>
              <a:rPr lang="it-IT" dirty="0"/>
              <a:t> può dimostrare di non essere in grado di identificare l’interessato, ne informa l’interessato, se possibile</a:t>
            </a:r>
            <a:r>
              <a:rPr lang="it-IT" baseline="30000" dirty="0">
                <a:solidFill>
                  <a:prstClr val="black"/>
                </a:solidFill>
              </a:rPr>
              <a:t> (art. 11,2)</a:t>
            </a:r>
            <a:r>
              <a:rPr lang="it-IT" dirty="0">
                <a:solidFill>
                  <a:prstClr val="black"/>
                </a:solidFill>
              </a:rPr>
              <a:t> </a:t>
            </a:r>
            <a:r>
              <a:rPr lang="it-IT" dirty="0"/>
              <a:t>e </a:t>
            </a:r>
            <a:r>
              <a:rPr lang="it-IT" dirty="0">
                <a:solidFill>
                  <a:srgbClr val="C00000"/>
                </a:solidFill>
              </a:rPr>
              <a:t>non può rifiutarsi di ricevere eventuali ulteriori informazioni</a:t>
            </a:r>
            <a:r>
              <a:rPr lang="it-IT" dirty="0"/>
              <a:t> da costui fornite per l’esercizio dei suoi diritti </a:t>
            </a:r>
            <a:r>
              <a:rPr lang="it-IT" baseline="30000" dirty="0"/>
              <a:t>(57° Cons.)</a:t>
            </a:r>
            <a:r>
              <a:rPr lang="it-IT" dirty="0"/>
              <a:t>.</a:t>
            </a:r>
          </a:p>
          <a:p>
            <a:r>
              <a:rPr lang="it-IT" dirty="0"/>
              <a:t>Per questa ragione, i diritti</a:t>
            </a:r>
            <a:r>
              <a:rPr lang="it-IT" baseline="30000" dirty="0"/>
              <a:t> (artt. 15-20)</a:t>
            </a:r>
            <a:r>
              <a:rPr lang="it-IT" dirty="0"/>
              <a:t>:</a:t>
            </a:r>
          </a:p>
          <a:p>
            <a:pPr lvl="1"/>
            <a:r>
              <a:rPr lang="it-IT" sz="2800" dirty="0"/>
              <a:t>di accesso dell’interessato</a:t>
            </a:r>
          </a:p>
          <a:p>
            <a:pPr lvl="1"/>
            <a:r>
              <a:rPr lang="it-IT" sz="2800" dirty="0"/>
              <a:t>di rettifica</a:t>
            </a:r>
          </a:p>
          <a:p>
            <a:pPr lvl="1"/>
            <a:r>
              <a:rPr lang="it-IT" sz="2800" dirty="0"/>
              <a:t>di cancellazione </a:t>
            </a:r>
            <a:r>
              <a:rPr lang="it-IT" sz="2800" baseline="30000" dirty="0"/>
              <a:t>(«diritto all’oblio»)</a:t>
            </a:r>
          </a:p>
          <a:p>
            <a:pPr lvl="1"/>
            <a:r>
              <a:rPr lang="it-IT" sz="2800" dirty="0"/>
              <a:t>di limitazione del trattamento</a:t>
            </a:r>
          </a:p>
          <a:p>
            <a:pPr lvl="1"/>
            <a:r>
              <a:rPr lang="it-IT" sz="2800" dirty="0"/>
              <a:t>alla portabilità dei d.p.</a:t>
            </a:r>
          </a:p>
          <a:p>
            <a:r>
              <a:rPr lang="it-IT" dirty="0"/>
              <a:t>Restano invece </a:t>
            </a:r>
            <a:r>
              <a:rPr lang="it-IT" b="1" dirty="0"/>
              <a:t>impregiudicati </a:t>
            </a:r>
            <a:r>
              <a:rPr lang="it-IT" u="sng" dirty="0">
                <a:uFill>
                  <a:solidFill>
                    <a:srgbClr val="C00000"/>
                  </a:solidFill>
                </a:uFill>
              </a:rPr>
              <a:t>il diritto di opposizione </a:t>
            </a:r>
            <a:r>
              <a:rPr lang="it-IT" baseline="30000" dirty="0"/>
              <a:t>(art. 21) </a:t>
            </a:r>
            <a:r>
              <a:rPr lang="it-IT" dirty="0"/>
              <a:t>e </a:t>
            </a:r>
            <a:r>
              <a:rPr lang="it-IT" u="sng" dirty="0">
                <a:uFill>
                  <a:solidFill>
                    <a:srgbClr val="C00000"/>
                  </a:solidFill>
                </a:uFill>
              </a:rPr>
              <a:t>i diritti dell’interessato in caso di processi decisionali automatizzati</a:t>
            </a:r>
            <a:r>
              <a:rPr lang="it-IT" dirty="0"/>
              <a:t> e </a:t>
            </a:r>
            <a:r>
              <a:rPr lang="it-IT" u="sng" dirty="0">
                <a:uFill>
                  <a:solidFill>
                    <a:srgbClr val="C00000"/>
                  </a:solidFill>
                </a:uFill>
              </a:rPr>
              <a:t>profilazione</a:t>
            </a:r>
            <a:r>
              <a:rPr lang="it-IT" baseline="30000" dirty="0"/>
              <a:t> (art. 22)</a:t>
            </a:r>
            <a:r>
              <a:rPr lang="it-IT" dirty="0"/>
              <a:t>.</a:t>
            </a:r>
          </a:p>
        </p:txBody>
      </p:sp>
      <p:sp>
        <p:nvSpPr>
          <p:cNvPr id="4" name="Segnaposto data 3">
            <a:extLst>
              <a:ext uri="{FF2B5EF4-FFF2-40B4-BE49-F238E27FC236}">
                <a16:creationId xmlns:a16="http://schemas.microsoft.com/office/drawing/2014/main" id="{DA68507F-A39D-41E1-945C-9887A6C908C0}"/>
              </a:ext>
            </a:extLst>
          </p:cNvPr>
          <p:cNvSpPr>
            <a:spLocks noGrp="1"/>
          </p:cNvSpPr>
          <p:nvPr>
            <p:ph type="dt" sz="half" idx="10"/>
          </p:nvPr>
        </p:nvSpPr>
        <p:spPr/>
        <p:txBody>
          <a:bodyPr/>
          <a:lstStyle/>
          <a:p>
            <a:fld id="{7500AF69-C4AC-4666-BE14-CDF50453C93E}" type="datetime1">
              <a:rPr lang="it-IT" smtClean="0"/>
              <a:t>07/06/2018</a:t>
            </a:fld>
            <a:endParaRPr lang="it-IT" dirty="0"/>
          </a:p>
        </p:txBody>
      </p:sp>
      <p:sp>
        <p:nvSpPr>
          <p:cNvPr id="5" name="Segnaposto piè di pagina 4">
            <a:extLst>
              <a:ext uri="{FF2B5EF4-FFF2-40B4-BE49-F238E27FC236}">
                <a16:creationId xmlns:a16="http://schemas.microsoft.com/office/drawing/2014/main" id="{CAFF846E-F266-4C4D-8F95-4DBAE46366C9}"/>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5CA7E54-4DF4-4D87-97FA-CB2B1609AA9B}"/>
              </a:ext>
            </a:extLst>
          </p:cNvPr>
          <p:cNvSpPr>
            <a:spLocks noGrp="1"/>
          </p:cNvSpPr>
          <p:nvPr>
            <p:ph type="sldNum" sz="quarter" idx="12"/>
          </p:nvPr>
        </p:nvSpPr>
        <p:spPr/>
        <p:txBody>
          <a:bodyPr/>
          <a:lstStyle/>
          <a:p>
            <a:fld id="{F74602B5-7832-47F6-8BF6-4ACCF92184F1}" type="slidenum">
              <a:rPr lang="it-IT" smtClean="0"/>
              <a:pPr/>
              <a:t>191</a:t>
            </a:fld>
            <a:endParaRPr lang="it-IT" dirty="0"/>
          </a:p>
        </p:txBody>
      </p:sp>
      <p:sp>
        <p:nvSpPr>
          <p:cNvPr id="7" name="CasellaDiTesto 6">
            <a:extLst>
              <a:ext uri="{FF2B5EF4-FFF2-40B4-BE49-F238E27FC236}">
                <a16:creationId xmlns:a16="http://schemas.microsoft.com/office/drawing/2014/main" id="{03CE7A49-E14C-4872-B3D7-2BB56519F0F7}"/>
              </a:ext>
            </a:extLst>
          </p:cNvPr>
          <p:cNvSpPr txBox="1"/>
          <p:nvPr/>
        </p:nvSpPr>
        <p:spPr>
          <a:xfrm>
            <a:off x="6498679" y="3128334"/>
            <a:ext cx="4590031" cy="1938992"/>
          </a:xfrm>
          <a:prstGeom prst="rect">
            <a:avLst/>
          </a:prstGeom>
          <a:noFill/>
        </p:spPr>
        <p:txBody>
          <a:bodyPr wrap="square" rtlCol="0">
            <a:spAutoFit/>
          </a:bodyPr>
          <a:lstStyle/>
          <a:p>
            <a:pPr algn="just"/>
            <a:r>
              <a:rPr lang="it-IT" sz="2400" dirty="0">
                <a:solidFill>
                  <a:srgbClr val="C00000"/>
                </a:solidFill>
                <a:latin typeface="Arial Nova Cond Light" panose="020B0306020202020204" pitchFamily="34" charset="0"/>
              </a:rPr>
              <a:t>potranno essere esercitati </a:t>
            </a:r>
            <a:r>
              <a:rPr lang="it-IT" sz="2400" dirty="0">
                <a:latin typeface="Arial Nova Cond Light" panose="020B0306020202020204" pitchFamily="34" charset="0"/>
              </a:rPr>
              <a:t>solo se</a:t>
            </a:r>
            <a:r>
              <a:rPr lang="it-IT" sz="2400" dirty="0">
                <a:solidFill>
                  <a:srgbClr val="C00000"/>
                </a:solidFill>
                <a:latin typeface="Arial Nova Cond Light" panose="020B0306020202020204" pitchFamily="34" charset="0"/>
              </a:rPr>
              <a:t> </a:t>
            </a:r>
            <a:r>
              <a:rPr lang="it-IT" sz="2400" u="sng" dirty="0">
                <a:solidFill>
                  <a:srgbClr val="C00000"/>
                </a:solidFill>
                <a:latin typeface="Arial Nova Cond Light" panose="020B0306020202020204" pitchFamily="34" charset="0"/>
              </a:rPr>
              <a:t>sarà l’interessato stesso a fornire al </a:t>
            </a:r>
            <a:r>
              <a:rPr lang="it-IT" sz="2400" u="sng" cap="small" dirty="0">
                <a:solidFill>
                  <a:srgbClr val="C00000"/>
                </a:solidFill>
                <a:latin typeface="Arial Nova Cond Light" panose="020B0306020202020204" pitchFamily="34" charset="0"/>
              </a:rPr>
              <a:t>tdtr</a:t>
            </a:r>
            <a:r>
              <a:rPr lang="it-IT" sz="2400" u="sng" dirty="0">
                <a:solidFill>
                  <a:srgbClr val="C00000"/>
                </a:solidFill>
                <a:latin typeface="Arial Nova Cond Light" panose="020B0306020202020204" pitchFamily="34" charset="0"/>
              </a:rPr>
              <a:t> ulteriori informazioni che ne consentano l’identificazione</a:t>
            </a:r>
            <a:r>
              <a:rPr lang="it-IT" sz="2400" dirty="0">
                <a:solidFill>
                  <a:srgbClr val="C00000"/>
                </a:solidFill>
                <a:latin typeface="Arial Nova Cond Light" panose="020B0306020202020204" pitchFamily="34" charset="0"/>
              </a:rPr>
              <a:t>. E </a:t>
            </a:r>
            <a:r>
              <a:rPr lang="it-IT" sz="2400" dirty="0">
                <a:effectLst>
                  <a:outerShdw blurRad="38100" dist="38100" dir="2700000" algn="tl">
                    <a:srgbClr val="000000">
                      <a:alpha val="43137"/>
                    </a:srgbClr>
                  </a:outerShdw>
                </a:effectLst>
                <a:latin typeface="Arial Nova Cond Light" panose="020B0306020202020204" pitchFamily="34" charset="0"/>
              </a:rPr>
              <a:t>il </a:t>
            </a:r>
            <a:r>
              <a:rPr lang="it-IT" sz="2400" cap="small" dirty="0">
                <a:effectLst>
                  <a:outerShdw blurRad="38100" dist="38100" dir="2700000" algn="tl">
                    <a:srgbClr val="000000">
                      <a:alpha val="43137"/>
                    </a:srgbClr>
                  </a:outerShdw>
                </a:effectLst>
                <a:latin typeface="Arial Nova Cond Light" panose="020B0306020202020204" pitchFamily="34" charset="0"/>
              </a:rPr>
              <a:t>tdtr</a:t>
            </a:r>
            <a:r>
              <a:rPr lang="it-IT" sz="2400" dirty="0">
                <a:effectLst>
                  <a:outerShdw blurRad="38100" dist="38100" dir="2700000" algn="tl">
                    <a:srgbClr val="000000">
                      <a:alpha val="43137"/>
                    </a:srgbClr>
                  </a:outerShdw>
                </a:effectLst>
                <a:latin typeface="Arial Nova Cond Light" panose="020B0306020202020204" pitchFamily="34" charset="0"/>
              </a:rPr>
              <a:t> non potrà rifiutarsi di riceverle</a:t>
            </a:r>
            <a:r>
              <a:rPr lang="it-IT" sz="2400" dirty="0">
                <a:solidFill>
                  <a:srgbClr val="C00000"/>
                </a:solidFill>
                <a:effectLst>
                  <a:outerShdw blurRad="38100" dist="38100" dir="2700000" algn="tl">
                    <a:srgbClr val="000000">
                      <a:alpha val="43137"/>
                    </a:srgbClr>
                  </a:outerShdw>
                </a:effectLst>
                <a:latin typeface="Arial Nova Cond Light" panose="020B0306020202020204" pitchFamily="34" charset="0"/>
              </a:rPr>
              <a:t>.</a:t>
            </a:r>
          </a:p>
        </p:txBody>
      </p:sp>
    </p:spTree>
    <p:extLst>
      <p:ext uri="{BB962C8B-B14F-4D97-AF65-F5344CB8AC3E}">
        <p14:creationId xmlns:p14="http://schemas.microsoft.com/office/powerpoint/2010/main" val="174759852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DCA75-CF71-4F3E-92A0-325753CD1135}"/>
              </a:ext>
            </a:extLst>
          </p:cNvPr>
          <p:cNvSpPr>
            <a:spLocks noGrp="1"/>
          </p:cNvSpPr>
          <p:nvPr>
            <p:ph type="title"/>
          </p:nvPr>
        </p:nvSpPr>
        <p:spPr>
          <a:xfrm>
            <a:off x="1097279" y="286603"/>
            <a:ext cx="10738405" cy="1450757"/>
          </a:xfrm>
        </p:spPr>
        <p:txBody>
          <a:bodyPr/>
          <a:lstStyle/>
          <a:p>
            <a:r>
              <a:rPr lang="it-IT" dirty="0"/>
              <a:t>Trattamenti </a:t>
            </a:r>
            <a:r>
              <a:rPr lang="it-IT" dirty="0">
                <a:solidFill>
                  <a:srgbClr val="C00000"/>
                </a:solidFill>
              </a:rPr>
              <a:t>che non richiedono l’identificazione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DB9B0440-31DD-4670-AFC9-A34CAEED01D7}"/>
              </a:ext>
            </a:extLst>
          </p:cNvPr>
          <p:cNvSpPr>
            <a:spLocks noGrp="1"/>
          </p:cNvSpPr>
          <p:nvPr>
            <p:ph idx="1"/>
          </p:nvPr>
        </p:nvSpPr>
        <p:spPr>
          <a:xfrm>
            <a:off x="1812454" y="1785986"/>
            <a:ext cx="8567093" cy="3286028"/>
          </a:xfrm>
        </p:spPr>
        <p:txBody>
          <a:bodyPr/>
          <a:lstStyle/>
          <a:p>
            <a:r>
              <a:rPr lang="it-IT" sz="3200" u="sng" dirty="0">
                <a:uFill>
                  <a:solidFill>
                    <a:srgbClr val="C00000"/>
                  </a:solidFill>
                </a:uFill>
              </a:rPr>
              <a:t>In ogni caso</a:t>
            </a:r>
            <a:r>
              <a:rPr lang="it-IT" sz="3200" dirty="0"/>
              <a:t>, il titolare del trattamento </a:t>
            </a:r>
          </a:p>
          <a:p>
            <a:r>
              <a:rPr lang="it-IT" sz="3200" dirty="0">
                <a:solidFill>
                  <a:srgbClr val="C00000"/>
                </a:solidFill>
              </a:rPr>
              <a:t>dovrebbe adottare tutte le misure ragionevoli per verificare l’identità di un interessato </a:t>
            </a:r>
            <a:r>
              <a:rPr lang="it-IT" sz="3200" dirty="0"/>
              <a:t>che chieda l’accesso,</a:t>
            </a:r>
          </a:p>
          <a:p>
            <a:pPr lvl="1"/>
            <a:r>
              <a:rPr lang="it-IT" sz="3200" dirty="0"/>
              <a:t>in particolare nel contesto di servizi online e di identificativi online.</a:t>
            </a:r>
          </a:p>
          <a:p>
            <a:r>
              <a:rPr lang="it-IT" sz="3200" dirty="0">
                <a:solidFill>
                  <a:srgbClr val="C00000"/>
                </a:solidFill>
              </a:rPr>
              <a:t>non dovrebbe conservare dati personali </a:t>
            </a:r>
            <a:r>
              <a:rPr lang="it-IT" sz="3200" i="1" dirty="0"/>
              <a:t>al </a:t>
            </a:r>
            <a:r>
              <a:rPr lang="it-IT" sz="3200" i="1" u="sng" dirty="0"/>
              <a:t>solo</a:t>
            </a:r>
            <a:r>
              <a:rPr lang="it-IT" sz="3200" i="1" dirty="0"/>
              <a:t> scopo di poter rispondere a potenziali richieste</a:t>
            </a:r>
            <a:r>
              <a:rPr lang="it-IT" sz="3200" dirty="0"/>
              <a:t>.</a:t>
            </a:r>
          </a:p>
        </p:txBody>
      </p:sp>
      <p:sp>
        <p:nvSpPr>
          <p:cNvPr id="4" name="Segnaposto data 3">
            <a:extLst>
              <a:ext uri="{FF2B5EF4-FFF2-40B4-BE49-F238E27FC236}">
                <a16:creationId xmlns:a16="http://schemas.microsoft.com/office/drawing/2014/main" id="{DA68507F-A39D-41E1-945C-9887A6C908C0}"/>
              </a:ext>
            </a:extLst>
          </p:cNvPr>
          <p:cNvSpPr>
            <a:spLocks noGrp="1"/>
          </p:cNvSpPr>
          <p:nvPr>
            <p:ph type="dt" sz="half" idx="10"/>
          </p:nvPr>
        </p:nvSpPr>
        <p:spPr/>
        <p:txBody>
          <a:bodyPr/>
          <a:lstStyle/>
          <a:p>
            <a:fld id="{975D7CF9-BA3B-46FF-995C-1A2C99C12AD8}" type="datetime1">
              <a:rPr lang="it-IT" smtClean="0"/>
              <a:t>07/06/2018</a:t>
            </a:fld>
            <a:endParaRPr lang="it-IT" dirty="0"/>
          </a:p>
        </p:txBody>
      </p:sp>
      <p:sp>
        <p:nvSpPr>
          <p:cNvPr id="5" name="Segnaposto piè di pagina 4">
            <a:extLst>
              <a:ext uri="{FF2B5EF4-FFF2-40B4-BE49-F238E27FC236}">
                <a16:creationId xmlns:a16="http://schemas.microsoft.com/office/drawing/2014/main" id="{CAFF846E-F266-4C4D-8F95-4DBAE46366C9}"/>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F5CA7E54-4DF4-4D87-97FA-CB2B1609AA9B}"/>
              </a:ext>
            </a:extLst>
          </p:cNvPr>
          <p:cNvSpPr>
            <a:spLocks noGrp="1"/>
          </p:cNvSpPr>
          <p:nvPr>
            <p:ph type="sldNum" sz="quarter" idx="12"/>
          </p:nvPr>
        </p:nvSpPr>
        <p:spPr/>
        <p:txBody>
          <a:bodyPr/>
          <a:lstStyle/>
          <a:p>
            <a:fld id="{F74602B5-7832-47F6-8BF6-4ACCF92184F1}" type="slidenum">
              <a:rPr lang="it-IT" smtClean="0"/>
              <a:pPr/>
              <a:t>192</a:t>
            </a:fld>
            <a:endParaRPr lang="it-IT" dirty="0"/>
          </a:p>
        </p:txBody>
      </p:sp>
    </p:spTree>
    <p:extLst>
      <p:ext uri="{BB962C8B-B14F-4D97-AF65-F5344CB8AC3E}">
        <p14:creationId xmlns:p14="http://schemas.microsoft.com/office/powerpoint/2010/main" val="334417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D55EB9-C7EC-4D7F-9560-542827EA3BD1}"/>
              </a:ext>
            </a:extLst>
          </p:cNvPr>
          <p:cNvSpPr>
            <a:spLocks noGrp="1"/>
          </p:cNvSpPr>
          <p:nvPr>
            <p:ph type="title"/>
          </p:nvPr>
        </p:nvSpPr>
        <p:spPr/>
        <p:txBody>
          <a:bodyPr/>
          <a:lstStyle/>
          <a:p>
            <a:r>
              <a:rPr lang="it-IT" dirty="0"/>
              <a:t>Contatti</a:t>
            </a:r>
          </a:p>
        </p:txBody>
      </p:sp>
      <p:sp>
        <p:nvSpPr>
          <p:cNvPr id="3" name="Segnaposto contenuto 2">
            <a:extLst>
              <a:ext uri="{FF2B5EF4-FFF2-40B4-BE49-F238E27FC236}">
                <a16:creationId xmlns:a16="http://schemas.microsoft.com/office/drawing/2014/main" id="{A72A6673-3B29-48E8-869B-48FBF6FF1E79}"/>
              </a:ext>
            </a:extLst>
          </p:cNvPr>
          <p:cNvSpPr>
            <a:spLocks noGrp="1"/>
          </p:cNvSpPr>
          <p:nvPr>
            <p:ph idx="1"/>
          </p:nvPr>
        </p:nvSpPr>
        <p:spPr>
          <a:xfrm>
            <a:off x="1066800" y="1639670"/>
            <a:ext cx="10058400" cy="4131387"/>
          </a:xfrm>
        </p:spPr>
        <p:txBody>
          <a:bodyPr/>
          <a:lstStyle/>
          <a:p>
            <a:pPr>
              <a:buFont typeface="Wingdings" panose="05000000000000000000" pitchFamily="2" charset="2"/>
              <a:buChar char="Ø"/>
            </a:pPr>
            <a:endParaRPr lang="it-IT" sz="3200" dirty="0"/>
          </a:p>
          <a:p>
            <a:pPr marL="541338" indent="-541338">
              <a:buFont typeface="Wingdings" panose="05000000000000000000" pitchFamily="2" charset="2"/>
              <a:buChar char="Ø"/>
            </a:pPr>
            <a:r>
              <a:rPr lang="it-IT" sz="3200" dirty="0"/>
              <a:t>Marzio V Vaglio: </a:t>
            </a:r>
            <a:r>
              <a:rPr lang="it-IT" sz="3200" dirty="0">
                <a:effectLst>
                  <a:outerShdw blurRad="38100" dist="38100" dir="2700000" algn="tl">
                    <a:srgbClr val="000000">
                      <a:alpha val="43137"/>
                    </a:srgbClr>
                  </a:outerShdw>
                </a:effectLst>
              </a:rPr>
              <a:t>marzio.vaglio@privacycodex.eu</a:t>
            </a:r>
          </a:p>
          <a:p>
            <a:pPr marL="541338" indent="-541338">
              <a:buFont typeface="Wingdings" panose="05000000000000000000" pitchFamily="2" charset="2"/>
              <a:buChar char="Ø"/>
            </a:pPr>
            <a:endParaRPr lang="it-IT" sz="2000" dirty="0"/>
          </a:p>
          <a:p>
            <a:pPr marL="541338" indent="-541338">
              <a:buFont typeface="Wingdings" panose="05000000000000000000" pitchFamily="2" charset="2"/>
              <a:buChar char="Ø"/>
            </a:pPr>
            <a:r>
              <a:rPr lang="it-IT" sz="3200" dirty="0"/>
              <a:t>Sito web: </a:t>
            </a:r>
            <a:r>
              <a:rPr lang="it-IT" sz="3200" dirty="0">
                <a:effectLst>
                  <a:outerShdw blurRad="38100" dist="38100" dir="2700000" algn="tl">
                    <a:srgbClr val="000000">
                      <a:alpha val="43137"/>
                    </a:srgbClr>
                  </a:outerShdw>
                </a:effectLst>
              </a:rPr>
              <a:t>www.privacycodex.eu</a:t>
            </a:r>
          </a:p>
          <a:p>
            <a:pPr marL="541338" indent="-541338">
              <a:buFont typeface="Wingdings" panose="05000000000000000000" pitchFamily="2" charset="2"/>
              <a:buChar char="Ø"/>
            </a:pPr>
            <a:endParaRPr lang="it-IT" sz="1800" dirty="0"/>
          </a:p>
          <a:p>
            <a:pPr marL="541338" indent="-541338">
              <a:buFont typeface="Wingdings" panose="05000000000000000000" pitchFamily="2" charset="2"/>
              <a:buChar char="Ø"/>
            </a:pPr>
            <a:r>
              <a:rPr lang="it-IT" sz="3200" dirty="0"/>
              <a:t>Newsletter: </a:t>
            </a:r>
            <a:r>
              <a:rPr lang="it-IT" sz="3200" dirty="0">
                <a:effectLst>
                  <a:outerShdw blurRad="38100" dist="38100" dir="2700000" algn="tl">
                    <a:srgbClr val="000000">
                      <a:alpha val="43137"/>
                    </a:srgbClr>
                  </a:outerShdw>
                </a:effectLst>
              </a:rPr>
              <a:t>www.privacycodex.eu/?page_id=800</a:t>
            </a:r>
          </a:p>
          <a:p>
            <a:pPr marL="541338" indent="-541338">
              <a:buFont typeface="Wingdings" panose="05000000000000000000" pitchFamily="2" charset="2"/>
              <a:buChar char="Ø"/>
            </a:pPr>
            <a:endParaRPr lang="it-IT" sz="2000" dirty="0">
              <a:effectLst>
                <a:outerShdw blurRad="38100" dist="38100" dir="2700000" algn="tl">
                  <a:srgbClr val="000000">
                    <a:alpha val="43137"/>
                  </a:srgbClr>
                </a:outerShdw>
              </a:effectLst>
            </a:endParaRPr>
          </a:p>
          <a:p>
            <a:pPr marL="541338" indent="-541338">
              <a:buFont typeface="Wingdings" panose="05000000000000000000" pitchFamily="2" charset="2"/>
              <a:buChar char="Ø"/>
            </a:pPr>
            <a:r>
              <a:rPr lang="it-IT" sz="3200" dirty="0"/>
              <a:t>Pagina Facebook: </a:t>
            </a:r>
            <a:r>
              <a:rPr lang="it-IT" sz="3200" dirty="0">
                <a:effectLst>
                  <a:outerShdw blurRad="38100" dist="38100" dir="2700000" algn="tl">
                    <a:srgbClr val="000000">
                      <a:alpha val="43137"/>
                    </a:srgbClr>
                  </a:outerShdw>
                </a:effectLst>
              </a:rPr>
              <a:t>www.facebook.com/privacycodex</a:t>
            </a:r>
            <a:endParaRPr lang="it-IT" dirty="0"/>
          </a:p>
        </p:txBody>
      </p:sp>
      <p:sp>
        <p:nvSpPr>
          <p:cNvPr id="4" name="Segnaposto data 3">
            <a:extLst>
              <a:ext uri="{FF2B5EF4-FFF2-40B4-BE49-F238E27FC236}">
                <a16:creationId xmlns:a16="http://schemas.microsoft.com/office/drawing/2014/main" id="{010DACB4-DE6C-426D-9CE6-0D29B272CAAD}"/>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B95A14E7-10A3-40F4-8A6A-F83703621DF6}"/>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C421DF7C-1210-43C3-95D0-B81A8840455D}"/>
              </a:ext>
            </a:extLst>
          </p:cNvPr>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396134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0FFBD594-591D-40A6-A5C4-89BA2F547DAE}"/>
              </a:ext>
            </a:extLst>
          </p:cNvPr>
          <p:cNvSpPr>
            <a:spLocks noGrp="1"/>
          </p:cNvSpPr>
          <p:nvPr>
            <p:ph type="title"/>
          </p:nvPr>
        </p:nvSpPr>
        <p:spPr/>
        <p:txBody>
          <a:bodyPr/>
          <a:lstStyle/>
          <a:p>
            <a:r>
              <a:rPr lang="it-IT" dirty="0">
                <a:solidFill>
                  <a:srgbClr val="C00000"/>
                </a:solidFill>
              </a:rPr>
              <a:t>Liceità</a:t>
            </a:r>
            <a:r>
              <a:rPr lang="it-IT" dirty="0"/>
              <a:t> del trattamento – condizioni </a:t>
            </a:r>
            <a:r>
              <a:rPr lang="it-IT" dirty="0">
                <a:solidFill>
                  <a:schemeClr val="tx2">
                    <a:lumMod val="40000"/>
                    <a:lumOff val="60000"/>
                  </a:schemeClr>
                </a:solidFill>
              </a:rPr>
              <a:t> /3</a:t>
            </a:r>
            <a:endParaRPr lang="it-IT" dirty="0"/>
          </a:p>
        </p:txBody>
      </p:sp>
      <p:sp>
        <p:nvSpPr>
          <p:cNvPr id="7" name="Segnaposto contenuto 6">
            <a:extLst>
              <a:ext uri="{FF2B5EF4-FFF2-40B4-BE49-F238E27FC236}">
                <a16:creationId xmlns:a16="http://schemas.microsoft.com/office/drawing/2014/main" id="{29057E7A-480D-4671-8C93-237ED808A656}"/>
              </a:ext>
            </a:extLst>
          </p:cNvPr>
          <p:cNvSpPr>
            <a:spLocks noGrp="1"/>
          </p:cNvSpPr>
          <p:nvPr>
            <p:ph idx="1"/>
          </p:nvPr>
        </p:nvSpPr>
        <p:spPr>
          <a:xfrm>
            <a:off x="1066800" y="1205956"/>
            <a:ext cx="10058400" cy="4987006"/>
          </a:xfrm>
        </p:spPr>
        <p:txBody>
          <a:bodyPr/>
          <a:lstStyle/>
          <a:p>
            <a:pPr marL="0" lvl="0" indent="0">
              <a:lnSpc>
                <a:spcPct val="90000"/>
              </a:lnSpc>
              <a:buClr>
                <a:srgbClr val="FFCA08"/>
              </a:buClr>
              <a:buNone/>
            </a:pPr>
            <a:r>
              <a:rPr lang="it-IT" sz="3200" dirty="0">
                <a:solidFill>
                  <a:prstClr val="black"/>
                </a:solidFill>
                <a:uFill>
                  <a:solidFill>
                    <a:srgbClr val="C00000"/>
                  </a:solidFill>
                </a:uFill>
              </a:rPr>
              <a:t>…e, infine:</a:t>
            </a:r>
          </a:p>
          <a:p>
            <a:pPr marL="0" indent="0">
              <a:lnSpc>
                <a:spcPct val="90000"/>
              </a:lnSpc>
              <a:buClr>
                <a:srgbClr val="FFCA08"/>
              </a:buClr>
              <a:buNone/>
            </a:pPr>
            <a:r>
              <a:rPr lang="it-IT" sz="3200" dirty="0">
                <a:solidFill>
                  <a:prstClr val="black">
                    <a:lumMod val="75000"/>
                    <a:lumOff val="25000"/>
                  </a:prstClr>
                </a:solidFill>
                <a:uFill>
                  <a:solidFill>
                    <a:srgbClr val="C00000"/>
                  </a:solidFill>
                </a:uFill>
              </a:rPr>
              <a:t>e) per l’esecuzione di un </a:t>
            </a:r>
            <a:r>
              <a:rPr lang="it-IT" sz="3200" dirty="0">
                <a:solidFill>
                  <a:srgbClr val="C00000"/>
                </a:solidFill>
                <a:uFill>
                  <a:solidFill>
                    <a:srgbClr val="C00000"/>
                  </a:solidFill>
                </a:uFill>
              </a:rPr>
              <a:t>compito di interesse pubblico</a:t>
            </a:r>
            <a:r>
              <a:rPr lang="it-IT" sz="3200" dirty="0">
                <a:solidFill>
                  <a:prstClr val="black">
                    <a:lumMod val="75000"/>
                    <a:lumOff val="25000"/>
                  </a:prstClr>
                </a:solidFill>
                <a:uFill>
                  <a:solidFill>
                    <a:srgbClr val="C00000"/>
                  </a:solidFill>
                </a:uFill>
              </a:rPr>
              <a:t> o connesso all’esercizio di </a:t>
            </a:r>
            <a:r>
              <a:rPr lang="it-IT" sz="3200" dirty="0">
                <a:solidFill>
                  <a:srgbClr val="C00000"/>
                </a:solidFill>
                <a:uFill>
                  <a:solidFill>
                    <a:srgbClr val="C00000"/>
                  </a:solidFill>
                </a:uFill>
              </a:rPr>
              <a:t>pubblici poteri</a:t>
            </a:r>
            <a:r>
              <a:rPr lang="it-IT" sz="3200" dirty="0">
                <a:solidFill>
                  <a:prstClr val="black">
                    <a:lumMod val="75000"/>
                    <a:lumOff val="25000"/>
                  </a:prstClr>
                </a:solidFill>
                <a:uFill>
                  <a:solidFill>
                    <a:srgbClr val="C00000"/>
                  </a:solidFill>
                </a:uFill>
              </a:rPr>
              <a:t>;</a:t>
            </a:r>
            <a:endParaRPr lang="it-IT" sz="3200" dirty="0"/>
          </a:p>
          <a:p>
            <a:pPr marL="0" lvl="0" indent="0">
              <a:lnSpc>
                <a:spcPct val="90000"/>
              </a:lnSpc>
              <a:buClr>
                <a:srgbClr val="FFCA08"/>
              </a:buClr>
              <a:buNone/>
            </a:pPr>
            <a:r>
              <a:rPr lang="it-IT" sz="3200" dirty="0">
                <a:solidFill>
                  <a:prstClr val="black"/>
                </a:solidFill>
                <a:uFill>
                  <a:solidFill>
                    <a:srgbClr val="C00000"/>
                  </a:solidFill>
                </a:uFill>
              </a:rPr>
              <a:t>f) per il perseguimento del </a:t>
            </a:r>
            <a:r>
              <a:rPr lang="it-IT" sz="3200" dirty="0">
                <a:solidFill>
                  <a:srgbClr val="C00000"/>
                </a:solidFill>
                <a:uFill>
                  <a:solidFill>
                    <a:srgbClr val="C00000"/>
                  </a:solidFill>
                </a:uFill>
              </a:rPr>
              <a:t>legittimo interesse </a:t>
            </a:r>
            <a:r>
              <a:rPr lang="it-IT" sz="3200" dirty="0">
                <a:solidFill>
                  <a:prstClr val="black"/>
                </a:solidFill>
                <a:uFill>
                  <a:solidFill>
                    <a:srgbClr val="C00000"/>
                  </a:solidFill>
                </a:uFill>
              </a:rPr>
              <a:t>del titolare del trattamento o di terzi,</a:t>
            </a:r>
          </a:p>
          <a:p>
            <a:pPr marL="0" lvl="0" indent="0">
              <a:lnSpc>
                <a:spcPct val="90000"/>
              </a:lnSpc>
              <a:buClr>
                <a:srgbClr val="FFCA08"/>
              </a:buClr>
              <a:buNone/>
            </a:pPr>
            <a:r>
              <a:rPr lang="it-IT" sz="3200" i="1" dirty="0">
                <a:solidFill>
                  <a:srgbClr val="C00000"/>
                </a:solidFill>
                <a:uFill>
                  <a:solidFill>
                    <a:srgbClr val="C00000"/>
                  </a:solidFill>
                </a:uFill>
              </a:rPr>
              <a:t>purché</a:t>
            </a:r>
            <a:r>
              <a:rPr lang="it-IT" sz="3200" dirty="0">
                <a:solidFill>
                  <a:prstClr val="black"/>
                </a:solidFill>
                <a:uFill>
                  <a:solidFill>
                    <a:srgbClr val="C00000"/>
                  </a:solidFill>
                </a:uFill>
              </a:rPr>
              <a:t> – in questo caso:</a:t>
            </a:r>
          </a:p>
          <a:p>
            <a:pPr marL="457200" lvl="1" indent="0">
              <a:lnSpc>
                <a:spcPct val="90000"/>
              </a:lnSpc>
              <a:buNone/>
            </a:pPr>
            <a:r>
              <a:rPr lang="it-IT" sz="2800" i="1" dirty="0">
                <a:solidFill>
                  <a:srgbClr val="C00000"/>
                </a:solidFill>
                <a:uFill>
                  <a:solidFill>
                    <a:srgbClr val="C00000"/>
                  </a:solidFill>
                </a:uFill>
              </a:rPr>
              <a:t>non</a:t>
            </a:r>
            <a:r>
              <a:rPr lang="it-IT" sz="2800" dirty="0">
                <a:solidFill>
                  <a:prstClr val="black"/>
                </a:solidFill>
                <a:uFill>
                  <a:solidFill>
                    <a:srgbClr val="C00000"/>
                  </a:solidFill>
                </a:uFill>
              </a:rPr>
              <a:t> prevalgano gli </a:t>
            </a:r>
            <a:r>
              <a:rPr lang="it-IT" sz="2800" u="sng" dirty="0">
                <a:solidFill>
                  <a:prstClr val="black"/>
                </a:solidFill>
                <a:uFill>
                  <a:solidFill>
                    <a:srgbClr val="C00000"/>
                  </a:solidFill>
                </a:uFill>
              </a:rPr>
              <a:t>interessi</a:t>
            </a:r>
            <a:r>
              <a:rPr lang="it-IT" sz="2800" dirty="0">
                <a:solidFill>
                  <a:prstClr val="black"/>
                </a:solidFill>
                <a:uFill>
                  <a:solidFill>
                    <a:srgbClr val="C00000"/>
                  </a:solidFill>
                </a:uFill>
              </a:rPr>
              <a:t> o i </a:t>
            </a:r>
            <a:r>
              <a:rPr lang="it-IT" sz="2800" u="sng" dirty="0">
                <a:solidFill>
                  <a:prstClr val="black"/>
                </a:solidFill>
                <a:uFill>
                  <a:solidFill>
                    <a:srgbClr val="C00000"/>
                  </a:solidFill>
                </a:uFill>
              </a:rPr>
              <a:t>diritti</a:t>
            </a:r>
            <a:r>
              <a:rPr lang="it-IT" sz="2800" dirty="0">
                <a:solidFill>
                  <a:prstClr val="black"/>
                </a:solidFill>
                <a:uFill>
                  <a:solidFill>
                    <a:srgbClr val="C00000"/>
                  </a:solidFill>
                </a:uFill>
              </a:rPr>
              <a:t> e le </a:t>
            </a:r>
            <a:r>
              <a:rPr lang="it-IT" sz="2800" u="sng" dirty="0">
                <a:solidFill>
                  <a:prstClr val="black"/>
                </a:solidFill>
                <a:uFill>
                  <a:solidFill>
                    <a:srgbClr val="C00000"/>
                  </a:solidFill>
                </a:uFill>
              </a:rPr>
              <a:t>libertà</a:t>
            </a:r>
            <a:r>
              <a:rPr lang="it-IT" sz="2800" dirty="0">
                <a:solidFill>
                  <a:prstClr val="black"/>
                </a:solidFill>
                <a:uFill>
                  <a:solidFill>
                    <a:srgbClr val="C00000"/>
                  </a:solidFill>
                </a:uFill>
              </a:rPr>
              <a:t> </a:t>
            </a:r>
            <a:r>
              <a:rPr lang="it-IT" sz="2800" u="sng" dirty="0">
                <a:solidFill>
                  <a:prstClr val="black"/>
                </a:solidFill>
                <a:uFill>
                  <a:solidFill>
                    <a:srgbClr val="C00000"/>
                  </a:solidFill>
                </a:uFill>
              </a:rPr>
              <a:t>fondamentali</a:t>
            </a:r>
            <a:r>
              <a:rPr lang="it-IT" sz="2800" dirty="0">
                <a:solidFill>
                  <a:prstClr val="black"/>
                </a:solidFill>
                <a:uFill>
                  <a:solidFill>
                    <a:srgbClr val="C00000"/>
                  </a:solidFill>
                </a:uFill>
              </a:rPr>
              <a:t> </a:t>
            </a:r>
            <a:r>
              <a:rPr lang="it-IT" dirty="0">
                <a:solidFill>
                  <a:prstClr val="black"/>
                </a:solidFill>
                <a:uFill>
                  <a:solidFill>
                    <a:srgbClr val="C00000"/>
                  </a:solidFill>
                </a:uFill>
              </a:rPr>
              <a:t>dell’interessato che richiedono la protezione dei dati personali, in particolare se l’interessato è un </a:t>
            </a:r>
            <a:r>
              <a:rPr lang="it-IT" u="sng" dirty="0">
                <a:solidFill>
                  <a:prstClr val="black"/>
                </a:solidFill>
                <a:uFill>
                  <a:solidFill>
                    <a:srgbClr val="C00000"/>
                  </a:solidFill>
                </a:uFill>
              </a:rPr>
              <a:t>minore</a:t>
            </a:r>
            <a:r>
              <a:rPr lang="it-IT" sz="2800" dirty="0">
                <a:solidFill>
                  <a:prstClr val="black"/>
                </a:solidFill>
                <a:uFill>
                  <a:solidFill>
                    <a:srgbClr val="C00000"/>
                  </a:solidFill>
                </a:uFill>
              </a:rPr>
              <a:t>.</a:t>
            </a:r>
          </a:p>
          <a:p>
            <a:pPr marL="541338" lvl="0" indent="0">
              <a:lnSpc>
                <a:spcPct val="90000"/>
              </a:lnSpc>
              <a:buClr>
                <a:srgbClr val="FFCA08"/>
              </a:buClr>
              <a:buNone/>
            </a:pPr>
            <a:r>
              <a:rPr lang="it-IT" sz="2400" i="1" u="sng" dirty="0">
                <a:solidFill>
                  <a:prstClr val="black"/>
                </a:solidFill>
                <a:highlight>
                  <a:srgbClr val="FFF8DD"/>
                </a:highlight>
                <a:uFill>
                  <a:solidFill>
                    <a:srgbClr val="C00000"/>
                  </a:solidFill>
                </a:uFill>
              </a:rPr>
              <a:t>Non</a:t>
            </a:r>
            <a:r>
              <a:rPr lang="it-IT" sz="2400" u="sng" dirty="0">
                <a:solidFill>
                  <a:prstClr val="black"/>
                </a:solidFill>
                <a:highlight>
                  <a:srgbClr val="FFF8DD"/>
                </a:highlight>
                <a:uFill>
                  <a:solidFill>
                    <a:srgbClr val="C00000"/>
                  </a:solidFill>
                </a:uFill>
              </a:rPr>
              <a:t> si applica</a:t>
            </a:r>
            <a:r>
              <a:rPr lang="it-IT" sz="2400" dirty="0">
                <a:solidFill>
                  <a:prstClr val="black"/>
                </a:solidFill>
                <a:highlight>
                  <a:srgbClr val="FFF8DD"/>
                </a:highlight>
                <a:uFill>
                  <a:solidFill>
                    <a:srgbClr val="C00000"/>
                  </a:solidFill>
                </a:uFill>
              </a:rPr>
              <a:t> al trattamento di dati effettuato dalle </a:t>
            </a:r>
            <a:r>
              <a:rPr lang="it-IT" sz="2400" dirty="0">
                <a:solidFill>
                  <a:srgbClr val="C00000"/>
                </a:solidFill>
                <a:highlight>
                  <a:srgbClr val="FFF8DD"/>
                </a:highlight>
                <a:uFill>
                  <a:solidFill>
                    <a:srgbClr val="C00000"/>
                  </a:solidFill>
                </a:uFill>
              </a:rPr>
              <a:t>autorità pubbliche </a:t>
            </a:r>
            <a:r>
              <a:rPr lang="it-IT" sz="2400" i="1" dirty="0">
                <a:solidFill>
                  <a:prstClr val="black"/>
                </a:solidFill>
                <a:highlight>
                  <a:srgbClr val="FFF8DD"/>
                </a:highlight>
                <a:uFill>
                  <a:solidFill>
                    <a:srgbClr val="C00000"/>
                  </a:solidFill>
                </a:uFill>
              </a:rPr>
              <a:t>nell’esecuzione dei loro compiti</a:t>
            </a:r>
            <a:r>
              <a:rPr lang="it-IT" sz="2400" dirty="0">
                <a:solidFill>
                  <a:prstClr val="black"/>
                </a:solidFill>
                <a:highlight>
                  <a:srgbClr val="FFF8DD"/>
                </a:highlight>
                <a:uFill>
                  <a:solidFill>
                    <a:srgbClr val="C00000"/>
                  </a:solidFill>
                </a:uFill>
              </a:rPr>
              <a:t>.</a:t>
            </a:r>
            <a:endParaRPr lang="it-IT" dirty="0">
              <a:highlight>
                <a:srgbClr val="FFF8DD"/>
              </a:highlight>
            </a:endParaRPr>
          </a:p>
        </p:txBody>
      </p:sp>
      <p:sp>
        <p:nvSpPr>
          <p:cNvPr id="3" name="Segnaposto data 2">
            <a:extLst>
              <a:ext uri="{FF2B5EF4-FFF2-40B4-BE49-F238E27FC236}">
                <a16:creationId xmlns:a16="http://schemas.microsoft.com/office/drawing/2014/main" id="{19367F26-7B67-41DD-AD3A-CCEEBE944887}"/>
              </a:ext>
            </a:extLst>
          </p:cNvPr>
          <p:cNvSpPr>
            <a:spLocks noGrp="1"/>
          </p:cNvSpPr>
          <p:nvPr>
            <p:ph type="dt" sz="half" idx="10"/>
          </p:nvPr>
        </p:nvSpPr>
        <p:spPr/>
        <p:txBody>
          <a:bodyPr/>
          <a:lstStyle/>
          <a:p>
            <a:fld id="{53D7C410-23B8-4014-8335-EFFEF1BF5E05}" type="datetime1">
              <a:rPr lang="it-IT" smtClean="0"/>
              <a:t>07/06/2018</a:t>
            </a:fld>
            <a:endParaRPr lang="en-US" dirty="0"/>
          </a:p>
        </p:txBody>
      </p:sp>
      <p:sp>
        <p:nvSpPr>
          <p:cNvPr id="4" name="Segnaposto piè di pagina 3">
            <a:extLst>
              <a:ext uri="{FF2B5EF4-FFF2-40B4-BE49-F238E27FC236}">
                <a16:creationId xmlns:a16="http://schemas.microsoft.com/office/drawing/2014/main" id="{BE3165A8-70E7-4F85-8BBF-BA884B5E8860}"/>
              </a:ext>
            </a:extLst>
          </p:cNvPr>
          <p:cNvSpPr>
            <a:spLocks noGrp="1"/>
          </p:cNvSpPr>
          <p:nvPr>
            <p:ph type="ftr" sz="quarter" idx="11"/>
          </p:nvPr>
        </p:nvSpPr>
        <p:spPr/>
        <p:txBody>
          <a:bodyPr/>
          <a:lstStyle/>
          <a:p>
            <a:r>
              <a:rPr lang="it-IT"/>
              <a:t>© ~ 2018. Marzio V. Vaglio ~ www.privacycodex.eu</a:t>
            </a:r>
            <a:endParaRPr lang="en-US" dirty="0"/>
          </a:p>
        </p:txBody>
      </p:sp>
      <p:sp>
        <p:nvSpPr>
          <p:cNvPr id="5" name="Segnaposto numero diapositiva 4">
            <a:extLst>
              <a:ext uri="{FF2B5EF4-FFF2-40B4-BE49-F238E27FC236}">
                <a16:creationId xmlns:a16="http://schemas.microsoft.com/office/drawing/2014/main" id="{7428E5EB-D9A0-4935-9F29-54E5D215C54B}"/>
              </a:ext>
            </a:extLst>
          </p:cNvPr>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14163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2" end="2"/>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3" end="3"/>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4" end="4"/>
                                            </p:txEl>
                                          </p:spTgt>
                                        </p:tgtEl>
                                      </p:cBhvr>
                                    </p:animEffect>
                                  </p:childTnLst>
                                </p:cTn>
                              </p:par>
                            </p:childTnLst>
                          </p:cTn>
                        </p:par>
                        <p:par>
                          <p:cTn id="25" fill="hold">
                            <p:stCondLst>
                              <p:cond delay="3000"/>
                            </p:stCondLst>
                            <p:childTnLst>
                              <p:par>
                                <p:cTn id="26" presetID="14" presetClass="entr" presetSubtype="10" fill="hold" nodeType="afterEffect">
                                  <p:stCondLst>
                                    <p:cond delay="100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64B000-4B60-4D7C-AB8E-424FFB186810}"/>
              </a:ext>
            </a:extLst>
          </p:cNvPr>
          <p:cNvSpPr>
            <a:spLocks noGrp="1"/>
          </p:cNvSpPr>
          <p:nvPr>
            <p:ph type="title"/>
          </p:nvPr>
        </p:nvSpPr>
        <p:spPr/>
        <p:txBody>
          <a:bodyPr/>
          <a:lstStyle/>
          <a:p>
            <a:r>
              <a:rPr lang="it-IT" dirty="0"/>
              <a:t>La «</a:t>
            </a:r>
            <a:r>
              <a:rPr lang="it-IT" dirty="0">
                <a:solidFill>
                  <a:srgbClr val="C00000"/>
                </a:solidFill>
              </a:rPr>
              <a:t>trasparenza</a:t>
            </a:r>
            <a:r>
              <a:rPr lang="it-IT" dirty="0"/>
              <a:t>» del trattamento</a:t>
            </a:r>
          </a:p>
        </p:txBody>
      </p:sp>
      <p:sp>
        <p:nvSpPr>
          <p:cNvPr id="3" name="Segnaposto contenuto 2">
            <a:extLst>
              <a:ext uri="{FF2B5EF4-FFF2-40B4-BE49-F238E27FC236}">
                <a16:creationId xmlns:a16="http://schemas.microsoft.com/office/drawing/2014/main" id="{4A2D63E5-997E-4EBA-ACD8-501E24DE2444}"/>
              </a:ext>
            </a:extLst>
          </p:cNvPr>
          <p:cNvSpPr>
            <a:spLocks noGrp="1"/>
          </p:cNvSpPr>
          <p:nvPr>
            <p:ph idx="1"/>
          </p:nvPr>
        </p:nvSpPr>
        <p:spPr>
          <a:xfrm>
            <a:off x="1066800" y="1238657"/>
            <a:ext cx="10058400" cy="4380686"/>
          </a:xfrm>
        </p:spPr>
        <p:txBody>
          <a:bodyPr/>
          <a:lstStyle/>
          <a:p>
            <a:pPr marL="0" lvl="0" indent="0">
              <a:lnSpc>
                <a:spcPct val="90000"/>
              </a:lnSpc>
              <a:buClr>
                <a:srgbClr val="FFCA08"/>
              </a:buClr>
              <a:buNone/>
            </a:pPr>
            <a:r>
              <a:rPr lang="it-IT" dirty="0">
                <a:solidFill>
                  <a:prstClr val="black">
                    <a:lumMod val="75000"/>
                    <a:lumOff val="25000"/>
                  </a:prstClr>
                </a:solidFill>
                <a:uFill>
                  <a:solidFill>
                    <a:srgbClr val="C00000"/>
                  </a:solidFill>
                </a:uFill>
              </a:rPr>
              <a:t>Il </a:t>
            </a:r>
            <a:r>
              <a:rPr lang="it-IT" dirty="0">
                <a:solidFill>
                  <a:srgbClr val="C00000"/>
                </a:solidFill>
                <a:effectLst>
                  <a:outerShdw blurRad="38100" dist="38100" dir="2700000" algn="tl">
                    <a:srgbClr val="000000">
                      <a:alpha val="43137"/>
                    </a:srgbClr>
                  </a:outerShdw>
                </a:effectLst>
                <a:uFill>
                  <a:solidFill>
                    <a:srgbClr val="C00000"/>
                  </a:solidFill>
                </a:uFill>
              </a:rPr>
              <a:t>principio della trasparenza</a:t>
            </a:r>
            <a:r>
              <a:rPr lang="it-IT" dirty="0">
                <a:solidFill>
                  <a:prstClr val="black">
                    <a:lumMod val="75000"/>
                    <a:lumOff val="25000"/>
                  </a:prstClr>
                </a:solidFill>
                <a:effectLst>
                  <a:outerShdw blurRad="38100" dist="38100" dir="2700000" algn="tl">
                    <a:srgbClr val="000000">
                      <a:alpha val="43137"/>
                    </a:srgbClr>
                  </a:outerShdw>
                </a:effectLst>
                <a:uFill>
                  <a:solidFill>
                    <a:srgbClr val="C00000"/>
                  </a:solidFill>
                </a:uFill>
              </a:rPr>
              <a:t> </a:t>
            </a:r>
            <a:r>
              <a:rPr lang="it-IT" dirty="0">
                <a:solidFill>
                  <a:prstClr val="black">
                    <a:lumMod val="75000"/>
                    <a:lumOff val="25000"/>
                  </a:prstClr>
                </a:solidFill>
                <a:uFill>
                  <a:solidFill>
                    <a:srgbClr val="C00000"/>
                  </a:solidFill>
                </a:uFill>
              </a:rPr>
              <a:t>richiede </a:t>
            </a:r>
            <a:r>
              <a:rPr lang="it-IT" i="1" dirty="0">
                <a:solidFill>
                  <a:prstClr val="black">
                    <a:lumMod val="75000"/>
                    <a:lumOff val="25000"/>
                  </a:prstClr>
                </a:solidFill>
                <a:uFill>
                  <a:solidFill>
                    <a:srgbClr val="C00000"/>
                  </a:solidFill>
                </a:uFill>
              </a:rPr>
              <a:t>che le persone fisiche conoscano le modalità</a:t>
            </a:r>
            <a:r>
              <a:rPr lang="it-IT" dirty="0">
                <a:solidFill>
                  <a:prstClr val="black">
                    <a:lumMod val="75000"/>
                    <a:lumOff val="25000"/>
                  </a:prstClr>
                </a:solidFill>
                <a:uFill>
                  <a:solidFill>
                    <a:srgbClr val="C00000"/>
                  </a:solidFill>
                </a:uFill>
              </a:rPr>
              <a:t> con cui sono raccolti, utilizzati, consultati o altrimenti trattati dati personali che li riguardano nonché </a:t>
            </a:r>
            <a:r>
              <a:rPr lang="it-IT" i="1" dirty="0">
                <a:solidFill>
                  <a:prstClr val="black">
                    <a:lumMod val="75000"/>
                    <a:lumOff val="25000"/>
                  </a:prstClr>
                </a:solidFill>
                <a:uFill>
                  <a:solidFill>
                    <a:srgbClr val="C00000"/>
                  </a:solidFill>
                </a:uFill>
              </a:rPr>
              <a:t>la misura in cui </a:t>
            </a:r>
            <a:r>
              <a:rPr lang="it-IT" dirty="0">
                <a:solidFill>
                  <a:prstClr val="black">
                    <a:lumMod val="75000"/>
                    <a:lumOff val="25000"/>
                  </a:prstClr>
                </a:solidFill>
                <a:uFill>
                  <a:solidFill>
                    <a:srgbClr val="C00000"/>
                  </a:solidFill>
                </a:uFill>
              </a:rPr>
              <a:t>i dati personali sono o saranno trattati. Esso impone, in generale:</a:t>
            </a:r>
          </a:p>
          <a:p>
            <a:pPr marL="704850" lvl="2" indent="-342900">
              <a:lnSpc>
                <a:spcPct val="90000"/>
              </a:lnSpc>
              <a:buFont typeface="Wingdings" panose="05000000000000000000" pitchFamily="2" charset="2"/>
              <a:buChar char="ü"/>
            </a:pPr>
            <a:r>
              <a:rPr lang="it-IT" sz="2400" dirty="0">
                <a:solidFill>
                  <a:prstClr val="black">
                    <a:lumMod val="75000"/>
                    <a:lumOff val="25000"/>
                  </a:prstClr>
                </a:solidFill>
                <a:uFill>
                  <a:solidFill>
                    <a:srgbClr val="C00000"/>
                  </a:solidFill>
                </a:uFill>
              </a:rPr>
              <a:t>che le informazioni e le comunicazioni relative al trattamento dei dati personali siano facilmente accessibili e comprensibili</a:t>
            </a:r>
          </a:p>
          <a:p>
            <a:pPr marL="701675" lvl="2" indent="-342900">
              <a:lnSpc>
                <a:spcPct val="90000"/>
              </a:lnSpc>
              <a:buFont typeface="Wingdings" panose="05000000000000000000" pitchFamily="2" charset="2"/>
              <a:buChar char="ü"/>
            </a:pPr>
            <a:r>
              <a:rPr lang="it-IT" sz="2400" dirty="0">
                <a:solidFill>
                  <a:prstClr val="black">
                    <a:lumMod val="75000"/>
                    <a:lumOff val="25000"/>
                  </a:prstClr>
                </a:solidFill>
                <a:uFill>
                  <a:solidFill>
                    <a:srgbClr val="C00000"/>
                  </a:solidFill>
                </a:uFill>
              </a:rPr>
              <a:t>e che sia utilizzato un linguaggio semplice e chiaro.</a:t>
            </a:r>
          </a:p>
          <a:p>
            <a:pPr marL="704850" lvl="2" indent="-342900">
              <a:lnSpc>
                <a:spcPct val="90000"/>
              </a:lnSpc>
              <a:buFont typeface="Wingdings" panose="05000000000000000000" pitchFamily="2" charset="2"/>
              <a:buChar char="ü"/>
            </a:pPr>
            <a:r>
              <a:rPr lang="it-IT" sz="2400" dirty="0">
                <a:solidFill>
                  <a:prstClr val="black">
                    <a:lumMod val="75000"/>
                    <a:lumOff val="25000"/>
                  </a:prstClr>
                </a:solidFill>
                <a:uFill>
                  <a:solidFill>
                    <a:srgbClr val="C00000"/>
                  </a:solidFill>
                </a:uFill>
              </a:rPr>
              <a:t>[… e] riguarda, in particolare, </a:t>
            </a:r>
            <a:r>
              <a:rPr lang="it-IT" sz="2400" b="1" dirty="0">
                <a:solidFill>
                  <a:srgbClr val="C00000"/>
                </a:solidFill>
                <a:uFill>
                  <a:solidFill>
                    <a:srgbClr val="C00000"/>
                  </a:solidFill>
                </a:uFill>
              </a:rPr>
              <a:t>l’informazione degli interessati</a:t>
            </a:r>
          </a:p>
          <a:p>
            <a:pPr marL="3951288" lvl="0" indent="0">
              <a:lnSpc>
                <a:spcPct val="90000"/>
              </a:lnSpc>
              <a:buClr>
                <a:srgbClr val="FFCA08"/>
              </a:buClr>
              <a:buNone/>
            </a:pPr>
            <a:r>
              <a:rPr lang="it-IT" sz="2400" u="sng" dirty="0">
                <a:solidFill>
                  <a:prstClr val="black">
                    <a:lumMod val="75000"/>
                    <a:lumOff val="25000"/>
                  </a:prstClr>
                </a:solidFill>
                <a:uFill>
                  <a:solidFill>
                    <a:srgbClr val="C00000"/>
                  </a:solidFill>
                </a:uFill>
              </a:rPr>
              <a:t>sull’identità</a:t>
            </a:r>
            <a:r>
              <a:rPr lang="it-IT" sz="2400" dirty="0">
                <a:solidFill>
                  <a:prstClr val="black">
                    <a:lumMod val="75000"/>
                    <a:lumOff val="25000"/>
                  </a:prstClr>
                </a:solidFill>
                <a:uFill>
                  <a:solidFill>
                    <a:srgbClr val="C00000"/>
                  </a:solidFill>
                </a:uFill>
              </a:rPr>
              <a:t> del titolare del trattamento e </a:t>
            </a:r>
            <a:r>
              <a:rPr lang="it-IT" sz="2400" u="sng" dirty="0">
                <a:solidFill>
                  <a:prstClr val="black">
                    <a:lumMod val="75000"/>
                    <a:lumOff val="25000"/>
                  </a:prstClr>
                </a:solidFill>
                <a:uFill>
                  <a:solidFill>
                    <a:srgbClr val="C00000"/>
                  </a:solidFill>
                </a:uFill>
              </a:rPr>
              <a:t>sulle finalità</a:t>
            </a:r>
            <a:r>
              <a:rPr lang="it-IT" sz="2400" dirty="0">
                <a:solidFill>
                  <a:prstClr val="black">
                    <a:lumMod val="75000"/>
                    <a:lumOff val="25000"/>
                  </a:prstClr>
                </a:solidFill>
                <a:uFill>
                  <a:solidFill>
                    <a:srgbClr val="C00000"/>
                  </a:solidFill>
                </a:uFill>
              </a:rPr>
              <a:t> del trattamento nonché </a:t>
            </a:r>
            <a:r>
              <a:rPr lang="it-IT" sz="2400" u="sng" dirty="0">
                <a:solidFill>
                  <a:prstClr val="black">
                    <a:lumMod val="75000"/>
                    <a:lumOff val="25000"/>
                  </a:prstClr>
                </a:solidFill>
                <a:uFill>
                  <a:solidFill>
                    <a:srgbClr val="C00000"/>
                  </a:solidFill>
                </a:uFill>
              </a:rPr>
              <a:t>ulteriori informazioni</a:t>
            </a:r>
            <a:r>
              <a:rPr lang="it-IT" sz="2400" dirty="0">
                <a:solidFill>
                  <a:prstClr val="black">
                    <a:lumMod val="75000"/>
                    <a:lumOff val="25000"/>
                  </a:prstClr>
                </a:solidFill>
                <a:uFill>
                  <a:solidFill>
                    <a:srgbClr val="C00000"/>
                  </a:solidFill>
                </a:uFill>
              </a:rPr>
              <a:t> per assicurare un trattamento corretto e trasparente.</a:t>
            </a:r>
          </a:p>
        </p:txBody>
      </p:sp>
      <p:sp>
        <p:nvSpPr>
          <p:cNvPr id="4" name="Segnaposto data 3">
            <a:extLst>
              <a:ext uri="{FF2B5EF4-FFF2-40B4-BE49-F238E27FC236}">
                <a16:creationId xmlns:a16="http://schemas.microsoft.com/office/drawing/2014/main" id="{8DB67500-F16F-4A04-A82B-6F3856F2BAD4}"/>
              </a:ext>
            </a:extLst>
          </p:cNvPr>
          <p:cNvSpPr>
            <a:spLocks noGrp="1"/>
          </p:cNvSpPr>
          <p:nvPr>
            <p:ph type="dt" sz="half" idx="10"/>
          </p:nvPr>
        </p:nvSpPr>
        <p:spPr/>
        <p:txBody>
          <a:bodyPr/>
          <a:lstStyle/>
          <a:p>
            <a:fld id="{165A9EC0-72D9-4FAC-839C-403C1895AFC1}" type="datetime1">
              <a:rPr lang="it-IT" smtClean="0"/>
              <a:t>07/06/2018</a:t>
            </a:fld>
            <a:endParaRPr lang="en-US" dirty="0"/>
          </a:p>
        </p:txBody>
      </p:sp>
      <p:sp>
        <p:nvSpPr>
          <p:cNvPr id="5" name="Segnaposto piè di pagina 4">
            <a:extLst>
              <a:ext uri="{FF2B5EF4-FFF2-40B4-BE49-F238E27FC236}">
                <a16:creationId xmlns:a16="http://schemas.microsoft.com/office/drawing/2014/main" id="{C508EA9B-66D9-4EE7-BF04-86F9C60BDC6E}"/>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816352E2-06A1-44F5-A835-6650EB014274}"/>
              </a:ext>
            </a:extLst>
          </p:cNvPr>
          <p:cNvSpPr>
            <a:spLocks noGrp="1"/>
          </p:cNvSpPr>
          <p:nvPr>
            <p:ph type="sldNum" sz="quarter" idx="12"/>
          </p:nvPr>
        </p:nvSpPr>
        <p:spPr/>
        <p:txBody>
          <a:bodyPr/>
          <a:lstStyle/>
          <a:p>
            <a:fld id="{6113E31D-E2AB-40D1-8B51-AFA5AFEF393A}" type="slidenum">
              <a:rPr lang="en-US" smtClean="0"/>
              <a:t>21</a:t>
            </a:fld>
            <a:endParaRPr lang="en-US" dirty="0"/>
          </a:p>
        </p:txBody>
      </p:sp>
      <p:sp>
        <p:nvSpPr>
          <p:cNvPr id="10" name="Callout: linea piegata con bordo e barra in risalto 9">
            <a:extLst>
              <a:ext uri="{FF2B5EF4-FFF2-40B4-BE49-F238E27FC236}">
                <a16:creationId xmlns:a16="http://schemas.microsoft.com/office/drawing/2014/main" id="{380773C3-C370-4E38-B3C6-E848B38A6C4C}"/>
              </a:ext>
            </a:extLst>
          </p:cNvPr>
          <p:cNvSpPr/>
          <p:nvPr/>
        </p:nvSpPr>
        <p:spPr>
          <a:xfrm>
            <a:off x="1533343" y="5114278"/>
            <a:ext cx="2579914" cy="925286"/>
          </a:xfrm>
          <a:prstGeom prst="accentBorderCallout2">
            <a:avLst>
              <a:gd name="adj1" fmla="val 10398"/>
              <a:gd name="adj2" fmla="val 103201"/>
              <a:gd name="adj3" fmla="val -50843"/>
              <a:gd name="adj4" fmla="val 110263"/>
              <a:gd name="adj5" fmla="val -89936"/>
              <a:gd name="adj6" fmla="val 193782"/>
            </a:avLst>
          </a:prstGeom>
          <a:ln>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00000"/>
                </a:solidFill>
              </a:rPr>
              <a:t>Informativa all’interessato </a:t>
            </a:r>
            <a:r>
              <a:rPr lang="it-IT" baseline="30000" dirty="0">
                <a:solidFill>
                  <a:srgbClr val="C00000"/>
                </a:solidFill>
              </a:rPr>
              <a:t>(artt. 12, 13, 14)</a:t>
            </a:r>
            <a:r>
              <a:rPr lang="it-IT" dirty="0">
                <a:solidFill>
                  <a:srgbClr val="C00000"/>
                </a:solidFill>
              </a:rPr>
              <a:t> </a:t>
            </a:r>
            <a:endParaRPr lang="it-IT" baseline="30000" dirty="0">
              <a:solidFill>
                <a:srgbClr val="C00000"/>
              </a:solidFill>
            </a:endParaRPr>
          </a:p>
        </p:txBody>
      </p:sp>
    </p:spTree>
    <p:extLst>
      <p:ext uri="{BB962C8B-B14F-4D97-AF65-F5344CB8AC3E}">
        <p14:creationId xmlns:p14="http://schemas.microsoft.com/office/powerpoint/2010/main" val="132052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F0A4F-2B87-4422-83B6-81E1E70BAB96}"/>
              </a:ext>
            </a:extLst>
          </p:cNvPr>
          <p:cNvSpPr>
            <a:spLocks noGrp="1"/>
          </p:cNvSpPr>
          <p:nvPr>
            <p:ph type="title"/>
          </p:nvPr>
        </p:nvSpPr>
        <p:spPr/>
        <p:txBody>
          <a:bodyPr/>
          <a:lstStyle/>
          <a:p>
            <a:r>
              <a:rPr lang="it-IT" dirty="0"/>
              <a:t>Le </a:t>
            </a:r>
            <a:r>
              <a:rPr lang="it-IT" dirty="0">
                <a:solidFill>
                  <a:srgbClr val="C00000"/>
                </a:solidFill>
              </a:rPr>
              <a:t>informazioni</a:t>
            </a:r>
            <a:r>
              <a:rPr lang="it-IT" dirty="0"/>
              <a:t> da fornire all’interessato</a:t>
            </a:r>
          </a:p>
        </p:txBody>
      </p:sp>
      <p:sp>
        <p:nvSpPr>
          <p:cNvPr id="3" name="Segnaposto contenuto 2">
            <a:extLst>
              <a:ext uri="{FF2B5EF4-FFF2-40B4-BE49-F238E27FC236}">
                <a16:creationId xmlns:a16="http://schemas.microsoft.com/office/drawing/2014/main" id="{98EF1CA5-3EDD-4398-8549-4BCAB9F388E7}"/>
              </a:ext>
            </a:extLst>
          </p:cNvPr>
          <p:cNvSpPr>
            <a:spLocks noGrp="1"/>
          </p:cNvSpPr>
          <p:nvPr>
            <p:ph idx="1"/>
          </p:nvPr>
        </p:nvSpPr>
        <p:spPr>
          <a:xfrm>
            <a:off x="1066800" y="1299699"/>
            <a:ext cx="10058400" cy="4535601"/>
          </a:xfrm>
        </p:spPr>
        <p:txBody>
          <a:bodyPr/>
          <a:lstStyle/>
          <a:p>
            <a:pPr marL="0" lvl="0" indent="0">
              <a:lnSpc>
                <a:spcPct val="90000"/>
              </a:lnSpc>
              <a:buClr>
                <a:srgbClr val="FFCA08"/>
              </a:buClr>
              <a:buNone/>
            </a:pPr>
            <a:r>
              <a:rPr lang="it-IT" dirty="0">
                <a:solidFill>
                  <a:prstClr val="black">
                    <a:lumMod val="75000"/>
                    <a:lumOff val="25000"/>
                  </a:prstClr>
                </a:solidFill>
              </a:rPr>
              <a:t>I principi di </a:t>
            </a:r>
            <a:r>
              <a:rPr lang="it-IT" dirty="0">
                <a:solidFill>
                  <a:srgbClr val="C00000"/>
                </a:solidFill>
              </a:rPr>
              <a:t>liceità</a:t>
            </a:r>
            <a:r>
              <a:rPr lang="it-IT" dirty="0">
                <a:solidFill>
                  <a:prstClr val="black">
                    <a:lumMod val="75000"/>
                    <a:lumOff val="25000"/>
                  </a:prstClr>
                </a:solidFill>
              </a:rPr>
              <a:t>, </a:t>
            </a:r>
            <a:r>
              <a:rPr lang="it-IT" dirty="0">
                <a:solidFill>
                  <a:srgbClr val="C00000"/>
                </a:solidFill>
              </a:rPr>
              <a:t>correttezza</a:t>
            </a:r>
            <a:r>
              <a:rPr lang="it-IT" dirty="0">
                <a:solidFill>
                  <a:prstClr val="black">
                    <a:lumMod val="75000"/>
                    <a:lumOff val="25000"/>
                  </a:prstClr>
                </a:solidFill>
              </a:rPr>
              <a:t> e, </a:t>
            </a:r>
            <a:r>
              <a:rPr lang="it-IT" u="sng" dirty="0">
                <a:solidFill>
                  <a:prstClr val="black">
                    <a:lumMod val="75000"/>
                    <a:lumOff val="25000"/>
                  </a:prstClr>
                </a:solidFill>
                <a:uFill>
                  <a:solidFill>
                    <a:srgbClr val="C00000"/>
                  </a:solidFill>
                </a:uFill>
              </a:rPr>
              <a:t>in particolare</a:t>
            </a:r>
            <a:r>
              <a:rPr lang="it-IT" dirty="0">
                <a:solidFill>
                  <a:prstClr val="black">
                    <a:lumMod val="75000"/>
                    <a:lumOff val="25000"/>
                  </a:prstClr>
                </a:solidFill>
              </a:rPr>
              <a:t>, di </a:t>
            </a:r>
            <a:r>
              <a:rPr lang="it-IT" dirty="0">
                <a:solidFill>
                  <a:srgbClr val="C00000"/>
                </a:solidFill>
              </a:rPr>
              <a:t>trasparenza</a:t>
            </a:r>
            <a:r>
              <a:rPr lang="it-IT" dirty="0">
                <a:solidFill>
                  <a:prstClr val="black">
                    <a:lumMod val="75000"/>
                    <a:lumOff val="25000"/>
                  </a:prstClr>
                </a:solidFill>
              </a:rPr>
              <a:t> si concretizzano pertanto nel </a:t>
            </a:r>
            <a:r>
              <a:rPr lang="it-IT" b="1" dirty="0">
                <a:solidFill>
                  <a:prstClr val="black">
                    <a:lumMod val="75000"/>
                    <a:lumOff val="25000"/>
                  </a:prstClr>
                </a:solidFill>
              </a:rPr>
              <a:t>diritto dell’interessato </a:t>
            </a:r>
            <a:r>
              <a:rPr lang="it-IT" dirty="0">
                <a:solidFill>
                  <a:prstClr val="black">
                    <a:lumMod val="75000"/>
                    <a:lumOff val="25000"/>
                  </a:prstClr>
                </a:solidFill>
              </a:rPr>
              <a:t>a ricevere (e nel corrispondente </a:t>
            </a:r>
            <a:r>
              <a:rPr lang="it-IT" b="1" dirty="0">
                <a:solidFill>
                  <a:prstClr val="black">
                    <a:lumMod val="75000"/>
                    <a:lumOff val="25000"/>
                  </a:prstClr>
                </a:solidFill>
              </a:rPr>
              <a:t>obbligo</a:t>
            </a:r>
            <a:r>
              <a:rPr lang="it-IT" dirty="0">
                <a:solidFill>
                  <a:prstClr val="black">
                    <a:lumMod val="75000"/>
                    <a:lumOff val="25000"/>
                  </a:prstClr>
                </a:solidFill>
              </a:rPr>
              <a:t> del </a:t>
            </a:r>
            <a:r>
              <a:rPr lang="it-IT" cap="small" dirty="0">
                <a:solidFill>
                  <a:prstClr val="black">
                    <a:lumMod val="75000"/>
                    <a:lumOff val="25000"/>
                  </a:prstClr>
                </a:solidFill>
              </a:rPr>
              <a:t>tdtr</a:t>
            </a:r>
            <a:r>
              <a:rPr lang="it-IT" dirty="0">
                <a:solidFill>
                  <a:prstClr val="black">
                    <a:lumMod val="75000"/>
                    <a:lumOff val="25000"/>
                  </a:prstClr>
                </a:solidFill>
              </a:rPr>
              <a:t> di fornire) una serie considerevole di</a:t>
            </a:r>
          </a:p>
          <a:p>
            <a:pPr marL="0" lvl="0" indent="0" algn="ctr">
              <a:lnSpc>
                <a:spcPct val="90000"/>
              </a:lnSpc>
              <a:buClr>
                <a:srgbClr val="FFCA08"/>
              </a:buClr>
              <a:buNone/>
            </a:pPr>
            <a:r>
              <a:rPr lang="it-IT" sz="3200" dirty="0">
                <a:solidFill>
                  <a:srgbClr val="C00000"/>
                </a:solidFill>
                <a:effectLst>
                  <a:outerShdw blurRad="38100" dist="38100" dir="2700000" algn="tl">
                    <a:srgbClr val="000000">
                      <a:alpha val="43137"/>
                    </a:srgbClr>
                  </a:outerShdw>
                </a:effectLst>
              </a:rPr>
              <a:t>informazioni</a:t>
            </a:r>
            <a:r>
              <a:rPr lang="it-IT" sz="3200" b="1" dirty="0">
                <a:solidFill>
                  <a:srgbClr val="C00000"/>
                </a:solidFill>
              </a:rPr>
              <a:t> </a:t>
            </a:r>
            <a:r>
              <a:rPr lang="it-IT" dirty="0">
                <a:solidFill>
                  <a:prstClr val="black">
                    <a:lumMod val="75000"/>
                    <a:lumOff val="25000"/>
                  </a:prstClr>
                </a:solidFill>
              </a:rPr>
              <a:t>che sono </a:t>
            </a:r>
            <a:r>
              <a:rPr lang="it-IT" dirty="0">
                <a:solidFill>
                  <a:prstClr val="black">
                    <a:lumMod val="75000"/>
                    <a:lumOff val="25000"/>
                  </a:prstClr>
                </a:solidFill>
                <a:effectLst>
                  <a:outerShdw blurRad="38100" dist="38100" dir="2700000" algn="tl">
                    <a:srgbClr val="000000">
                      <a:alpha val="43137"/>
                    </a:srgbClr>
                  </a:outerShdw>
                </a:effectLst>
              </a:rPr>
              <a:t>funzionali</a:t>
            </a:r>
            <a:r>
              <a:rPr lang="it-IT" dirty="0">
                <a:solidFill>
                  <a:prstClr val="black">
                    <a:lumMod val="75000"/>
                    <a:lumOff val="25000"/>
                  </a:prstClr>
                </a:solidFill>
              </a:rPr>
              <a:t>:</a:t>
            </a:r>
          </a:p>
          <a:p>
            <a:pPr marL="631825" lvl="0" indent="-185738">
              <a:lnSpc>
                <a:spcPct val="90000"/>
              </a:lnSpc>
            </a:pPr>
            <a:r>
              <a:rPr lang="it-IT" dirty="0">
                <a:solidFill>
                  <a:prstClr val="black">
                    <a:lumMod val="75000"/>
                    <a:lumOff val="25000"/>
                  </a:prstClr>
                </a:solidFill>
              </a:rPr>
              <a:t>alla prestazione di un </a:t>
            </a:r>
            <a:r>
              <a:rPr lang="it-IT" dirty="0">
                <a:solidFill>
                  <a:srgbClr val="C00000"/>
                </a:solidFill>
              </a:rPr>
              <a:t>consenso</a:t>
            </a:r>
            <a:r>
              <a:rPr lang="it-IT" dirty="0">
                <a:solidFill>
                  <a:prstClr val="black">
                    <a:lumMod val="75000"/>
                    <a:lumOff val="25000"/>
                  </a:prstClr>
                </a:solidFill>
              </a:rPr>
              <a:t> libero e consapevole;</a:t>
            </a:r>
          </a:p>
          <a:p>
            <a:pPr marL="631825" lvl="0" indent="-185738">
              <a:lnSpc>
                <a:spcPct val="90000"/>
              </a:lnSpc>
            </a:pPr>
            <a:r>
              <a:rPr lang="it-IT" dirty="0">
                <a:solidFill>
                  <a:prstClr val="black">
                    <a:lumMod val="75000"/>
                    <a:lumOff val="25000"/>
                  </a:prstClr>
                </a:solidFill>
              </a:rPr>
              <a:t>alla conoscenza ed all’esercizio dei diritti riconosciuti all’interessato, </a:t>
            </a:r>
            <a:r>
              <a:rPr lang="it-IT" i="1" dirty="0">
                <a:solidFill>
                  <a:prstClr val="black">
                    <a:lumMod val="75000"/>
                    <a:lumOff val="25000"/>
                  </a:prstClr>
                </a:solidFill>
              </a:rPr>
              <a:t>in primis </a:t>
            </a:r>
            <a:r>
              <a:rPr lang="it-IT" dirty="0">
                <a:solidFill>
                  <a:prstClr val="black">
                    <a:lumMod val="75000"/>
                    <a:lumOff val="25000"/>
                  </a:prstClr>
                </a:solidFill>
              </a:rPr>
              <a:t>del </a:t>
            </a:r>
            <a:r>
              <a:rPr lang="it-IT" dirty="0">
                <a:solidFill>
                  <a:srgbClr val="C00000"/>
                </a:solidFill>
              </a:rPr>
              <a:t>diritto di accesso</a:t>
            </a:r>
            <a:r>
              <a:rPr lang="it-IT" dirty="0">
                <a:solidFill>
                  <a:prstClr val="black">
                    <a:lumMod val="75000"/>
                    <a:lumOff val="25000"/>
                  </a:prstClr>
                </a:solidFill>
              </a:rPr>
              <a:t>;</a:t>
            </a:r>
          </a:p>
          <a:p>
            <a:pPr marL="631825" lvl="0" indent="-185738">
              <a:lnSpc>
                <a:spcPct val="90000"/>
              </a:lnSpc>
            </a:pPr>
            <a:r>
              <a:rPr lang="it-IT" dirty="0">
                <a:solidFill>
                  <a:prstClr val="black">
                    <a:lumMod val="75000"/>
                    <a:lumOff val="25000"/>
                  </a:prstClr>
                </a:solidFill>
              </a:rPr>
              <a:t>alla conoscenza di </a:t>
            </a:r>
            <a:r>
              <a:rPr lang="it-IT" dirty="0">
                <a:solidFill>
                  <a:srgbClr val="C00000"/>
                </a:solidFill>
              </a:rPr>
              <a:t>rischi</a:t>
            </a:r>
            <a:r>
              <a:rPr lang="it-IT" dirty="0">
                <a:solidFill>
                  <a:prstClr val="black">
                    <a:lumMod val="75000"/>
                    <a:lumOff val="25000"/>
                  </a:prstClr>
                </a:solidFill>
              </a:rPr>
              <a:t>, norme e garanzie relativi al trattamento;</a:t>
            </a:r>
          </a:p>
          <a:p>
            <a:pPr marL="631825" lvl="0" indent="-185738">
              <a:lnSpc>
                <a:spcPct val="90000"/>
              </a:lnSpc>
            </a:pPr>
            <a:r>
              <a:rPr lang="it-IT" dirty="0">
                <a:solidFill>
                  <a:prstClr val="black">
                    <a:lumMod val="75000"/>
                    <a:lumOff val="25000"/>
                  </a:prstClr>
                </a:solidFill>
              </a:rPr>
              <a:t>in generale, al </a:t>
            </a:r>
            <a:r>
              <a:rPr lang="it-IT" dirty="0">
                <a:solidFill>
                  <a:srgbClr val="C00000"/>
                </a:solidFill>
              </a:rPr>
              <a:t>controllo</a:t>
            </a:r>
            <a:r>
              <a:rPr lang="it-IT" dirty="0">
                <a:solidFill>
                  <a:prstClr val="black">
                    <a:lumMod val="75000"/>
                    <a:lumOff val="25000"/>
                  </a:prstClr>
                </a:solidFill>
              </a:rPr>
              <a:t> sui propri dati personali.</a:t>
            </a:r>
          </a:p>
        </p:txBody>
      </p:sp>
      <p:sp>
        <p:nvSpPr>
          <p:cNvPr id="4" name="Segnaposto data 3">
            <a:extLst>
              <a:ext uri="{FF2B5EF4-FFF2-40B4-BE49-F238E27FC236}">
                <a16:creationId xmlns:a16="http://schemas.microsoft.com/office/drawing/2014/main" id="{801B0453-4E8F-4004-9764-97C31DD4CB79}"/>
              </a:ext>
            </a:extLst>
          </p:cNvPr>
          <p:cNvSpPr>
            <a:spLocks noGrp="1"/>
          </p:cNvSpPr>
          <p:nvPr>
            <p:ph type="dt" sz="half" idx="10"/>
          </p:nvPr>
        </p:nvSpPr>
        <p:spPr/>
        <p:txBody>
          <a:bodyPr/>
          <a:lstStyle/>
          <a:p>
            <a:fld id="{293F0873-B1C9-46CD-AD42-F0A95252AEF3}" type="datetime1">
              <a:rPr lang="it-IT" smtClean="0"/>
              <a:t>07/06/2018</a:t>
            </a:fld>
            <a:endParaRPr lang="en-US" dirty="0"/>
          </a:p>
        </p:txBody>
      </p:sp>
      <p:sp>
        <p:nvSpPr>
          <p:cNvPr id="5" name="Segnaposto piè di pagina 4">
            <a:extLst>
              <a:ext uri="{FF2B5EF4-FFF2-40B4-BE49-F238E27FC236}">
                <a16:creationId xmlns:a16="http://schemas.microsoft.com/office/drawing/2014/main" id="{7B6B1F0E-283A-4BDB-A654-7473C6C1AD3A}"/>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66EF358B-C851-45BD-9B5F-8CDA24DDBB8C}"/>
              </a:ext>
            </a:extLst>
          </p:cNvPr>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100226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Principio di </a:t>
            </a:r>
            <a:r>
              <a:rPr lang="it-IT" dirty="0">
                <a:solidFill>
                  <a:srgbClr val="C00000"/>
                </a:solidFill>
              </a:rPr>
              <a:t>limitazione delle finalità</a:t>
            </a:r>
          </a:p>
        </p:txBody>
      </p:sp>
      <p:sp>
        <p:nvSpPr>
          <p:cNvPr id="4" name="Text Placeholder 3"/>
          <p:cNvSpPr>
            <a:spLocks noGrp="1"/>
          </p:cNvSpPr>
          <p:nvPr>
            <p:ph idx="1"/>
          </p:nvPr>
        </p:nvSpPr>
        <p:spPr>
          <a:xfrm>
            <a:off x="1812454" y="1483339"/>
            <a:ext cx="8567093" cy="4240135"/>
          </a:xfrm>
        </p:spPr>
        <p:txBody>
          <a:bodyPr>
            <a:spAutoFit/>
          </a:bodyPr>
          <a:lstStyle/>
          <a:p>
            <a:pPr marL="0" indent="0">
              <a:buNone/>
            </a:pPr>
            <a:r>
              <a:rPr lang="it-IT" sz="3200" dirty="0">
                <a:uFill>
                  <a:solidFill>
                    <a:srgbClr val="C00000"/>
                  </a:solidFill>
                </a:uFill>
              </a:rPr>
              <a:t>I dati personali </a:t>
            </a:r>
            <a:r>
              <a:rPr lang="it-IT" sz="3200" dirty="0">
                <a:solidFill>
                  <a:srgbClr val="C00000"/>
                </a:solidFill>
                <a:effectLst>
                  <a:outerShdw blurRad="38100" dist="38100" dir="2700000" algn="tl">
                    <a:srgbClr val="000000">
                      <a:alpha val="43137"/>
                    </a:srgbClr>
                  </a:outerShdw>
                </a:effectLst>
                <a:uFill>
                  <a:solidFill>
                    <a:srgbClr val="C00000"/>
                  </a:solidFill>
                </a:uFill>
              </a:rPr>
              <a:t>devono</a:t>
            </a:r>
            <a:r>
              <a:rPr lang="it-IT" sz="3200" dirty="0">
                <a:uFill>
                  <a:solidFill>
                    <a:srgbClr val="C00000"/>
                  </a:solidFill>
                </a:uFill>
              </a:rPr>
              <a:t> essere raccolti per </a:t>
            </a:r>
            <a:r>
              <a:rPr lang="it-IT" sz="3200" u="sng" dirty="0">
                <a:uFill>
                  <a:solidFill>
                    <a:srgbClr val="C00000"/>
                  </a:solidFill>
                </a:uFill>
              </a:rPr>
              <a:t>finalità </a:t>
            </a:r>
            <a:endParaRPr lang="it-IT" sz="3200" dirty="0">
              <a:uFill>
                <a:solidFill>
                  <a:srgbClr val="C00000"/>
                </a:solidFill>
              </a:uFill>
            </a:endParaRPr>
          </a:p>
          <a:p>
            <a:r>
              <a:rPr lang="it-IT" sz="3200" u="sng" dirty="0">
                <a:uFill>
                  <a:solidFill>
                    <a:srgbClr val="C00000"/>
                  </a:solidFill>
                </a:uFill>
              </a:rPr>
              <a:t>determinate</a:t>
            </a:r>
            <a:r>
              <a:rPr lang="it-IT" sz="3200" dirty="0">
                <a:uFill>
                  <a:solidFill>
                    <a:srgbClr val="C00000"/>
                  </a:solidFill>
                </a:uFill>
              </a:rPr>
              <a:t>, </a:t>
            </a:r>
          </a:p>
          <a:p>
            <a:r>
              <a:rPr lang="it-IT" sz="3200" u="sng" dirty="0">
                <a:uFill>
                  <a:solidFill>
                    <a:srgbClr val="C00000"/>
                  </a:solidFill>
                </a:uFill>
              </a:rPr>
              <a:t>esplicite</a:t>
            </a:r>
            <a:r>
              <a:rPr lang="it-IT" sz="3200" dirty="0">
                <a:uFill>
                  <a:solidFill>
                    <a:srgbClr val="C00000"/>
                  </a:solidFill>
                </a:uFill>
              </a:rPr>
              <a:t> </a:t>
            </a:r>
          </a:p>
          <a:p>
            <a:r>
              <a:rPr lang="it-IT" sz="3200" dirty="0">
                <a:uFill>
                  <a:solidFill>
                    <a:srgbClr val="C00000"/>
                  </a:solidFill>
                </a:uFill>
              </a:rPr>
              <a:t>e </a:t>
            </a:r>
            <a:r>
              <a:rPr lang="it-IT" sz="3200" u="sng" dirty="0">
                <a:uFill>
                  <a:solidFill>
                    <a:srgbClr val="C00000"/>
                  </a:solidFill>
                </a:uFill>
              </a:rPr>
              <a:t>legittime</a:t>
            </a:r>
            <a:r>
              <a:rPr lang="it-IT" sz="3200" dirty="0">
                <a:uFill>
                  <a:solidFill>
                    <a:srgbClr val="C00000"/>
                  </a:solidFill>
                </a:uFill>
              </a:rPr>
              <a:t>, </a:t>
            </a:r>
          </a:p>
          <a:p>
            <a:r>
              <a:rPr lang="it-IT" sz="3200" dirty="0">
                <a:uFill>
                  <a:solidFill>
                    <a:srgbClr val="C00000"/>
                  </a:solidFill>
                </a:uFill>
              </a:rPr>
              <a:t>e successivamente </a:t>
            </a:r>
            <a:r>
              <a:rPr lang="it-IT" sz="3200" u="sng" dirty="0">
                <a:uFill>
                  <a:solidFill>
                    <a:srgbClr val="C00000"/>
                  </a:solidFill>
                </a:uFill>
              </a:rPr>
              <a:t>trattati in modo che non sia incompatibile</a:t>
            </a:r>
            <a:r>
              <a:rPr lang="it-IT" sz="3200" dirty="0">
                <a:uFill>
                  <a:solidFill>
                    <a:srgbClr val="C00000"/>
                  </a:solidFill>
                </a:uFill>
              </a:rPr>
              <a:t> con tali finalità;</a:t>
            </a:r>
          </a:p>
          <a:p>
            <a:pPr marL="0" indent="0">
              <a:buNone/>
            </a:pPr>
            <a:r>
              <a:rPr lang="it-IT" sz="2400" dirty="0">
                <a:highlight>
                  <a:srgbClr val="FFF8DD"/>
                </a:highlight>
                <a:uFill>
                  <a:solidFill>
                    <a:srgbClr val="C00000"/>
                  </a:solidFill>
                </a:uFill>
              </a:rPr>
              <a:t>Non è considerato incompatibile con le finalità iniziali </a:t>
            </a:r>
            <a:r>
              <a:rPr lang="it-IT" sz="2400" b="1" dirty="0">
                <a:highlight>
                  <a:srgbClr val="FFF8DD"/>
                </a:highlight>
                <a:uFill>
                  <a:solidFill>
                    <a:srgbClr val="C00000"/>
                  </a:solidFill>
                </a:uFill>
              </a:rPr>
              <a:t>un ulteriore trattamento </a:t>
            </a:r>
            <a:r>
              <a:rPr lang="it-IT" sz="2400" dirty="0">
                <a:highlight>
                  <a:srgbClr val="FFF8DD"/>
                </a:highlight>
                <a:uFill>
                  <a:solidFill>
                    <a:srgbClr val="C00000"/>
                  </a:solidFill>
                </a:uFill>
              </a:rPr>
              <a:t>dei dati personali </a:t>
            </a:r>
            <a:r>
              <a:rPr lang="it-IT" sz="2400" u="sng" dirty="0">
                <a:highlight>
                  <a:srgbClr val="FFF8DD"/>
                </a:highlight>
                <a:uFill>
                  <a:solidFill>
                    <a:srgbClr val="C00000"/>
                  </a:solidFill>
                </a:uFill>
              </a:rPr>
              <a:t>a fini di archiviazione nel pubblico interesse</a:t>
            </a:r>
            <a:r>
              <a:rPr lang="it-IT" sz="2400" dirty="0">
                <a:highlight>
                  <a:srgbClr val="FFF8DD"/>
                </a:highlight>
                <a:uFill>
                  <a:solidFill>
                    <a:srgbClr val="C00000"/>
                  </a:solidFill>
                </a:uFill>
              </a:rPr>
              <a:t>, di </a:t>
            </a:r>
            <a:r>
              <a:rPr lang="it-IT" sz="2400" u="sng" dirty="0">
                <a:highlight>
                  <a:srgbClr val="FFF8DD"/>
                </a:highlight>
                <a:uFill>
                  <a:solidFill>
                    <a:srgbClr val="C00000"/>
                  </a:solidFill>
                </a:uFill>
              </a:rPr>
              <a:t>ricerca scientifica</a:t>
            </a:r>
            <a:r>
              <a:rPr lang="it-IT" sz="2400" dirty="0">
                <a:highlight>
                  <a:srgbClr val="FFF8DD"/>
                </a:highlight>
                <a:uFill>
                  <a:solidFill>
                    <a:srgbClr val="C00000"/>
                  </a:solidFill>
                </a:uFill>
              </a:rPr>
              <a:t> o </a:t>
            </a:r>
            <a:r>
              <a:rPr lang="it-IT" sz="2400" u="sng" dirty="0">
                <a:highlight>
                  <a:srgbClr val="FFF8DD"/>
                </a:highlight>
                <a:uFill>
                  <a:solidFill>
                    <a:srgbClr val="C00000"/>
                  </a:solidFill>
                </a:uFill>
              </a:rPr>
              <a:t>storica</a:t>
            </a:r>
            <a:r>
              <a:rPr lang="it-IT" sz="2400" dirty="0">
                <a:highlight>
                  <a:srgbClr val="FFF8DD"/>
                </a:highlight>
                <a:uFill>
                  <a:solidFill>
                    <a:srgbClr val="C00000"/>
                  </a:solidFill>
                </a:uFill>
              </a:rPr>
              <a:t> o a </a:t>
            </a:r>
            <a:r>
              <a:rPr lang="it-IT" sz="2400" u="sng" dirty="0">
                <a:highlight>
                  <a:srgbClr val="FFF8DD"/>
                </a:highlight>
                <a:uFill>
                  <a:solidFill>
                    <a:srgbClr val="C00000"/>
                  </a:solidFill>
                </a:uFill>
              </a:rPr>
              <a:t>fini statistici</a:t>
            </a:r>
            <a:r>
              <a:rPr lang="it-IT" sz="2400" dirty="0">
                <a:highlight>
                  <a:srgbClr val="FFF8DD"/>
                </a:highlight>
                <a:uFill>
                  <a:solidFill>
                    <a:srgbClr val="C00000"/>
                  </a:solidFill>
                </a:uFill>
              </a:rPr>
              <a:t>.</a:t>
            </a:r>
          </a:p>
        </p:txBody>
      </p:sp>
      <p:sp>
        <p:nvSpPr>
          <p:cNvPr id="2" name="Segnaposto data 1">
            <a:extLst>
              <a:ext uri="{FF2B5EF4-FFF2-40B4-BE49-F238E27FC236}">
                <a16:creationId xmlns:a16="http://schemas.microsoft.com/office/drawing/2014/main" id="{E1D11A29-ED47-41B1-9E67-44405AA99DB9}"/>
              </a:ext>
            </a:extLst>
          </p:cNvPr>
          <p:cNvSpPr>
            <a:spLocks noGrp="1"/>
          </p:cNvSpPr>
          <p:nvPr>
            <p:ph type="dt" sz="half" idx="10"/>
          </p:nvPr>
        </p:nvSpPr>
        <p:spPr/>
        <p:txBody>
          <a:bodyPr/>
          <a:lstStyle/>
          <a:p>
            <a:fld id="{2C49C217-B8AC-4D91-AE43-9641EAB207BF}" type="datetime1">
              <a:rPr lang="it-IT" smtClean="0"/>
              <a:t>07/06/2018</a:t>
            </a:fld>
            <a:endParaRPr lang="it-IT" dirty="0"/>
          </a:p>
        </p:txBody>
      </p:sp>
      <p:sp>
        <p:nvSpPr>
          <p:cNvPr id="6" name="Segnaposto piè di pagina 5">
            <a:extLst>
              <a:ext uri="{FF2B5EF4-FFF2-40B4-BE49-F238E27FC236}">
                <a16:creationId xmlns:a16="http://schemas.microsoft.com/office/drawing/2014/main" id="{F9516A7E-7AB7-4BC9-BE51-8C2FF7081844}"/>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F9409F36-75B0-4558-910D-9DA6C995349B}"/>
              </a:ext>
            </a:extLst>
          </p:cNvPr>
          <p:cNvSpPr>
            <a:spLocks noGrp="1"/>
          </p:cNvSpPr>
          <p:nvPr>
            <p:ph type="sldNum" sz="quarter" idx="12"/>
          </p:nvPr>
        </p:nvSpPr>
        <p:spPr/>
        <p:txBody>
          <a:bodyPr/>
          <a:lstStyle/>
          <a:p>
            <a:fld id="{F74602B5-7832-47F6-8BF6-4ACCF92184F1}" type="slidenum">
              <a:rPr lang="it-IT" smtClean="0"/>
              <a:pPr/>
              <a:t>23</a:t>
            </a:fld>
            <a:endParaRPr lang="it-IT" dirty="0"/>
          </a:p>
        </p:txBody>
      </p:sp>
    </p:spTree>
    <p:extLst>
      <p:ext uri="{BB962C8B-B14F-4D97-AF65-F5344CB8AC3E}">
        <p14:creationId xmlns:p14="http://schemas.microsoft.com/office/powerpoint/2010/main" val="209939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79E4A6-6A0E-4EE9-9583-DC2E0F16397D}"/>
              </a:ext>
            </a:extLst>
          </p:cNvPr>
          <p:cNvSpPr>
            <a:spLocks noGrp="1"/>
          </p:cNvSpPr>
          <p:nvPr>
            <p:ph type="title"/>
          </p:nvPr>
        </p:nvSpPr>
        <p:spPr/>
        <p:txBody>
          <a:bodyPr/>
          <a:lstStyle/>
          <a:p>
            <a:r>
              <a:rPr lang="it-IT" dirty="0"/>
              <a:t>Principio di </a:t>
            </a:r>
            <a:r>
              <a:rPr lang="it-IT" dirty="0">
                <a:solidFill>
                  <a:srgbClr val="C00000"/>
                </a:solidFill>
              </a:rPr>
              <a:t>minimizzazione</a:t>
            </a:r>
            <a:r>
              <a:rPr lang="it-IT" dirty="0"/>
              <a:t> dei dati</a:t>
            </a:r>
          </a:p>
        </p:txBody>
      </p:sp>
      <p:sp>
        <p:nvSpPr>
          <p:cNvPr id="3" name="Segnaposto contenuto 2">
            <a:extLst>
              <a:ext uri="{FF2B5EF4-FFF2-40B4-BE49-F238E27FC236}">
                <a16:creationId xmlns:a16="http://schemas.microsoft.com/office/drawing/2014/main" id="{9D5829F5-1292-4EA5-A6E3-BEF7E29C5A53}"/>
              </a:ext>
            </a:extLst>
          </p:cNvPr>
          <p:cNvSpPr>
            <a:spLocks noGrp="1"/>
          </p:cNvSpPr>
          <p:nvPr>
            <p:ph idx="1"/>
          </p:nvPr>
        </p:nvSpPr>
        <p:spPr>
          <a:xfrm>
            <a:off x="1066800" y="1059780"/>
            <a:ext cx="10058400" cy="5047536"/>
          </a:xfrm>
        </p:spPr>
        <p:txBody>
          <a:bodyPr/>
          <a:lstStyle/>
          <a:p>
            <a:pPr marL="0" lvl="0" indent="0">
              <a:lnSpc>
                <a:spcPct val="90000"/>
              </a:lnSpc>
              <a:buClr>
                <a:srgbClr val="FFCA08"/>
              </a:buClr>
              <a:buNone/>
            </a:pPr>
            <a:r>
              <a:rPr lang="it-IT" sz="3200" dirty="0">
                <a:solidFill>
                  <a:prstClr val="black">
                    <a:lumMod val="75000"/>
                    <a:lumOff val="25000"/>
                  </a:prstClr>
                </a:solidFill>
                <a:uFill>
                  <a:solidFill>
                    <a:srgbClr val="C00000"/>
                  </a:solidFill>
                </a:uFill>
              </a:rPr>
              <a:t>I dati personali </a:t>
            </a:r>
            <a:r>
              <a:rPr lang="it-IT" sz="3200" dirty="0">
                <a:solidFill>
                  <a:srgbClr val="C00000"/>
                </a:solidFill>
                <a:effectLst>
                  <a:outerShdw blurRad="38100" dist="38100" dir="2700000" algn="tl">
                    <a:srgbClr val="000000">
                      <a:alpha val="43137"/>
                    </a:srgbClr>
                  </a:outerShdw>
                </a:effectLst>
                <a:uFill>
                  <a:solidFill>
                    <a:srgbClr val="C00000"/>
                  </a:solidFill>
                </a:uFill>
              </a:rPr>
              <a:t>devono</a:t>
            </a:r>
            <a:r>
              <a:rPr lang="it-IT" sz="3200" dirty="0">
                <a:solidFill>
                  <a:prstClr val="black">
                    <a:lumMod val="75000"/>
                    <a:lumOff val="25000"/>
                  </a:prstClr>
                </a:solidFill>
                <a:uFill>
                  <a:solidFill>
                    <a:srgbClr val="C00000"/>
                  </a:solidFill>
                </a:uFill>
              </a:rPr>
              <a:t> essere:</a:t>
            </a:r>
          </a:p>
          <a:p>
            <a:pPr marL="91440" lvl="0" indent="-91440">
              <a:lnSpc>
                <a:spcPct val="90000"/>
              </a:lnSpc>
              <a:buClr>
                <a:srgbClr val="FFCA08"/>
              </a:buClr>
              <a:buFont typeface="Calibri" panose="020F0502020204030204" pitchFamily="34" charset="0"/>
              <a:buChar char=" "/>
            </a:pPr>
            <a:r>
              <a:rPr lang="it-IT" sz="3200" u="sng" dirty="0">
                <a:solidFill>
                  <a:prstClr val="black">
                    <a:lumMod val="75000"/>
                    <a:lumOff val="25000"/>
                  </a:prstClr>
                </a:solidFill>
                <a:uFill>
                  <a:solidFill>
                    <a:srgbClr val="C00000"/>
                  </a:solidFill>
                </a:uFill>
              </a:rPr>
              <a:t>adeguati</a:t>
            </a:r>
            <a:r>
              <a:rPr lang="it-IT" sz="3200" dirty="0">
                <a:solidFill>
                  <a:prstClr val="black">
                    <a:lumMod val="75000"/>
                    <a:lumOff val="25000"/>
                  </a:prstClr>
                </a:solidFill>
                <a:uFill>
                  <a:solidFill>
                    <a:srgbClr val="C00000"/>
                  </a:solidFill>
                </a:uFill>
              </a:rPr>
              <a:t>,</a:t>
            </a:r>
          </a:p>
          <a:p>
            <a:pPr marL="91440" lvl="0" indent="-91440">
              <a:lnSpc>
                <a:spcPct val="90000"/>
              </a:lnSpc>
              <a:buClr>
                <a:srgbClr val="FFCA08"/>
              </a:buClr>
              <a:buFont typeface="Calibri" panose="020F0502020204030204" pitchFamily="34" charset="0"/>
              <a:buChar char=" "/>
            </a:pPr>
            <a:r>
              <a:rPr lang="it-IT" sz="3200" u="sng" dirty="0">
                <a:solidFill>
                  <a:prstClr val="black">
                    <a:lumMod val="75000"/>
                    <a:lumOff val="25000"/>
                  </a:prstClr>
                </a:solidFill>
                <a:uFill>
                  <a:solidFill>
                    <a:srgbClr val="C00000"/>
                  </a:solidFill>
                </a:uFill>
              </a:rPr>
              <a:t>pertinenti</a:t>
            </a:r>
          </a:p>
          <a:p>
            <a:pPr marL="91440" lvl="0" indent="-91440">
              <a:lnSpc>
                <a:spcPct val="90000"/>
              </a:lnSpc>
              <a:buClr>
                <a:srgbClr val="FFCA08"/>
              </a:buClr>
              <a:buFont typeface="Calibri" panose="020F0502020204030204" pitchFamily="34" charset="0"/>
              <a:buChar char=" "/>
            </a:pPr>
            <a:r>
              <a:rPr lang="it-IT" sz="3200" dirty="0">
                <a:solidFill>
                  <a:prstClr val="black">
                    <a:lumMod val="75000"/>
                    <a:lumOff val="25000"/>
                  </a:prstClr>
                </a:solidFill>
                <a:uFill>
                  <a:solidFill>
                    <a:srgbClr val="C00000"/>
                  </a:solidFill>
                </a:uFill>
              </a:rPr>
              <a:t>e </a:t>
            </a:r>
            <a:r>
              <a:rPr lang="it-IT" sz="3200" u="sng" dirty="0">
                <a:solidFill>
                  <a:prstClr val="black">
                    <a:lumMod val="75000"/>
                    <a:lumOff val="25000"/>
                  </a:prstClr>
                </a:solidFill>
                <a:uFill>
                  <a:solidFill>
                    <a:srgbClr val="C00000"/>
                  </a:solidFill>
                </a:uFill>
              </a:rPr>
              <a:t>limitati</a:t>
            </a:r>
            <a:r>
              <a:rPr lang="it-IT" sz="3200" dirty="0">
                <a:solidFill>
                  <a:prstClr val="black">
                    <a:lumMod val="75000"/>
                    <a:lumOff val="25000"/>
                  </a:prstClr>
                </a:solidFill>
                <a:uFill>
                  <a:solidFill>
                    <a:srgbClr val="C00000"/>
                  </a:solidFill>
                </a:uFill>
              </a:rPr>
              <a:t> a quanto necessario </a:t>
            </a:r>
            <a:r>
              <a:rPr lang="it-IT" sz="3200" i="1" dirty="0">
                <a:solidFill>
                  <a:prstClr val="black">
                    <a:lumMod val="75000"/>
                    <a:lumOff val="25000"/>
                  </a:prstClr>
                </a:solidFill>
                <a:uFill>
                  <a:solidFill>
                    <a:srgbClr val="C00000"/>
                  </a:solidFill>
                </a:uFill>
              </a:rPr>
              <a:t>rispetto alle finalità</a:t>
            </a:r>
            <a:r>
              <a:rPr lang="it-IT" sz="3200" dirty="0">
                <a:solidFill>
                  <a:prstClr val="black">
                    <a:lumMod val="75000"/>
                    <a:lumOff val="25000"/>
                  </a:prstClr>
                </a:solidFill>
                <a:uFill>
                  <a:solidFill>
                    <a:srgbClr val="C00000"/>
                  </a:solidFill>
                </a:uFill>
              </a:rPr>
              <a:t> per le quali sono trattati.</a:t>
            </a:r>
          </a:p>
          <a:p>
            <a:pPr marL="0" lvl="0" indent="0">
              <a:lnSpc>
                <a:spcPct val="90000"/>
              </a:lnSpc>
              <a:buClr>
                <a:srgbClr val="FFCA08"/>
              </a:buClr>
              <a:buNone/>
            </a:pPr>
            <a:r>
              <a:rPr lang="it-IT" dirty="0">
                <a:solidFill>
                  <a:prstClr val="black">
                    <a:lumMod val="75000"/>
                    <a:lumOff val="25000"/>
                  </a:prstClr>
                </a:solidFill>
              </a:rPr>
              <a:t>Da qui </a:t>
            </a:r>
            <a:r>
              <a:rPr lang="it-IT" u="sng" dirty="0">
                <a:solidFill>
                  <a:prstClr val="black">
                    <a:lumMod val="75000"/>
                    <a:lumOff val="25000"/>
                  </a:prstClr>
                </a:solidFill>
                <a:uFill>
                  <a:solidFill>
                    <a:srgbClr val="C00000"/>
                  </a:solidFill>
                </a:uFill>
              </a:rPr>
              <a:t>l’obbligo</a:t>
            </a:r>
            <a:r>
              <a:rPr lang="it-IT" dirty="0">
                <a:solidFill>
                  <a:prstClr val="black">
                    <a:lumMod val="75000"/>
                    <a:lumOff val="25000"/>
                  </a:prstClr>
                </a:solidFill>
              </a:rPr>
              <a:t>, in particolare, di assicurare che </a:t>
            </a:r>
            <a:r>
              <a:rPr lang="it-IT" dirty="0">
                <a:solidFill>
                  <a:srgbClr val="C00000"/>
                </a:solidFill>
              </a:rPr>
              <a:t>il periodo di conservazione</a:t>
            </a:r>
            <a:r>
              <a:rPr lang="it-IT" dirty="0">
                <a:solidFill>
                  <a:prstClr val="black">
                    <a:lumMod val="75000"/>
                    <a:lumOff val="25000"/>
                  </a:prstClr>
                </a:solidFill>
              </a:rPr>
              <a:t> dei dati personali sia </a:t>
            </a:r>
            <a:r>
              <a:rPr lang="it-IT" dirty="0">
                <a:solidFill>
                  <a:srgbClr val="C00000"/>
                </a:solidFill>
              </a:rPr>
              <a:t>limitato al minimo necessario</a:t>
            </a:r>
            <a:r>
              <a:rPr lang="it-IT" dirty="0">
                <a:solidFill>
                  <a:prstClr val="black">
                    <a:lumMod val="75000"/>
                    <a:lumOff val="25000"/>
                  </a:prstClr>
                </a:solidFill>
              </a:rPr>
              <a:t>.</a:t>
            </a:r>
          </a:p>
          <a:p>
            <a:pPr marL="0" lvl="0" indent="0">
              <a:lnSpc>
                <a:spcPct val="90000"/>
              </a:lnSpc>
              <a:buClr>
                <a:srgbClr val="FFCA08"/>
              </a:buClr>
              <a:buNone/>
            </a:pPr>
            <a:endParaRPr lang="it-IT" sz="2400" dirty="0">
              <a:solidFill>
                <a:prstClr val="black">
                  <a:lumMod val="75000"/>
                  <a:lumOff val="25000"/>
                </a:prstClr>
              </a:solidFill>
            </a:endParaRPr>
          </a:p>
          <a:p>
            <a:pPr marL="0" lvl="0" indent="0">
              <a:lnSpc>
                <a:spcPct val="90000"/>
              </a:lnSpc>
              <a:buClr>
                <a:srgbClr val="FFCA08"/>
              </a:buClr>
              <a:buNone/>
            </a:pPr>
            <a:r>
              <a:rPr lang="it-IT" sz="2000" dirty="0">
                <a:solidFill>
                  <a:prstClr val="black"/>
                </a:solidFill>
                <a:highlight>
                  <a:srgbClr val="FFF8DD"/>
                </a:highlight>
                <a:uFill>
                  <a:solidFill>
                    <a:srgbClr val="C00000"/>
                  </a:solidFill>
                </a:uFill>
              </a:rPr>
              <a:t>Onde assicurare che i dati personali non siano conservati più a lungo del necessario, </a:t>
            </a:r>
            <a:r>
              <a:rPr lang="it-IT" sz="2000" i="1" dirty="0">
                <a:solidFill>
                  <a:prstClr val="black"/>
                </a:solidFill>
                <a:highlight>
                  <a:srgbClr val="FFF8DD"/>
                </a:highlight>
                <a:uFill>
                  <a:solidFill>
                    <a:srgbClr val="C00000"/>
                  </a:solidFill>
                </a:uFill>
              </a:rPr>
              <a:t>il titolare del trattamento dovrebbe stabilire un </a:t>
            </a:r>
            <a:r>
              <a:rPr lang="it-IT" sz="2000" i="1" dirty="0">
                <a:solidFill>
                  <a:prstClr val="black"/>
                </a:solidFill>
                <a:effectLst>
                  <a:outerShdw blurRad="38100" dist="38100" dir="2700000" algn="tl">
                    <a:srgbClr val="000000">
                      <a:alpha val="43137"/>
                    </a:srgbClr>
                  </a:outerShdw>
                </a:effectLst>
                <a:highlight>
                  <a:srgbClr val="FFF8DD"/>
                </a:highlight>
                <a:uFill>
                  <a:solidFill>
                    <a:srgbClr val="C00000"/>
                  </a:solidFill>
                </a:uFill>
              </a:rPr>
              <a:t>termine per la cancellazione</a:t>
            </a:r>
            <a:r>
              <a:rPr lang="it-IT" sz="2000" i="1" dirty="0">
                <a:solidFill>
                  <a:prstClr val="black"/>
                </a:solidFill>
                <a:highlight>
                  <a:srgbClr val="FFF8DD"/>
                </a:highlight>
                <a:uFill>
                  <a:solidFill>
                    <a:srgbClr val="C00000"/>
                  </a:solidFill>
                </a:uFill>
              </a:rPr>
              <a:t> </a:t>
            </a:r>
            <a:r>
              <a:rPr lang="it-IT" sz="2000" dirty="0">
                <a:solidFill>
                  <a:prstClr val="black"/>
                </a:solidFill>
                <a:highlight>
                  <a:srgbClr val="FFF8DD"/>
                </a:highlight>
                <a:uFill>
                  <a:solidFill>
                    <a:srgbClr val="C00000"/>
                  </a:solidFill>
                </a:uFill>
              </a:rPr>
              <a:t>o </a:t>
            </a:r>
            <a:r>
              <a:rPr lang="it-IT" sz="2000" i="1" dirty="0">
                <a:solidFill>
                  <a:prstClr val="black"/>
                </a:solidFill>
                <a:effectLst>
                  <a:outerShdw blurRad="38100" dist="38100" dir="2700000" algn="tl">
                    <a:srgbClr val="000000">
                      <a:alpha val="43137"/>
                    </a:srgbClr>
                  </a:outerShdw>
                </a:effectLst>
                <a:highlight>
                  <a:srgbClr val="FFF8DD"/>
                </a:highlight>
                <a:uFill>
                  <a:solidFill>
                    <a:srgbClr val="C00000"/>
                  </a:solidFill>
                </a:uFill>
              </a:rPr>
              <a:t>per la verifica periodica</a:t>
            </a:r>
            <a:r>
              <a:rPr lang="it-IT" sz="2000" dirty="0">
                <a:solidFill>
                  <a:prstClr val="black"/>
                </a:solidFill>
                <a:highlight>
                  <a:srgbClr val="FFF8DD"/>
                </a:highlight>
                <a:uFill>
                  <a:solidFill>
                    <a:srgbClr val="C00000"/>
                  </a:solidFill>
                </a:uFill>
              </a:rPr>
              <a:t>. </a:t>
            </a:r>
          </a:p>
        </p:txBody>
      </p:sp>
      <p:sp>
        <p:nvSpPr>
          <p:cNvPr id="4" name="Segnaposto data 3">
            <a:extLst>
              <a:ext uri="{FF2B5EF4-FFF2-40B4-BE49-F238E27FC236}">
                <a16:creationId xmlns:a16="http://schemas.microsoft.com/office/drawing/2014/main" id="{02CCCC43-14D5-425B-AF11-13B515BD186F}"/>
              </a:ext>
            </a:extLst>
          </p:cNvPr>
          <p:cNvSpPr>
            <a:spLocks noGrp="1"/>
          </p:cNvSpPr>
          <p:nvPr>
            <p:ph type="dt" sz="half" idx="10"/>
          </p:nvPr>
        </p:nvSpPr>
        <p:spPr/>
        <p:txBody>
          <a:bodyPr/>
          <a:lstStyle/>
          <a:p>
            <a:fld id="{3197A098-A1C8-4E4F-8AD9-0FF70E49F289}" type="datetime1">
              <a:rPr lang="it-IT" smtClean="0"/>
              <a:t>07/06/2018</a:t>
            </a:fld>
            <a:endParaRPr lang="en-US" dirty="0"/>
          </a:p>
        </p:txBody>
      </p:sp>
      <p:sp>
        <p:nvSpPr>
          <p:cNvPr id="5" name="Segnaposto piè di pagina 4">
            <a:extLst>
              <a:ext uri="{FF2B5EF4-FFF2-40B4-BE49-F238E27FC236}">
                <a16:creationId xmlns:a16="http://schemas.microsoft.com/office/drawing/2014/main" id="{D4011710-D8C6-4BD9-A588-837F6C9957EC}"/>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CCA4C7A0-8B80-42AB-8700-09DE927B5570}"/>
              </a:ext>
            </a:extLst>
          </p:cNvPr>
          <p:cNvSpPr>
            <a:spLocks noGrp="1"/>
          </p:cNvSpPr>
          <p:nvPr>
            <p:ph type="sldNum" sz="quarter" idx="12"/>
          </p:nvPr>
        </p:nvSpPr>
        <p:spPr/>
        <p:txBody>
          <a:bodyPr/>
          <a:lstStyle/>
          <a:p>
            <a:fld id="{6113E31D-E2AB-40D1-8B51-AFA5AFEF393A}" type="slidenum">
              <a:rPr lang="en-US" smtClean="0"/>
              <a:t>24</a:t>
            </a:fld>
            <a:endParaRPr lang="en-US" dirty="0"/>
          </a:p>
        </p:txBody>
      </p:sp>
      <p:sp>
        <p:nvSpPr>
          <p:cNvPr id="7" name="Callout: linea piegata con bordo e barra in risalto 6">
            <a:extLst>
              <a:ext uri="{FF2B5EF4-FFF2-40B4-BE49-F238E27FC236}">
                <a16:creationId xmlns:a16="http://schemas.microsoft.com/office/drawing/2014/main" id="{295583B9-ED46-4394-949A-C11BEA098C2B}"/>
              </a:ext>
            </a:extLst>
          </p:cNvPr>
          <p:cNvSpPr/>
          <p:nvPr/>
        </p:nvSpPr>
        <p:spPr>
          <a:xfrm>
            <a:off x="8759503" y="1614307"/>
            <a:ext cx="2579914" cy="925286"/>
          </a:xfrm>
          <a:prstGeom prst="accentBorderCallout2">
            <a:avLst>
              <a:gd name="adj1" fmla="val 18749"/>
              <a:gd name="adj2" fmla="val -3128"/>
              <a:gd name="adj3" fmla="val 18750"/>
              <a:gd name="adj4" fmla="val -21026"/>
              <a:gd name="adj5" fmla="val 323088"/>
              <a:gd name="adj6" fmla="val -65230"/>
            </a:avLst>
          </a:prstGeom>
          <a:ln>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C00000"/>
                </a:solidFill>
              </a:rPr>
              <a:t>… è uno dei contenuti della privacy </a:t>
            </a:r>
            <a:r>
              <a:rPr lang="it-IT" i="1" dirty="0">
                <a:solidFill>
                  <a:srgbClr val="C00000"/>
                </a:solidFill>
              </a:rPr>
              <a:t>by design</a:t>
            </a:r>
            <a:r>
              <a:rPr lang="it-IT" dirty="0">
                <a:solidFill>
                  <a:srgbClr val="C00000"/>
                </a:solidFill>
              </a:rPr>
              <a:t> e </a:t>
            </a:r>
            <a:r>
              <a:rPr lang="it-IT" i="1" dirty="0">
                <a:solidFill>
                  <a:srgbClr val="C00000"/>
                </a:solidFill>
              </a:rPr>
              <a:t>by default </a:t>
            </a:r>
            <a:r>
              <a:rPr lang="it-IT" baseline="30000" dirty="0">
                <a:solidFill>
                  <a:srgbClr val="C00000"/>
                </a:solidFill>
              </a:rPr>
              <a:t>(art. 25)</a:t>
            </a:r>
            <a:r>
              <a:rPr lang="it-IT" dirty="0">
                <a:solidFill>
                  <a:srgbClr val="C00000"/>
                </a:solidFill>
              </a:rPr>
              <a:t> </a:t>
            </a:r>
            <a:endParaRPr lang="it-IT" baseline="30000" dirty="0">
              <a:solidFill>
                <a:srgbClr val="C00000"/>
              </a:solidFill>
            </a:endParaRPr>
          </a:p>
        </p:txBody>
      </p:sp>
    </p:spTree>
    <p:extLst>
      <p:ext uri="{BB962C8B-B14F-4D97-AF65-F5344CB8AC3E}">
        <p14:creationId xmlns:p14="http://schemas.microsoft.com/office/powerpoint/2010/main" val="12680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Principio di </a:t>
            </a:r>
            <a:r>
              <a:rPr lang="it-IT" dirty="0">
                <a:solidFill>
                  <a:srgbClr val="C00000"/>
                </a:solidFill>
              </a:rPr>
              <a:t>esattezza</a:t>
            </a:r>
            <a:r>
              <a:rPr lang="it-IT" b="1" dirty="0"/>
              <a:t> </a:t>
            </a:r>
            <a:r>
              <a:rPr lang="it-IT" dirty="0"/>
              <a:t>dei dati</a:t>
            </a:r>
            <a:endParaRPr lang="it-IT" b="1" dirty="0"/>
          </a:p>
        </p:txBody>
      </p:sp>
      <p:sp>
        <p:nvSpPr>
          <p:cNvPr id="4" name="Text Placeholder 3"/>
          <p:cNvSpPr>
            <a:spLocks noGrp="1"/>
          </p:cNvSpPr>
          <p:nvPr>
            <p:ph idx="1"/>
          </p:nvPr>
        </p:nvSpPr>
        <p:spPr>
          <a:xfrm>
            <a:off x="1812454" y="1225320"/>
            <a:ext cx="8567093" cy="4759252"/>
          </a:xfrm>
        </p:spPr>
        <p:txBody>
          <a:bodyPr>
            <a:spAutoFit/>
          </a:bodyPr>
          <a:lstStyle/>
          <a:p>
            <a:pPr marL="0" indent="0">
              <a:buNone/>
            </a:pPr>
            <a:r>
              <a:rPr lang="it-IT" sz="3200" dirty="0">
                <a:uFill>
                  <a:solidFill>
                    <a:srgbClr val="C00000"/>
                  </a:solidFill>
                </a:uFill>
              </a:rPr>
              <a:t>I dati personali </a:t>
            </a:r>
            <a:r>
              <a:rPr lang="it-IT" sz="3200" dirty="0">
                <a:solidFill>
                  <a:srgbClr val="C00000"/>
                </a:solidFill>
                <a:effectLst>
                  <a:outerShdw blurRad="38100" dist="38100" dir="2700000" algn="tl">
                    <a:srgbClr val="000000">
                      <a:alpha val="43137"/>
                    </a:srgbClr>
                  </a:outerShdw>
                </a:effectLst>
                <a:uFill>
                  <a:solidFill>
                    <a:srgbClr val="C00000"/>
                  </a:solidFill>
                </a:uFill>
              </a:rPr>
              <a:t>devono</a:t>
            </a:r>
            <a:r>
              <a:rPr lang="it-IT" sz="3200" dirty="0">
                <a:uFill>
                  <a:solidFill>
                    <a:srgbClr val="C00000"/>
                  </a:solidFill>
                </a:uFill>
              </a:rPr>
              <a:t> altresì essere:</a:t>
            </a:r>
          </a:p>
          <a:p>
            <a:r>
              <a:rPr lang="it-IT" sz="3200" u="sng" dirty="0">
                <a:uFill>
                  <a:solidFill>
                    <a:srgbClr val="C00000"/>
                  </a:solidFill>
                </a:uFill>
              </a:rPr>
              <a:t>esatti</a:t>
            </a:r>
          </a:p>
          <a:p>
            <a:r>
              <a:rPr lang="it-IT" sz="3200" dirty="0">
                <a:uFill>
                  <a:solidFill>
                    <a:srgbClr val="C00000"/>
                  </a:solidFill>
                </a:uFill>
              </a:rPr>
              <a:t>e, se necessario, </a:t>
            </a:r>
            <a:r>
              <a:rPr lang="it-IT" sz="3200" u="sng" dirty="0">
                <a:uFill>
                  <a:solidFill>
                    <a:srgbClr val="C00000"/>
                  </a:solidFill>
                </a:uFill>
              </a:rPr>
              <a:t>aggiornati</a:t>
            </a:r>
            <a:r>
              <a:rPr lang="it-IT" sz="3200" dirty="0">
                <a:uFill>
                  <a:solidFill>
                    <a:srgbClr val="C00000"/>
                  </a:solidFill>
                </a:uFill>
              </a:rPr>
              <a:t>; </a:t>
            </a:r>
          </a:p>
          <a:p>
            <a:pPr marL="0" indent="0">
              <a:buNone/>
            </a:pPr>
            <a:r>
              <a:rPr lang="it-IT" dirty="0">
                <a:uFill>
                  <a:solidFill>
                    <a:srgbClr val="C00000"/>
                  </a:solidFill>
                </a:uFill>
              </a:rPr>
              <a:t>devono essere adottate </a:t>
            </a:r>
            <a:r>
              <a:rPr lang="it-IT" dirty="0">
                <a:solidFill>
                  <a:srgbClr val="C00000"/>
                </a:solidFill>
                <a:uFill>
                  <a:solidFill>
                    <a:srgbClr val="C00000"/>
                  </a:solidFill>
                </a:uFill>
              </a:rPr>
              <a:t>tutte le misure </a:t>
            </a:r>
            <a:r>
              <a:rPr lang="it-IT" i="1" dirty="0">
                <a:uFill>
                  <a:solidFill>
                    <a:srgbClr val="C00000"/>
                  </a:solidFill>
                </a:uFill>
              </a:rPr>
              <a:t>ragionevoli</a:t>
            </a:r>
            <a:endParaRPr lang="it-IT" i="1" dirty="0">
              <a:solidFill>
                <a:srgbClr val="C00000"/>
              </a:solidFill>
              <a:uFill>
                <a:solidFill>
                  <a:srgbClr val="C00000"/>
                </a:solidFill>
              </a:uFill>
            </a:endParaRPr>
          </a:p>
          <a:p>
            <a:r>
              <a:rPr lang="it-IT" dirty="0">
                <a:solidFill>
                  <a:srgbClr val="C00000"/>
                </a:solidFill>
                <a:uFill>
                  <a:solidFill>
                    <a:srgbClr val="C00000"/>
                  </a:solidFill>
                </a:uFill>
              </a:rPr>
              <a:t>per cancellare</a:t>
            </a:r>
          </a:p>
          <a:p>
            <a:r>
              <a:rPr lang="it-IT" dirty="0">
                <a:solidFill>
                  <a:srgbClr val="C00000"/>
                </a:solidFill>
                <a:uFill>
                  <a:solidFill>
                    <a:srgbClr val="C00000"/>
                  </a:solidFill>
                </a:uFill>
              </a:rPr>
              <a:t>o rettificare tempestivamente i dati inesatti</a:t>
            </a:r>
            <a:r>
              <a:rPr lang="it-IT" dirty="0">
                <a:uFill>
                  <a:solidFill>
                    <a:srgbClr val="C00000"/>
                  </a:solidFill>
                </a:uFill>
              </a:rPr>
              <a:t> </a:t>
            </a:r>
            <a:r>
              <a:rPr lang="it-IT" i="1" dirty="0">
                <a:uFill>
                  <a:solidFill>
                    <a:srgbClr val="C00000"/>
                  </a:solidFill>
                </a:uFill>
              </a:rPr>
              <a:t>rispetto alle finalità</a:t>
            </a:r>
            <a:r>
              <a:rPr lang="it-IT" dirty="0">
                <a:uFill>
                  <a:solidFill>
                    <a:srgbClr val="C00000"/>
                  </a:solidFill>
                </a:uFill>
              </a:rPr>
              <a:t> per le quali sono trattati.</a:t>
            </a:r>
          </a:p>
          <a:p>
            <a:pPr marL="0" indent="0">
              <a:buNone/>
            </a:pPr>
            <a:r>
              <a:rPr lang="it-IT" sz="2400" dirty="0">
                <a:uFill>
                  <a:solidFill>
                    <a:srgbClr val="C00000"/>
                  </a:solidFill>
                </a:uFill>
              </a:rPr>
              <a:t>Ripetiamo:</a:t>
            </a:r>
          </a:p>
          <a:p>
            <a:pPr marL="0" lvl="0" indent="0">
              <a:lnSpc>
                <a:spcPct val="90000"/>
              </a:lnSpc>
              <a:buClr>
                <a:srgbClr val="FFCA08"/>
              </a:buClr>
              <a:buNone/>
            </a:pPr>
            <a:r>
              <a:rPr lang="it-IT" sz="2000" dirty="0">
                <a:solidFill>
                  <a:prstClr val="black"/>
                </a:solidFill>
                <a:highlight>
                  <a:srgbClr val="FFF8DD"/>
                </a:highlight>
                <a:uFill>
                  <a:solidFill>
                    <a:srgbClr val="C00000"/>
                  </a:solidFill>
                </a:uFill>
              </a:rPr>
              <a:t>Onde assicurare che i dati personali non siano conservati più a lungo del necessario, </a:t>
            </a:r>
            <a:r>
              <a:rPr lang="it-IT" sz="2000" i="1" dirty="0">
                <a:solidFill>
                  <a:prstClr val="black"/>
                </a:solidFill>
                <a:highlight>
                  <a:srgbClr val="FFF8DD"/>
                </a:highlight>
                <a:uFill>
                  <a:solidFill>
                    <a:srgbClr val="C00000"/>
                  </a:solidFill>
                </a:uFill>
              </a:rPr>
              <a:t>il titolare del trattamento dovrebbe stabilire un </a:t>
            </a:r>
            <a:r>
              <a:rPr lang="it-IT" sz="2000" i="1" dirty="0">
                <a:solidFill>
                  <a:prstClr val="black"/>
                </a:solidFill>
                <a:effectLst>
                  <a:outerShdw blurRad="38100" dist="38100" dir="2700000" algn="tl">
                    <a:srgbClr val="000000">
                      <a:alpha val="43137"/>
                    </a:srgbClr>
                  </a:outerShdw>
                </a:effectLst>
                <a:highlight>
                  <a:srgbClr val="FFF8DD"/>
                </a:highlight>
                <a:uFill>
                  <a:solidFill>
                    <a:srgbClr val="C00000"/>
                  </a:solidFill>
                </a:uFill>
              </a:rPr>
              <a:t>termine per la cancellazione</a:t>
            </a:r>
            <a:r>
              <a:rPr lang="it-IT" sz="2000" i="1" dirty="0">
                <a:solidFill>
                  <a:prstClr val="black"/>
                </a:solidFill>
                <a:highlight>
                  <a:srgbClr val="FFF8DD"/>
                </a:highlight>
                <a:uFill>
                  <a:solidFill>
                    <a:srgbClr val="C00000"/>
                  </a:solidFill>
                </a:uFill>
              </a:rPr>
              <a:t> </a:t>
            </a:r>
            <a:r>
              <a:rPr lang="it-IT" sz="2000" dirty="0">
                <a:solidFill>
                  <a:prstClr val="black"/>
                </a:solidFill>
                <a:highlight>
                  <a:srgbClr val="FFF8DD"/>
                </a:highlight>
                <a:uFill>
                  <a:solidFill>
                    <a:srgbClr val="C00000"/>
                  </a:solidFill>
                </a:uFill>
              </a:rPr>
              <a:t>o </a:t>
            </a:r>
            <a:r>
              <a:rPr lang="it-IT" sz="2000" i="1" dirty="0">
                <a:solidFill>
                  <a:prstClr val="black"/>
                </a:solidFill>
                <a:effectLst>
                  <a:outerShdw blurRad="38100" dist="38100" dir="2700000" algn="tl">
                    <a:srgbClr val="000000">
                      <a:alpha val="43137"/>
                    </a:srgbClr>
                  </a:outerShdw>
                </a:effectLst>
                <a:highlight>
                  <a:srgbClr val="FFF8DD"/>
                </a:highlight>
                <a:uFill>
                  <a:solidFill>
                    <a:srgbClr val="C00000"/>
                  </a:solidFill>
                </a:uFill>
              </a:rPr>
              <a:t>per la verifica periodica</a:t>
            </a:r>
            <a:r>
              <a:rPr lang="it-IT" sz="2000" dirty="0">
                <a:solidFill>
                  <a:prstClr val="black"/>
                </a:solidFill>
                <a:highlight>
                  <a:srgbClr val="FFF8DD"/>
                </a:highlight>
                <a:uFill>
                  <a:solidFill>
                    <a:srgbClr val="C00000"/>
                  </a:solidFill>
                </a:uFill>
              </a:rPr>
              <a:t>. </a:t>
            </a:r>
          </a:p>
        </p:txBody>
      </p:sp>
      <p:sp>
        <p:nvSpPr>
          <p:cNvPr id="2" name="Segnaposto data 1">
            <a:extLst>
              <a:ext uri="{FF2B5EF4-FFF2-40B4-BE49-F238E27FC236}">
                <a16:creationId xmlns:a16="http://schemas.microsoft.com/office/drawing/2014/main" id="{AAA670BF-C44C-4C54-BD7D-286DFAE1C4C8}"/>
              </a:ext>
            </a:extLst>
          </p:cNvPr>
          <p:cNvSpPr>
            <a:spLocks noGrp="1"/>
          </p:cNvSpPr>
          <p:nvPr>
            <p:ph type="dt" sz="half" idx="10"/>
          </p:nvPr>
        </p:nvSpPr>
        <p:spPr/>
        <p:txBody>
          <a:bodyPr/>
          <a:lstStyle/>
          <a:p>
            <a:fld id="{B0EADF4F-A2C6-490C-B054-13FDD8714248}" type="datetime1">
              <a:rPr lang="it-IT" smtClean="0"/>
              <a:t>07/06/2018</a:t>
            </a:fld>
            <a:endParaRPr lang="it-IT" dirty="0"/>
          </a:p>
        </p:txBody>
      </p:sp>
      <p:sp>
        <p:nvSpPr>
          <p:cNvPr id="6" name="Segnaposto piè di pagina 5">
            <a:extLst>
              <a:ext uri="{FF2B5EF4-FFF2-40B4-BE49-F238E27FC236}">
                <a16:creationId xmlns:a16="http://schemas.microsoft.com/office/drawing/2014/main" id="{6A22A81C-BC52-4C50-A533-27679199D30A}"/>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DACE31B4-5128-4BF2-8245-98EAFC6A4CE2}"/>
              </a:ext>
            </a:extLst>
          </p:cNvPr>
          <p:cNvSpPr>
            <a:spLocks noGrp="1"/>
          </p:cNvSpPr>
          <p:nvPr>
            <p:ph type="sldNum" sz="quarter" idx="12"/>
          </p:nvPr>
        </p:nvSpPr>
        <p:spPr/>
        <p:txBody>
          <a:bodyPr/>
          <a:lstStyle/>
          <a:p>
            <a:fld id="{F74602B5-7832-47F6-8BF6-4ACCF92184F1}" type="slidenum">
              <a:rPr lang="it-IT" smtClean="0"/>
              <a:pPr/>
              <a:t>25</a:t>
            </a:fld>
            <a:endParaRPr lang="it-IT" dirty="0"/>
          </a:p>
        </p:txBody>
      </p:sp>
    </p:spTree>
    <p:extLst>
      <p:ext uri="{BB962C8B-B14F-4D97-AF65-F5344CB8AC3E}">
        <p14:creationId xmlns:p14="http://schemas.microsoft.com/office/powerpoint/2010/main" val="3561406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Principio di </a:t>
            </a:r>
            <a:r>
              <a:rPr lang="it-IT" dirty="0">
                <a:solidFill>
                  <a:srgbClr val="C00000"/>
                </a:solidFill>
              </a:rPr>
              <a:t>limitazione della conservazione</a:t>
            </a:r>
          </a:p>
        </p:txBody>
      </p:sp>
      <p:sp>
        <p:nvSpPr>
          <p:cNvPr id="4" name="Text Placeholder 3"/>
          <p:cNvSpPr>
            <a:spLocks noGrp="1"/>
          </p:cNvSpPr>
          <p:nvPr>
            <p:ph idx="1"/>
          </p:nvPr>
        </p:nvSpPr>
        <p:spPr>
          <a:xfrm>
            <a:off x="1812453" y="1288450"/>
            <a:ext cx="8567093" cy="4848507"/>
          </a:xfrm>
        </p:spPr>
        <p:txBody>
          <a:bodyPr>
            <a:spAutoFit/>
          </a:bodyPr>
          <a:lstStyle/>
          <a:p>
            <a:pPr marL="0" indent="0">
              <a:buNone/>
            </a:pPr>
            <a:r>
              <a:rPr lang="it-IT" sz="3200" dirty="0">
                <a:uFill>
                  <a:solidFill>
                    <a:srgbClr val="C00000"/>
                  </a:solidFill>
                </a:uFill>
              </a:rPr>
              <a:t>I dati personali </a:t>
            </a:r>
            <a:r>
              <a:rPr lang="it-IT" sz="3200" b="1" u="sng" dirty="0">
                <a:uFill>
                  <a:solidFill>
                    <a:srgbClr val="C00000"/>
                  </a:solidFill>
                </a:uFill>
              </a:rPr>
              <a:t>devono</a:t>
            </a:r>
            <a:r>
              <a:rPr lang="it-IT" sz="3200" dirty="0">
                <a:uFill>
                  <a:solidFill>
                    <a:srgbClr val="C00000"/>
                  </a:solidFill>
                </a:uFill>
              </a:rPr>
              <a:t> anche essere:</a:t>
            </a:r>
          </a:p>
          <a:p>
            <a:r>
              <a:rPr lang="it-IT" sz="3200" i="1" dirty="0">
                <a:solidFill>
                  <a:srgbClr val="C00000"/>
                </a:solidFill>
                <a:uFill>
                  <a:solidFill>
                    <a:srgbClr val="C00000"/>
                  </a:solidFill>
                </a:uFill>
              </a:rPr>
              <a:t>conservati </a:t>
            </a:r>
            <a:r>
              <a:rPr lang="it-IT" sz="3200" dirty="0">
                <a:uFill>
                  <a:solidFill>
                    <a:srgbClr val="C00000"/>
                  </a:solidFill>
                </a:uFill>
              </a:rPr>
              <a:t>in una forma che consenta l’identificazione degli interessati</a:t>
            </a:r>
          </a:p>
          <a:p>
            <a:r>
              <a:rPr lang="it-IT" sz="3200" i="1" dirty="0">
                <a:solidFill>
                  <a:srgbClr val="C00000"/>
                </a:solidFill>
                <a:uFill>
                  <a:solidFill>
                    <a:srgbClr val="C00000"/>
                  </a:solidFill>
                </a:uFill>
              </a:rPr>
              <a:t>per un arco di </a:t>
            </a:r>
            <a:r>
              <a:rPr lang="it-IT" sz="3200" i="1" u="sng" dirty="0">
                <a:solidFill>
                  <a:srgbClr val="C00000"/>
                </a:solidFill>
                <a:uFill>
                  <a:solidFill>
                    <a:schemeClr val="tx1"/>
                  </a:solidFill>
                </a:uFill>
              </a:rPr>
              <a:t>tempo non superiore</a:t>
            </a:r>
            <a:r>
              <a:rPr lang="it-IT" sz="3200" i="1" dirty="0">
                <a:solidFill>
                  <a:srgbClr val="C00000"/>
                </a:solidFill>
                <a:uFill>
                  <a:solidFill>
                    <a:srgbClr val="C00000"/>
                  </a:solidFill>
                </a:uFill>
              </a:rPr>
              <a:t> </a:t>
            </a:r>
            <a:r>
              <a:rPr lang="it-IT" sz="3200" i="1" dirty="0">
                <a:uFill>
                  <a:solidFill>
                    <a:srgbClr val="C00000"/>
                  </a:solidFill>
                </a:uFill>
              </a:rPr>
              <a:t>al conseguimento delle finalità</a:t>
            </a:r>
            <a:r>
              <a:rPr lang="it-IT" sz="3200" baseline="30000" dirty="0">
                <a:uFill>
                  <a:solidFill>
                    <a:srgbClr val="C00000"/>
                  </a:solidFill>
                </a:uFill>
              </a:rPr>
              <a:t> (per le quali sono trattati i d.p.)</a:t>
            </a:r>
            <a:r>
              <a:rPr lang="it-IT" sz="3200" dirty="0">
                <a:uFill>
                  <a:solidFill>
                    <a:srgbClr val="C00000"/>
                  </a:solidFill>
                </a:uFill>
              </a:rPr>
              <a:t>;</a:t>
            </a:r>
          </a:p>
          <a:p>
            <a:pPr marL="0" indent="0">
              <a:buNone/>
            </a:pPr>
            <a:r>
              <a:rPr lang="it-IT" dirty="0">
                <a:uFill>
                  <a:solidFill>
                    <a:srgbClr val="C00000"/>
                  </a:solidFill>
                </a:uFill>
              </a:rPr>
              <a:t>possono essere </a:t>
            </a:r>
            <a:r>
              <a:rPr lang="it-IT" i="1" dirty="0">
                <a:uFill>
                  <a:solidFill>
                    <a:srgbClr val="C00000"/>
                  </a:solidFill>
                </a:uFill>
              </a:rPr>
              <a:t>conservati per </a:t>
            </a:r>
            <a:r>
              <a:rPr lang="it-IT" i="1" dirty="0">
                <a:solidFill>
                  <a:srgbClr val="C00000"/>
                </a:solidFill>
                <a:uFill>
                  <a:solidFill>
                    <a:srgbClr val="C00000"/>
                  </a:solidFill>
                </a:uFill>
              </a:rPr>
              <a:t>periodi più lunghi </a:t>
            </a:r>
            <a:r>
              <a:rPr lang="it-IT" b="1" dirty="0">
                <a:uFill>
                  <a:solidFill>
                    <a:srgbClr val="C00000"/>
                  </a:solidFill>
                </a:uFill>
              </a:rPr>
              <a:t>a condizione che </a:t>
            </a:r>
            <a:r>
              <a:rPr lang="it-IT" dirty="0">
                <a:uFill>
                  <a:solidFill>
                    <a:srgbClr val="C00000"/>
                  </a:solidFill>
                </a:uFill>
              </a:rPr>
              <a:t>siano trattati </a:t>
            </a:r>
            <a:r>
              <a:rPr lang="it-IT" dirty="0">
                <a:solidFill>
                  <a:srgbClr val="C00000"/>
                </a:solidFill>
                <a:uFill>
                  <a:solidFill>
                    <a:srgbClr val="C00000"/>
                  </a:solidFill>
                </a:uFill>
              </a:rPr>
              <a:t>esclusivamente</a:t>
            </a:r>
            <a:r>
              <a:rPr lang="it-IT" dirty="0">
                <a:uFill>
                  <a:solidFill>
                    <a:srgbClr val="C00000"/>
                  </a:solidFill>
                </a:uFill>
              </a:rPr>
              <a:t> </a:t>
            </a:r>
            <a:r>
              <a:rPr lang="it-IT" u="sng" dirty="0">
                <a:uFill>
                  <a:solidFill>
                    <a:srgbClr val="C00000"/>
                  </a:solidFill>
                </a:uFill>
              </a:rPr>
              <a:t>a fini di archiviazione nel pubblico interesse</a:t>
            </a:r>
            <a:r>
              <a:rPr lang="it-IT" dirty="0">
                <a:uFill>
                  <a:solidFill>
                    <a:srgbClr val="C00000"/>
                  </a:solidFill>
                </a:uFill>
              </a:rPr>
              <a:t>, di </a:t>
            </a:r>
            <a:r>
              <a:rPr lang="it-IT" u="sng" dirty="0">
                <a:uFill>
                  <a:solidFill>
                    <a:srgbClr val="C00000"/>
                  </a:solidFill>
                </a:uFill>
              </a:rPr>
              <a:t>ricerca scientifica</a:t>
            </a:r>
            <a:r>
              <a:rPr lang="it-IT" dirty="0">
                <a:uFill>
                  <a:solidFill>
                    <a:srgbClr val="C00000"/>
                  </a:solidFill>
                </a:uFill>
              </a:rPr>
              <a:t> o </a:t>
            </a:r>
            <a:r>
              <a:rPr lang="it-IT" u="sng" dirty="0">
                <a:uFill>
                  <a:solidFill>
                    <a:srgbClr val="C00000"/>
                  </a:solidFill>
                </a:uFill>
              </a:rPr>
              <a:t>storica</a:t>
            </a:r>
            <a:r>
              <a:rPr lang="it-IT" dirty="0">
                <a:uFill>
                  <a:solidFill>
                    <a:srgbClr val="C00000"/>
                  </a:solidFill>
                </a:uFill>
              </a:rPr>
              <a:t> o a </a:t>
            </a:r>
            <a:r>
              <a:rPr lang="it-IT" u="sng" dirty="0">
                <a:uFill>
                  <a:solidFill>
                    <a:srgbClr val="C00000"/>
                  </a:solidFill>
                </a:uFill>
              </a:rPr>
              <a:t>fini statistici</a:t>
            </a:r>
          </a:p>
          <a:p>
            <a:pPr marL="0" indent="0">
              <a:buNone/>
            </a:pPr>
            <a:r>
              <a:rPr lang="it-IT" b="1" i="1" dirty="0">
                <a:uFill>
                  <a:solidFill>
                    <a:srgbClr val="C00000"/>
                  </a:solidFill>
                </a:uFill>
              </a:rPr>
              <a:t>e </a:t>
            </a:r>
            <a:r>
              <a:rPr lang="it-IT" dirty="0">
                <a:solidFill>
                  <a:srgbClr val="C00000"/>
                </a:solidFill>
                <a:uFill>
                  <a:solidFill>
                    <a:srgbClr val="C00000"/>
                  </a:solidFill>
                </a:uFill>
              </a:rPr>
              <a:t>fatta salva </a:t>
            </a:r>
            <a:r>
              <a:rPr lang="it-IT" dirty="0">
                <a:uFill>
                  <a:solidFill>
                    <a:srgbClr val="C00000"/>
                  </a:solidFill>
                </a:uFill>
              </a:rPr>
              <a:t>l’attuazione di misure tecniche e organizzative adeguate richieste dal regolamento a tutela dei diritti e delle libertà dell’interessato. </a:t>
            </a:r>
            <a:endParaRPr lang="it-IT" b="1" i="1" dirty="0">
              <a:uFill>
                <a:solidFill>
                  <a:srgbClr val="C00000"/>
                </a:solidFill>
              </a:uFill>
            </a:endParaRPr>
          </a:p>
        </p:txBody>
      </p:sp>
      <p:sp>
        <p:nvSpPr>
          <p:cNvPr id="2" name="Segnaposto data 1">
            <a:extLst>
              <a:ext uri="{FF2B5EF4-FFF2-40B4-BE49-F238E27FC236}">
                <a16:creationId xmlns:a16="http://schemas.microsoft.com/office/drawing/2014/main" id="{403AED75-F3FF-4140-A62D-DE6A2F71FAB5}"/>
              </a:ext>
            </a:extLst>
          </p:cNvPr>
          <p:cNvSpPr>
            <a:spLocks noGrp="1"/>
          </p:cNvSpPr>
          <p:nvPr>
            <p:ph type="dt" sz="half" idx="10"/>
          </p:nvPr>
        </p:nvSpPr>
        <p:spPr/>
        <p:txBody>
          <a:bodyPr/>
          <a:lstStyle/>
          <a:p>
            <a:fld id="{470FABB3-D4FD-4D77-A710-71220BDBE660}" type="datetime1">
              <a:rPr lang="it-IT" smtClean="0"/>
              <a:t>07/06/2018</a:t>
            </a:fld>
            <a:endParaRPr lang="it-IT" dirty="0"/>
          </a:p>
        </p:txBody>
      </p:sp>
      <p:sp>
        <p:nvSpPr>
          <p:cNvPr id="6" name="Segnaposto piè di pagina 5">
            <a:extLst>
              <a:ext uri="{FF2B5EF4-FFF2-40B4-BE49-F238E27FC236}">
                <a16:creationId xmlns:a16="http://schemas.microsoft.com/office/drawing/2014/main" id="{90899C13-3C84-4B82-9F15-BFF6449A0F5C}"/>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7C8BEF7D-B81F-47C5-84B6-39421CF83F5D}"/>
              </a:ext>
            </a:extLst>
          </p:cNvPr>
          <p:cNvSpPr>
            <a:spLocks noGrp="1"/>
          </p:cNvSpPr>
          <p:nvPr>
            <p:ph type="sldNum" sz="quarter" idx="12"/>
          </p:nvPr>
        </p:nvSpPr>
        <p:spPr/>
        <p:txBody>
          <a:bodyPr/>
          <a:lstStyle/>
          <a:p>
            <a:fld id="{F74602B5-7832-47F6-8BF6-4ACCF92184F1}" type="slidenum">
              <a:rPr lang="it-IT" smtClean="0"/>
              <a:pPr/>
              <a:t>26</a:t>
            </a:fld>
            <a:endParaRPr lang="it-IT" dirty="0"/>
          </a:p>
        </p:txBody>
      </p:sp>
    </p:spTree>
    <p:extLst>
      <p:ext uri="{BB962C8B-B14F-4D97-AF65-F5344CB8AC3E}">
        <p14:creationId xmlns:p14="http://schemas.microsoft.com/office/powerpoint/2010/main" val="70385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solidFill>
                  <a:srgbClr val="C00000"/>
                </a:solidFill>
              </a:rPr>
              <a:t>Integrità</a:t>
            </a:r>
            <a:r>
              <a:rPr lang="it-IT" dirty="0"/>
              <a:t> dei dati personali e </a:t>
            </a:r>
            <a:r>
              <a:rPr lang="it-IT" dirty="0">
                <a:solidFill>
                  <a:srgbClr val="C00000"/>
                </a:solidFill>
              </a:rPr>
              <a:t>riservatezza</a:t>
            </a:r>
          </a:p>
        </p:txBody>
      </p:sp>
      <p:sp>
        <p:nvSpPr>
          <p:cNvPr id="4" name="Text Placeholder 3"/>
          <p:cNvSpPr>
            <a:spLocks noGrp="1"/>
          </p:cNvSpPr>
          <p:nvPr>
            <p:ph idx="1"/>
          </p:nvPr>
        </p:nvSpPr>
        <p:spPr>
          <a:xfrm>
            <a:off x="1523681" y="1268409"/>
            <a:ext cx="9144638" cy="4321183"/>
          </a:xfrm>
        </p:spPr>
        <p:txBody>
          <a:bodyPr wrap="square">
            <a:spAutoFit/>
          </a:bodyPr>
          <a:lstStyle/>
          <a:p>
            <a:pPr marL="0" indent="0">
              <a:buNone/>
            </a:pPr>
            <a:r>
              <a:rPr lang="it-IT" sz="3200" dirty="0">
                <a:uFill>
                  <a:solidFill>
                    <a:srgbClr val="C00000"/>
                  </a:solidFill>
                </a:uFill>
              </a:rPr>
              <a:t>I dati personali </a:t>
            </a:r>
            <a:r>
              <a:rPr lang="it-IT" sz="3200" dirty="0">
                <a:solidFill>
                  <a:srgbClr val="C00000"/>
                </a:solidFill>
                <a:effectLst>
                  <a:outerShdw blurRad="38100" dist="38100" dir="2700000" algn="tl">
                    <a:srgbClr val="000000">
                      <a:alpha val="43137"/>
                    </a:srgbClr>
                  </a:outerShdw>
                </a:effectLst>
                <a:uFill>
                  <a:solidFill>
                    <a:srgbClr val="C00000"/>
                  </a:solidFill>
                </a:uFill>
              </a:rPr>
              <a:t>devono</a:t>
            </a:r>
            <a:r>
              <a:rPr lang="it-IT" sz="3200" dirty="0">
                <a:uFill>
                  <a:solidFill>
                    <a:srgbClr val="C00000"/>
                  </a:solidFill>
                </a:uFill>
              </a:rPr>
              <a:t> infine essere trattati:</a:t>
            </a:r>
          </a:p>
          <a:p>
            <a:pPr marL="0" indent="0">
              <a:buNone/>
            </a:pPr>
            <a:r>
              <a:rPr lang="it-IT" sz="3200" dirty="0">
                <a:uFill>
                  <a:solidFill>
                    <a:srgbClr val="C00000"/>
                  </a:solidFill>
                </a:uFill>
              </a:rPr>
              <a:t>in maniera da </a:t>
            </a:r>
            <a:r>
              <a:rPr lang="it-IT" sz="3200" dirty="0">
                <a:solidFill>
                  <a:srgbClr val="C00000"/>
                </a:solidFill>
                <a:uFill>
                  <a:solidFill>
                    <a:srgbClr val="C00000"/>
                  </a:solidFill>
                </a:uFill>
              </a:rPr>
              <a:t>garantire</a:t>
            </a:r>
            <a:r>
              <a:rPr lang="it-IT" sz="3200" dirty="0">
                <a:uFill>
                  <a:solidFill>
                    <a:srgbClr val="C00000"/>
                  </a:solidFill>
                </a:uFill>
              </a:rPr>
              <a:t> </a:t>
            </a:r>
            <a:r>
              <a:rPr lang="it-IT" sz="3200" u="sng" dirty="0">
                <a:uFill>
                  <a:solidFill>
                    <a:srgbClr val="C00000"/>
                  </a:solidFill>
                </a:uFill>
              </a:rPr>
              <a:t>un’adeguata sicurezza</a:t>
            </a:r>
            <a:r>
              <a:rPr lang="it-IT" sz="3200" dirty="0">
                <a:uFill>
                  <a:solidFill>
                    <a:srgbClr val="C00000"/>
                  </a:solidFill>
                </a:uFill>
              </a:rPr>
              <a:t> dei dati; compresa la </a:t>
            </a:r>
            <a:r>
              <a:rPr lang="it-IT" sz="3200" u="sng" dirty="0">
                <a:uFill>
                  <a:solidFill>
                    <a:srgbClr val="C00000"/>
                  </a:solidFill>
                </a:uFill>
              </a:rPr>
              <a:t>protezione</a:t>
            </a:r>
            <a:r>
              <a:rPr lang="it-IT" sz="3200" dirty="0">
                <a:uFill>
                  <a:solidFill>
                    <a:srgbClr val="C00000"/>
                  </a:solidFill>
                </a:uFill>
              </a:rPr>
              <a:t>,</a:t>
            </a:r>
            <a:r>
              <a:rPr lang="it-IT" sz="3200" dirty="0">
                <a:solidFill>
                  <a:srgbClr val="C00000"/>
                </a:solidFill>
                <a:uFill>
                  <a:solidFill>
                    <a:srgbClr val="C00000"/>
                  </a:solidFill>
                </a:uFill>
              </a:rPr>
              <a:t> </a:t>
            </a:r>
            <a:r>
              <a:rPr lang="it-IT" sz="3200" dirty="0">
                <a:uFill>
                  <a:solidFill>
                    <a:srgbClr val="C00000"/>
                  </a:solidFill>
                </a:uFill>
              </a:rPr>
              <a:t>mediante</a:t>
            </a:r>
          </a:p>
          <a:p>
            <a:pPr marL="0" indent="0" algn="ctr">
              <a:buNone/>
            </a:pPr>
            <a:r>
              <a:rPr lang="it-IT" sz="3200" b="1" dirty="0">
                <a:solidFill>
                  <a:srgbClr val="C00000"/>
                </a:solidFill>
                <a:uFill>
                  <a:solidFill>
                    <a:srgbClr val="C00000"/>
                  </a:solidFill>
                </a:uFill>
              </a:rPr>
              <a:t>misure tecniche </a:t>
            </a:r>
            <a:r>
              <a:rPr lang="it-IT" sz="3200" i="1" dirty="0">
                <a:solidFill>
                  <a:schemeClr val="tx1"/>
                </a:solidFill>
                <a:effectLst>
                  <a:outerShdw blurRad="38100" dist="38100" dir="2700000" algn="tl">
                    <a:srgbClr val="000000">
                      <a:alpha val="43137"/>
                    </a:srgbClr>
                  </a:outerShdw>
                </a:effectLst>
                <a:uFill>
                  <a:solidFill>
                    <a:srgbClr val="C00000"/>
                  </a:solidFill>
                </a:uFill>
              </a:rPr>
              <a:t>e </a:t>
            </a:r>
            <a:r>
              <a:rPr lang="it-IT" sz="3200" b="1" dirty="0">
                <a:solidFill>
                  <a:srgbClr val="C00000"/>
                </a:solidFill>
                <a:uFill>
                  <a:solidFill>
                    <a:srgbClr val="C00000"/>
                  </a:solidFill>
                </a:uFill>
              </a:rPr>
              <a:t>organizzative adeguate</a:t>
            </a:r>
            <a:r>
              <a:rPr lang="it-IT" sz="3200" dirty="0">
                <a:uFill>
                  <a:solidFill>
                    <a:srgbClr val="C00000"/>
                  </a:solidFill>
                </a:uFill>
              </a:rPr>
              <a:t>,</a:t>
            </a:r>
          </a:p>
          <a:p>
            <a:r>
              <a:rPr lang="it-IT" sz="3200" dirty="0">
                <a:uFill>
                  <a:solidFill>
                    <a:srgbClr val="C00000"/>
                  </a:solidFill>
                </a:uFill>
              </a:rPr>
              <a:t>da </a:t>
            </a:r>
            <a:r>
              <a:rPr lang="it-IT" sz="3200" u="sng" dirty="0">
                <a:uFill>
                  <a:solidFill>
                    <a:srgbClr val="C00000"/>
                  </a:solidFill>
                </a:uFill>
              </a:rPr>
              <a:t>trattamenti non autorizzati </a:t>
            </a:r>
            <a:r>
              <a:rPr lang="it-IT" sz="3200" dirty="0">
                <a:uFill>
                  <a:solidFill>
                    <a:srgbClr val="C00000"/>
                  </a:solidFill>
                </a:uFill>
              </a:rPr>
              <a:t>o </a:t>
            </a:r>
            <a:r>
              <a:rPr lang="it-IT" sz="3200" u="sng" dirty="0">
                <a:uFill>
                  <a:solidFill>
                    <a:srgbClr val="C00000"/>
                  </a:solidFill>
                </a:uFill>
              </a:rPr>
              <a:t>illeciti</a:t>
            </a:r>
            <a:r>
              <a:rPr lang="it-IT" sz="3200" dirty="0">
                <a:uFill>
                  <a:solidFill>
                    <a:srgbClr val="C00000"/>
                  </a:solidFill>
                </a:uFill>
              </a:rPr>
              <a:t> </a:t>
            </a:r>
          </a:p>
          <a:p>
            <a:r>
              <a:rPr lang="it-IT" sz="3200" dirty="0">
                <a:uFill>
                  <a:solidFill>
                    <a:srgbClr val="C00000"/>
                  </a:solidFill>
                </a:uFill>
              </a:rPr>
              <a:t>e dalla </a:t>
            </a:r>
            <a:r>
              <a:rPr lang="it-IT" sz="3200" u="sng" dirty="0">
                <a:uFill>
                  <a:solidFill>
                    <a:srgbClr val="C00000"/>
                  </a:solidFill>
                </a:uFill>
              </a:rPr>
              <a:t>perdita</a:t>
            </a:r>
            <a:r>
              <a:rPr lang="it-IT" sz="3200" dirty="0">
                <a:uFill>
                  <a:solidFill>
                    <a:srgbClr val="C00000"/>
                  </a:solidFill>
                </a:uFill>
              </a:rPr>
              <a:t>, </a:t>
            </a:r>
          </a:p>
          <a:p>
            <a:r>
              <a:rPr lang="it-IT" sz="3200" dirty="0">
                <a:uFill>
                  <a:solidFill>
                    <a:srgbClr val="C00000"/>
                  </a:solidFill>
                </a:uFill>
              </a:rPr>
              <a:t>dalla </a:t>
            </a:r>
            <a:r>
              <a:rPr lang="it-IT" sz="3200" u="sng" dirty="0">
                <a:uFill>
                  <a:solidFill>
                    <a:srgbClr val="C00000"/>
                  </a:solidFill>
                </a:uFill>
              </a:rPr>
              <a:t>distruzione</a:t>
            </a:r>
            <a:r>
              <a:rPr lang="it-IT" sz="3200" dirty="0">
                <a:uFill>
                  <a:solidFill>
                    <a:srgbClr val="C00000"/>
                  </a:solidFill>
                </a:uFill>
              </a:rPr>
              <a:t> </a:t>
            </a:r>
          </a:p>
          <a:p>
            <a:r>
              <a:rPr lang="it-IT" sz="3200" dirty="0">
                <a:uFill>
                  <a:solidFill>
                    <a:srgbClr val="C00000"/>
                  </a:solidFill>
                </a:uFill>
              </a:rPr>
              <a:t>o dal </a:t>
            </a:r>
            <a:r>
              <a:rPr lang="it-IT" sz="3200" u="sng" dirty="0">
                <a:uFill>
                  <a:solidFill>
                    <a:srgbClr val="C00000"/>
                  </a:solidFill>
                </a:uFill>
              </a:rPr>
              <a:t>danno</a:t>
            </a:r>
            <a:r>
              <a:rPr lang="it-IT" sz="3200" dirty="0">
                <a:uFill>
                  <a:solidFill>
                    <a:srgbClr val="C00000"/>
                  </a:solidFill>
                </a:uFill>
              </a:rPr>
              <a:t> accidentali.</a:t>
            </a:r>
          </a:p>
        </p:txBody>
      </p:sp>
      <p:sp>
        <p:nvSpPr>
          <p:cNvPr id="2" name="Segnaposto data 1">
            <a:extLst>
              <a:ext uri="{FF2B5EF4-FFF2-40B4-BE49-F238E27FC236}">
                <a16:creationId xmlns:a16="http://schemas.microsoft.com/office/drawing/2014/main" id="{2CD3F29A-17BB-4C78-B9B5-6F223115B10D}"/>
              </a:ext>
            </a:extLst>
          </p:cNvPr>
          <p:cNvSpPr>
            <a:spLocks noGrp="1"/>
          </p:cNvSpPr>
          <p:nvPr>
            <p:ph type="dt" sz="half" idx="10"/>
          </p:nvPr>
        </p:nvSpPr>
        <p:spPr/>
        <p:txBody>
          <a:bodyPr/>
          <a:lstStyle/>
          <a:p>
            <a:fld id="{5D46A0F6-B36A-4739-BD31-D2BEDF938CF7}" type="datetime1">
              <a:rPr lang="it-IT" smtClean="0"/>
              <a:t>07/06/2018</a:t>
            </a:fld>
            <a:endParaRPr lang="it-IT" dirty="0"/>
          </a:p>
        </p:txBody>
      </p:sp>
      <p:sp>
        <p:nvSpPr>
          <p:cNvPr id="6" name="Segnaposto piè di pagina 5">
            <a:extLst>
              <a:ext uri="{FF2B5EF4-FFF2-40B4-BE49-F238E27FC236}">
                <a16:creationId xmlns:a16="http://schemas.microsoft.com/office/drawing/2014/main" id="{64574848-744E-4F85-B8E8-19245ECA62A2}"/>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73544DBF-AF75-4AF5-9158-49D4774AE6AA}"/>
              </a:ext>
            </a:extLst>
          </p:cNvPr>
          <p:cNvSpPr>
            <a:spLocks noGrp="1"/>
          </p:cNvSpPr>
          <p:nvPr>
            <p:ph type="sldNum" sz="quarter" idx="12"/>
          </p:nvPr>
        </p:nvSpPr>
        <p:spPr/>
        <p:txBody>
          <a:bodyPr/>
          <a:lstStyle/>
          <a:p>
            <a:fld id="{F74602B5-7832-47F6-8BF6-4ACCF92184F1}" type="slidenum">
              <a:rPr lang="it-IT" smtClean="0"/>
              <a:pPr/>
              <a:t>27</a:t>
            </a:fld>
            <a:endParaRPr lang="it-IT" dirty="0"/>
          </a:p>
        </p:txBody>
      </p:sp>
    </p:spTree>
    <p:extLst>
      <p:ext uri="{BB962C8B-B14F-4D97-AF65-F5344CB8AC3E}">
        <p14:creationId xmlns:p14="http://schemas.microsoft.com/office/powerpoint/2010/main" val="3196530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solidFill>
                  <a:srgbClr val="C00000"/>
                </a:solidFill>
              </a:rPr>
              <a:t>Responsabilizzazione</a:t>
            </a:r>
            <a:r>
              <a:rPr lang="it-IT" dirty="0"/>
              <a:t> del Titolare del trattamento</a:t>
            </a:r>
          </a:p>
        </p:txBody>
      </p:sp>
      <p:sp>
        <p:nvSpPr>
          <p:cNvPr id="4" name="Text Placeholder 3"/>
          <p:cNvSpPr>
            <a:spLocks noGrp="1"/>
          </p:cNvSpPr>
          <p:nvPr>
            <p:ph idx="1"/>
          </p:nvPr>
        </p:nvSpPr>
        <p:spPr>
          <a:xfrm>
            <a:off x="1812454" y="1737663"/>
            <a:ext cx="9250498" cy="4548938"/>
          </a:xfrm>
        </p:spPr>
        <p:txBody>
          <a:bodyPr wrap="square">
            <a:spAutoFit/>
          </a:bodyPr>
          <a:lstStyle/>
          <a:p>
            <a:pPr marL="0" indent="0">
              <a:buNone/>
            </a:pPr>
            <a:r>
              <a:rPr lang="it-IT" sz="3200" dirty="0">
                <a:uFill>
                  <a:solidFill>
                    <a:srgbClr val="C00000"/>
                  </a:solidFill>
                </a:uFill>
              </a:rPr>
              <a:t>Il regolamento stabilisce </a:t>
            </a:r>
            <a:r>
              <a:rPr lang="it-IT" sz="3200" dirty="0">
                <a:solidFill>
                  <a:srgbClr val="C00000"/>
                </a:solidFill>
                <a:uFill>
                  <a:solidFill>
                    <a:srgbClr val="C00000"/>
                  </a:solidFill>
                </a:uFill>
              </a:rPr>
              <a:t>la </a:t>
            </a:r>
            <a:r>
              <a:rPr lang="it-IT" sz="3200" b="1" dirty="0">
                <a:solidFill>
                  <a:srgbClr val="C00000"/>
                </a:solidFill>
                <a:uFill>
                  <a:solidFill>
                    <a:srgbClr val="C00000"/>
                  </a:solidFill>
                </a:uFill>
              </a:rPr>
              <a:t>responsabilità generale</a:t>
            </a:r>
            <a:r>
              <a:rPr lang="it-IT" sz="3200" dirty="0">
                <a:solidFill>
                  <a:srgbClr val="C00000"/>
                </a:solidFill>
                <a:uFill>
                  <a:solidFill>
                    <a:srgbClr val="C00000"/>
                  </a:solidFill>
                </a:uFill>
              </a:rPr>
              <a:t> del titolare</a:t>
            </a:r>
            <a:r>
              <a:rPr lang="it-IT" sz="3200" baseline="30000" dirty="0">
                <a:uFill>
                  <a:solidFill>
                    <a:srgbClr val="C00000"/>
                  </a:solidFill>
                </a:uFill>
              </a:rPr>
              <a:t> (art. 24) </a:t>
            </a:r>
            <a:r>
              <a:rPr lang="it-IT" sz="3200" dirty="0">
                <a:uFill>
                  <a:solidFill>
                    <a:srgbClr val="C00000"/>
                  </a:solidFill>
                </a:uFill>
              </a:rPr>
              <a:t>del trattamento per </a:t>
            </a:r>
            <a:r>
              <a:rPr lang="it-IT" sz="3200" u="sng" dirty="0">
                <a:uFill>
                  <a:solidFill>
                    <a:srgbClr val="C00000"/>
                  </a:solidFill>
                </a:uFill>
              </a:rPr>
              <a:t>qualsiasi trattamento</a:t>
            </a:r>
            <a:r>
              <a:rPr lang="it-IT" sz="3200" dirty="0">
                <a:uFill>
                  <a:solidFill>
                    <a:srgbClr val="C00000"/>
                  </a:solidFill>
                </a:uFill>
              </a:rPr>
              <a:t> di dati personali</a:t>
            </a:r>
          </a:p>
          <a:p>
            <a:pPr marL="0" indent="0">
              <a:buNone/>
            </a:pPr>
            <a:endParaRPr lang="it-IT" dirty="0">
              <a:uFill>
                <a:solidFill>
                  <a:srgbClr val="C00000"/>
                </a:solidFill>
              </a:uFill>
            </a:endParaRPr>
          </a:p>
          <a:p>
            <a:pPr marL="300038" lvl="1" indent="0">
              <a:buNone/>
            </a:pPr>
            <a:r>
              <a:rPr lang="it-IT" sz="2800" dirty="0">
                <a:uFill>
                  <a:solidFill>
                    <a:srgbClr val="C00000"/>
                  </a:solidFill>
                </a:uFill>
              </a:rPr>
              <a:t>che quest’ultimo abbia effettuato </a:t>
            </a:r>
            <a:r>
              <a:rPr lang="it-IT" sz="2800" u="sng" dirty="0">
                <a:uFill>
                  <a:solidFill>
                    <a:srgbClr val="C00000"/>
                  </a:solidFill>
                </a:uFill>
              </a:rPr>
              <a:t>direttamente</a:t>
            </a:r>
            <a:r>
              <a:rPr lang="it-IT" sz="2800" dirty="0">
                <a:uFill>
                  <a:solidFill>
                    <a:srgbClr val="C00000"/>
                  </a:solidFill>
                </a:uFill>
              </a:rPr>
              <a:t> o che altri abbiano effettuato </a:t>
            </a:r>
            <a:r>
              <a:rPr lang="it-IT" sz="2800" u="sng" dirty="0">
                <a:uFill>
                  <a:solidFill>
                    <a:srgbClr val="C00000"/>
                  </a:solidFill>
                </a:uFill>
              </a:rPr>
              <a:t>per suo conto</a:t>
            </a:r>
            <a:r>
              <a:rPr lang="it-IT" sz="2800" dirty="0">
                <a:uFill>
                  <a:solidFill>
                    <a:srgbClr val="C00000"/>
                  </a:solidFill>
                </a:uFill>
              </a:rPr>
              <a:t>.</a:t>
            </a:r>
          </a:p>
          <a:p>
            <a:pPr marL="0" indent="0">
              <a:buNone/>
            </a:pPr>
            <a:r>
              <a:rPr lang="it-IT" sz="3200" dirty="0">
                <a:uFill>
                  <a:solidFill>
                    <a:srgbClr val="C00000"/>
                  </a:solidFill>
                </a:uFill>
              </a:rPr>
              <a:t>Il titolare </a:t>
            </a:r>
            <a:r>
              <a:rPr lang="it-IT" sz="3200" dirty="0">
                <a:solidFill>
                  <a:srgbClr val="C00000"/>
                </a:solidFill>
                <a:uFill>
                  <a:solidFill>
                    <a:srgbClr val="C00000"/>
                  </a:solidFill>
                </a:uFill>
              </a:rPr>
              <a:t>deve garantire </a:t>
            </a:r>
            <a:r>
              <a:rPr lang="it-IT" sz="3200" dirty="0">
                <a:uFill>
                  <a:solidFill>
                    <a:srgbClr val="C00000"/>
                  </a:solidFill>
                </a:uFill>
              </a:rPr>
              <a:t>il rispetto dei principi appena visti: di </a:t>
            </a:r>
            <a:r>
              <a:rPr lang="it-IT" sz="3200" u="sng" dirty="0">
                <a:uFill>
                  <a:solidFill>
                    <a:srgbClr val="C00000"/>
                  </a:solidFill>
                </a:uFill>
              </a:rPr>
              <a:t>liceità</a:t>
            </a:r>
            <a:r>
              <a:rPr lang="it-IT" sz="3200" dirty="0">
                <a:uFill>
                  <a:solidFill>
                    <a:srgbClr val="C00000"/>
                  </a:solidFill>
                </a:uFill>
              </a:rPr>
              <a:t>, </a:t>
            </a:r>
            <a:r>
              <a:rPr lang="it-IT" sz="3200" u="sng" dirty="0">
                <a:uFill>
                  <a:solidFill>
                    <a:srgbClr val="C00000"/>
                  </a:solidFill>
                </a:uFill>
              </a:rPr>
              <a:t>correttezza</a:t>
            </a:r>
            <a:r>
              <a:rPr lang="it-IT" sz="3200" dirty="0">
                <a:uFill>
                  <a:solidFill>
                    <a:srgbClr val="C00000"/>
                  </a:solidFill>
                </a:uFill>
              </a:rPr>
              <a:t> e </a:t>
            </a:r>
            <a:r>
              <a:rPr lang="it-IT" sz="3200" u="sng" dirty="0">
                <a:uFill>
                  <a:solidFill>
                    <a:srgbClr val="C00000"/>
                  </a:solidFill>
                </a:uFill>
              </a:rPr>
              <a:t>trasparenza</a:t>
            </a:r>
            <a:r>
              <a:rPr lang="it-IT" sz="3200" dirty="0">
                <a:uFill>
                  <a:solidFill>
                    <a:srgbClr val="C00000"/>
                  </a:solidFill>
                </a:uFill>
              </a:rPr>
              <a:t>, </a:t>
            </a:r>
            <a:r>
              <a:rPr lang="it-IT" sz="3200" u="sng" dirty="0">
                <a:uFill>
                  <a:solidFill>
                    <a:srgbClr val="C00000"/>
                  </a:solidFill>
                </a:uFill>
              </a:rPr>
              <a:t>limitazione delle finalità</a:t>
            </a:r>
            <a:r>
              <a:rPr lang="it-IT" sz="3200" dirty="0">
                <a:uFill>
                  <a:solidFill>
                    <a:srgbClr val="C00000"/>
                  </a:solidFill>
                </a:uFill>
              </a:rPr>
              <a:t>, </a:t>
            </a:r>
            <a:r>
              <a:rPr lang="it-IT" sz="3200" u="sng" dirty="0">
                <a:uFill>
                  <a:solidFill>
                    <a:srgbClr val="C00000"/>
                  </a:solidFill>
                </a:uFill>
              </a:rPr>
              <a:t>minimizzazione</a:t>
            </a:r>
            <a:r>
              <a:rPr lang="it-IT" sz="3200" dirty="0">
                <a:uFill>
                  <a:solidFill>
                    <a:srgbClr val="C00000"/>
                  </a:solidFill>
                </a:uFill>
              </a:rPr>
              <a:t>, </a:t>
            </a:r>
            <a:r>
              <a:rPr lang="it-IT" sz="3200" u="sng" dirty="0">
                <a:uFill>
                  <a:solidFill>
                    <a:srgbClr val="C00000"/>
                  </a:solidFill>
                </a:uFill>
              </a:rPr>
              <a:t>esattezza</a:t>
            </a:r>
            <a:r>
              <a:rPr lang="it-IT" sz="3200" dirty="0">
                <a:uFill>
                  <a:solidFill>
                    <a:srgbClr val="C00000"/>
                  </a:solidFill>
                </a:uFill>
              </a:rPr>
              <a:t>, </a:t>
            </a:r>
            <a:r>
              <a:rPr lang="it-IT" sz="3200" u="sng" dirty="0">
                <a:uFill>
                  <a:solidFill>
                    <a:srgbClr val="C00000"/>
                  </a:solidFill>
                </a:uFill>
              </a:rPr>
              <a:t>limitazione</a:t>
            </a:r>
            <a:r>
              <a:rPr lang="it-IT" sz="3200" dirty="0">
                <a:uFill>
                  <a:solidFill>
                    <a:srgbClr val="C00000"/>
                  </a:solidFill>
                </a:uFill>
              </a:rPr>
              <a:t> </a:t>
            </a:r>
            <a:r>
              <a:rPr lang="it-IT" sz="3200" u="sng" dirty="0">
                <a:uFill>
                  <a:solidFill>
                    <a:srgbClr val="C00000"/>
                  </a:solidFill>
                </a:uFill>
              </a:rPr>
              <a:t>della conservazione</a:t>
            </a:r>
            <a:r>
              <a:rPr lang="it-IT" sz="3200" dirty="0">
                <a:uFill>
                  <a:solidFill>
                    <a:srgbClr val="C00000"/>
                  </a:solidFill>
                </a:uFill>
              </a:rPr>
              <a:t>, </a:t>
            </a:r>
            <a:r>
              <a:rPr lang="it-IT" sz="3200" u="sng" dirty="0">
                <a:uFill>
                  <a:solidFill>
                    <a:srgbClr val="C00000"/>
                  </a:solidFill>
                </a:uFill>
              </a:rPr>
              <a:t>integrità</a:t>
            </a:r>
            <a:r>
              <a:rPr lang="it-IT" sz="3200" dirty="0">
                <a:uFill>
                  <a:solidFill>
                    <a:srgbClr val="C00000"/>
                  </a:solidFill>
                </a:uFill>
              </a:rPr>
              <a:t> e </a:t>
            </a:r>
            <a:r>
              <a:rPr lang="it-IT" sz="3200" u="sng" dirty="0">
                <a:uFill>
                  <a:solidFill>
                    <a:srgbClr val="C00000"/>
                  </a:solidFill>
                </a:uFill>
              </a:rPr>
              <a:t>riservatezza</a:t>
            </a:r>
            <a:r>
              <a:rPr lang="it-IT" sz="3200" dirty="0">
                <a:uFill>
                  <a:solidFill>
                    <a:srgbClr val="C00000"/>
                  </a:solidFill>
                </a:uFill>
              </a:rPr>
              <a:t>.</a:t>
            </a:r>
          </a:p>
          <a:p>
            <a:pPr marL="0" indent="0" algn="ctr">
              <a:buNone/>
            </a:pPr>
            <a:r>
              <a:rPr lang="it-IT" sz="3200" dirty="0">
                <a:uFill>
                  <a:solidFill>
                    <a:srgbClr val="C00000"/>
                  </a:solidFill>
                </a:uFill>
              </a:rPr>
              <a:t>(</a:t>
            </a:r>
            <a:r>
              <a:rPr lang="it-IT" sz="3600" cap="small" dirty="0">
                <a:solidFill>
                  <a:srgbClr val="C00000"/>
                </a:solidFill>
                <a:effectLst>
                  <a:outerShdw blurRad="38100" dist="38100" dir="2700000" algn="tl">
                    <a:srgbClr val="000000">
                      <a:alpha val="43137"/>
                    </a:srgbClr>
                  </a:outerShdw>
                </a:effectLst>
                <a:uFill>
                  <a:solidFill>
                    <a:srgbClr val="C00000"/>
                  </a:solidFill>
                </a:uFill>
              </a:rPr>
              <a:t>accountability</a:t>
            </a:r>
            <a:r>
              <a:rPr lang="it-IT" sz="3200" dirty="0">
                <a:uFill>
                  <a:solidFill>
                    <a:srgbClr val="C00000"/>
                  </a:solidFill>
                </a:uFill>
              </a:rPr>
              <a:t>)</a:t>
            </a:r>
          </a:p>
        </p:txBody>
      </p:sp>
      <p:sp>
        <p:nvSpPr>
          <p:cNvPr id="2" name="Segnaposto data 1">
            <a:extLst>
              <a:ext uri="{FF2B5EF4-FFF2-40B4-BE49-F238E27FC236}">
                <a16:creationId xmlns:a16="http://schemas.microsoft.com/office/drawing/2014/main" id="{37D267C8-D2FF-41F6-96BD-D3E0956CB94A}"/>
              </a:ext>
            </a:extLst>
          </p:cNvPr>
          <p:cNvSpPr>
            <a:spLocks noGrp="1"/>
          </p:cNvSpPr>
          <p:nvPr>
            <p:ph type="dt" sz="half" idx="10"/>
          </p:nvPr>
        </p:nvSpPr>
        <p:spPr/>
        <p:txBody>
          <a:bodyPr/>
          <a:lstStyle/>
          <a:p>
            <a:fld id="{65455BBE-B128-494C-BB3F-A430588E24CB}" type="datetime1">
              <a:rPr lang="it-IT" smtClean="0"/>
              <a:t>07/06/2018</a:t>
            </a:fld>
            <a:endParaRPr lang="it-IT" dirty="0"/>
          </a:p>
        </p:txBody>
      </p:sp>
      <p:sp>
        <p:nvSpPr>
          <p:cNvPr id="6" name="Segnaposto piè di pagina 5">
            <a:extLst>
              <a:ext uri="{FF2B5EF4-FFF2-40B4-BE49-F238E27FC236}">
                <a16:creationId xmlns:a16="http://schemas.microsoft.com/office/drawing/2014/main" id="{54DA5059-DEFA-410B-9375-A6DB1D08AD02}"/>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1759DC73-DC5F-478A-BF4C-E25D167DA681}"/>
              </a:ext>
            </a:extLst>
          </p:cNvPr>
          <p:cNvSpPr>
            <a:spLocks noGrp="1"/>
          </p:cNvSpPr>
          <p:nvPr>
            <p:ph type="sldNum" sz="quarter" idx="12"/>
          </p:nvPr>
        </p:nvSpPr>
        <p:spPr/>
        <p:txBody>
          <a:bodyPr/>
          <a:lstStyle/>
          <a:p>
            <a:fld id="{F74602B5-7832-47F6-8BF6-4ACCF92184F1}" type="slidenum">
              <a:rPr lang="it-IT" smtClean="0"/>
              <a:pPr/>
              <a:t>28</a:t>
            </a:fld>
            <a:endParaRPr lang="it-IT" dirty="0"/>
          </a:p>
        </p:txBody>
      </p:sp>
    </p:spTree>
    <p:extLst>
      <p:ext uri="{BB962C8B-B14F-4D97-AF65-F5344CB8AC3E}">
        <p14:creationId xmlns:p14="http://schemas.microsoft.com/office/powerpoint/2010/main" val="282225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Trattamenti basati sul</a:t>
            </a:r>
            <a:r>
              <a:rPr lang="it-IT" b="1" dirty="0"/>
              <a:t> </a:t>
            </a:r>
            <a:r>
              <a:rPr lang="it-IT" dirty="0">
                <a:solidFill>
                  <a:srgbClr val="C00000"/>
                </a:solidFill>
              </a:rPr>
              <a:t>consenso</a:t>
            </a:r>
          </a:p>
        </p:txBody>
      </p:sp>
      <p:sp>
        <p:nvSpPr>
          <p:cNvPr id="4" name="Text Placeholder 3"/>
          <p:cNvSpPr>
            <a:spLocks noGrp="1"/>
          </p:cNvSpPr>
          <p:nvPr>
            <p:ph idx="1"/>
          </p:nvPr>
        </p:nvSpPr>
        <p:spPr>
          <a:xfrm>
            <a:off x="1456905" y="1300212"/>
            <a:ext cx="9278191" cy="4257576"/>
          </a:xfrm>
        </p:spPr>
        <p:txBody>
          <a:bodyPr wrap="square">
            <a:spAutoFit/>
          </a:bodyPr>
          <a:lstStyle/>
          <a:p>
            <a:pPr marL="0" indent="0">
              <a:buNone/>
            </a:pPr>
            <a:r>
              <a:rPr lang="it-IT" sz="3200" b="1" dirty="0">
                <a:uFill>
                  <a:solidFill>
                    <a:srgbClr val="C00000"/>
                  </a:solidFill>
                </a:uFill>
              </a:rPr>
              <a:t>Quando la </a:t>
            </a:r>
            <a:r>
              <a:rPr lang="it-IT" sz="3200" b="1" dirty="0">
                <a:solidFill>
                  <a:srgbClr val="C00000"/>
                </a:solidFill>
                <a:uFill>
                  <a:solidFill>
                    <a:srgbClr val="C00000"/>
                  </a:solidFill>
                </a:uFill>
              </a:rPr>
              <a:t>liceità</a:t>
            </a:r>
            <a:r>
              <a:rPr lang="it-IT" sz="3200" b="1" dirty="0">
                <a:uFill>
                  <a:solidFill>
                    <a:srgbClr val="C00000"/>
                  </a:solidFill>
                </a:uFill>
              </a:rPr>
              <a:t> del trattamento si basa sul </a:t>
            </a:r>
            <a:r>
              <a:rPr lang="it-IT" sz="3200" b="1" dirty="0">
                <a:solidFill>
                  <a:srgbClr val="C00000"/>
                </a:solidFill>
                <a:uFill>
                  <a:solidFill>
                    <a:srgbClr val="C00000"/>
                  </a:solidFill>
                </a:uFill>
              </a:rPr>
              <a:t>consenso</a:t>
            </a:r>
            <a:r>
              <a:rPr lang="it-IT" sz="3200" b="1" dirty="0">
                <a:uFill>
                  <a:solidFill>
                    <a:srgbClr val="C00000"/>
                  </a:solidFill>
                </a:uFill>
              </a:rPr>
              <a:t> </a:t>
            </a:r>
            <a:r>
              <a:rPr lang="it-IT" sz="3200" dirty="0">
                <a:uFill>
                  <a:solidFill>
                    <a:srgbClr val="C00000"/>
                  </a:solidFill>
                </a:uFill>
              </a:rPr>
              <a:t>dell’interessato,</a:t>
            </a:r>
          </a:p>
          <a:p>
            <a:r>
              <a:rPr lang="it-IT" sz="3200" dirty="0">
                <a:uFill>
                  <a:solidFill>
                    <a:srgbClr val="C00000"/>
                  </a:solidFill>
                </a:uFill>
              </a:rPr>
              <a:t>il titolare del trattamento </a:t>
            </a:r>
            <a:r>
              <a:rPr lang="it-IT" sz="3200" u="sng" dirty="0">
                <a:solidFill>
                  <a:srgbClr val="C00000"/>
                </a:solidFill>
                <a:uFill>
                  <a:solidFill>
                    <a:schemeClr val="tx1"/>
                  </a:solidFill>
                </a:uFill>
              </a:rPr>
              <a:t>deve</a:t>
            </a:r>
            <a:r>
              <a:rPr lang="it-IT" sz="3200" dirty="0">
                <a:solidFill>
                  <a:srgbClr val="C00000"/>
                </a:solidFill>
                <a:uFill>
                  <a:solidFill>
                    <a:srgbClr val="C00000"/>
                  </a:solidFill>
                </a:uFill>
              </a:rPr>
              <a:t> essere in grado di dimostrare</a:t>
            </a:r>
            <a:r>
              <a:rPr lang="it-IT" sz="3200" dirty="0">
                <a:uFill>
                  <a:solidFill>
                    <a:srgbClr val="C00000"/>
                  </a:solidFill>
                </a:uFill>
              </a:rPr>
              <a:t> che l’interessato ha prestato il proprio consenso;</a:t>
            </a:r>
          </a:p>
          <a:p>
            <a:r>
              <a:rPr lang="it-IT" sz="3200" dirty="0">
                <a:uFill>
                  <a:solidFill>
                    <a:srgbClr val="C00000"/>
                  </a:solidFill>
                </a:uFill>
              </a:rPr>
              <a:t>il consenso espresso in una dichiarazione scritta, </a:t>
            </a:r>
            <a:r>
              <a:rPr lang="it-IT" sz="3200" u="sng" dirty="0">
                <a:uFill>
                  <a:solidFill>
                    <a:srgbClr val="C00000"/>
                  </a:solidFill>
                </a:uFill>
              </a:rPr>
              <a:t>deve</a:t>
            </a:r>
            <a:r>
              <a:rPr lang="it-IT" sz="3200" dirty="0">
                <a:uFill>
                  <a:solidFill>
                    <a:srgbClr val="C00000"/>
                  </a:solidFill>
                </a:uFill>
              </a:rPr>
              <a:t> essere </a:t>
            </a:r>
            <a:r>
              <a:rPr lang="it-IT" sz="3200" dirty="0">
                <a:solidFill>
                  <a:srgbClr val="C00000"/>
                </a:solidFill>
                <a:uFill>
                  <a:solidFill>
                    <a:srgbClr val="C00000"/>
                  </a:solidFill>
                </a:uFill>
              </a:rPr>
              <a:t>chiaramente distinguibile </a:t>
            </a:r>
            <a:r>
              <a:rPr lang="it-IT" sz="3200" dirty="0">
                <a:uFill>
                  <a:solidFill>
                    <a:srgbClr val="C00000"/>
                  </a:solidFill>
                </a:uFill>
              </a:rPr>
              <a:t>da altre questioni;</a:t>
            </a:r>
          </a:p>
          <a:p>
            <a:r>
              <a:rPr lang="it-IT" sz="3200" dirty="0">
                <a:uFill>
                  <a:solidFill>
                    <a:srgbClr val="C00000"/>
                  </a:solidFill>
                </a:uFill>
              </a:rPr>
              <a:t>deve essere </a:t>
            </a:r>
            <a:r>
              <a:rPr lang="it-IT" sz="3200" dirty="0">
                <a:solidFill>
                  <a:srgbClr val="C00000"/>
                </a:solidFill>
                <a:uFill>
                  <a:solidFill>
                    <a:srgbClr val="C00000"/>
                  </a:solidFill>
                </a:uFill>
              </a:rPr>
              <a:t>liberamente prestato</a:t>
            </a:r>
            <a:r>
              <a:rPr lang="it-IT" sz="3200" dirty="0">
                <a:uFill>
                  <a:solidFill>
                    <a:srgbClr val="C00000"/>
                  </a:solidFill>
                </a:uFill>
              </a:rPr>
              <a:t>;</a:t>
            </a:r>
          </a:p>
          <a:p>
            <a:r>
              <a:rPr lang="it-IT" sz="3200" dirty="0">
                <a:uFill>
                  <a:solidFill>
                    <a:srgbClr val="C00000"/>
                  </a:solidFill>
                </a:uFill>
              </a:rPr>
              <a:t>Il consenso è </a:t>
            </a:r>
            <a:r>
              <a:rPr lang="it-IT" sz="3200" dirty="0">
                <a:solidFill>
                  <a:srgbClr val="C00000"/>
                </a:solidFill>
                <a:uFill>
                  <a:solidFill>
                    <a:srgbClr val="C00000"/>
                  </a:solidFill>
                </a:uFill>
              </a:rPr>
              <a:t>sempre</a:t>
            </a:r>
            <a:r>
              <a:rPr lang="it-IT" sz="3200" dirty="0">
                <a:uFill>
                  <a:solidFill>
                    <a:srgbClr val="C00000"/>
                  </a:solidFill>
                </a:uFill>
              </a:rPr>
              <a:t> </a:t>
            </a:r>
            <a:r>
              <a:rPr lang="it-IT" sz="3200" dirty="0">
                <a:solidFill>
                  <a:srgbClr val="C00000"/>
                </a:solidFill>
                <a:uFill>
                  <a:solidFill>
                    <a:srgbClr val="C00000"/>
                  </a:solidFill>
                </a:uFill>
              </a:rPr>
              <a:t>revocabile</a:t>
            </a:r>
            <a:r>
              <a:rPr lang="it-IT" sz="3200" dirty="0">
                <a:uFill>
                  <a:solidFill>
                    <a:srgbClr val="C00000"/>
                  </a:solidFill>
                </a:uFill>
              </a:rPr>
              <a:t> </a:t>
            </a:r>
            <a:r>
              <a:rPr lang="it-IT" sz="2400" dirty="0">
                <a:uFill>
                  <a:solidFill>
                    <a:srgbClr val="C00000"/>
                  </a:solidFill>
                </a:uFill>
              </a:rPr>
              <a:t>(eventuali </a:t>
            </a:r>
            <a:r>
              <a:rPr lang="it-IT" sz="2400" b="1" dirty="0">
                <a:uFill>
                  <a:solidFill>
                    <a:srgbClr val="C00000"/>
                  </a:solidFill>
                </a:uFill>
              </a:rPr>
              <a:t>clausole limitative </a:t>
            </a:r>
            <a:r>
              <a:rPr lang="it-IT" sz="2400" dirty="0">
                <a:uFill>
                  <a:solidFill>
                    <a:srgbClr val="C00000"/>
                  </a:solidFill>
                </a:uFill>
              </a:rPr>
              <a:t>della facoltà di revocare il consenso </a:t>
            </a:r>
            <a:r>
              <a:rPr lang="it-IT" sz="2400" b="1" dirty="0">
                <a:uFill>
                  <a:solidFill>
                    <a:srgbClr val="C00000"/>
                  </a:solidFill>
                </a:uFill>
              </a:rPr>
              <a:t>non sono valide </a:t>
            </a:r>
            <a:r>
              <a:rPr lang="it-IT" sz="2400" dirty="0">
                <a:uFill>
                  <a:solidFill>
                    <a:srgbClr val="C00000"/>
                  </a:solidFill>
                </a:uFill>
              </a:rPr>
              <a:t>).</a:t>
            </a:r>
            <a:endParaRPr lang="it-IT" sz="4000" dirty="0">
              <a:uFill>
                <a:solidFill>
                  <a:srgbClr val="C00000"/>
                </a:solidFill>
              </a:uFill>
            </a:endParaRPr>
          </a:p>
        </p:txBody>
      </p:sp>
      <p:sp>
        <p:nvSpPr>
          <p:cNvPr id="2" name="Segnaposto data 1">
            <a:extLst>
              <a:ext uri="{FF2B5EF4-FFF2-40B4-BE49-F238E27FC236}">
                <a16:creationId xmlns:a16="http://schemas.microsoft.com/office/drawing/2014/main" id="{8697AB30-3531-465C-B94A-25FD14FC7F7A}"/>
              </a:ext>
            </a:extLst>
          </p:cNvPr>
          <p:cNvSpPr>
            <a:spLocks noGrp="1"/>
          </p:cNvSpPr>
          <p:nvPr>
            <p:ph type="dt" sz="half" idx="10"/>
          </p:nvPr>
        </p:nvSpPr>
        <p:spPr/>
        <p:txBody>
          <a:bodyPr/>
          <a:lstStyle/>
          <a:p>
            <a:fld id="{C4FBC03C-C01B-492C-B9CF-3AA734B76240}" type="datetime1">
              <a:rPr lang="it-IT" smtClean="0"/>
              <a:t>07/06/2018</a:t>
            </a:fld>
            <a:endParaRPr lang="it-IT" dirty="0"/>
          </a:p>
        </p:txBody>
      </p:sp>
      <p:sp>
        <p:nvSpPr>
          <p:cNvPr id="6" name="Segnaposto piè di pagina 5">
            <a:extLst>
              <a:ext uri="{FF2B5EF4-FFF2-40B4-BE49-F238E27FC236}">
                <a16:creationId xmlns:a16="http://schemas.microsoft.com/office/drawing/2014/main" id="{DCC1A353-4EA7-4AF3-9222-4E99BA21A27D}"/>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C9535A54-39FB-4933-A063-15AFB0F06E75}"/>
              </a:ext>
            </a:extLst>
          </p:cNvPr>
          <p:cNvSpPr>
            <a:spLocks noGrp="1"/>
          </p:cNvSpPr>
          <p:nvPr>
            <p:ph type="sldNum" sz="quarter" idx="12"/>
          </p:nvPr>
        </p:nvSpPr>
        <p:spPr/>
        <p:txBody>
          <a:bodyPr/>
          <a:lstStyle/>
          <a:p>
            <a:fld id="{F74602B5-7832-47F6-8BF6-4ACCF92184F1}" type="slidenum">
              <a:rPr lang="it-IT" smtClean="0"/>
              <a:pPr/>
              <a:t>29</a:t>
            </a:fld>
            <a:endParaRPr lang="it-IT" dirty="0"/>
          </a:p>
        </p:txBody>
      </p:sp>
      <p:sp>
        <p:nvSpPr>
          <p:cNvPr id="5" name="Bolla: nuvola 4">
            <a:extLst>
              <a:ext uri="{FF2B5EF4-FFF2-40B4-BE49-F238E27FC236}">
                <a16:creationId xmlns:a16="http://schemas.microsoft.com/office/drawing/2014/main" id="{7C4CB9FC-AACA-4933-B5A8-366784A7CEED}"/>
              </a:ext>
            </a:extLst>
          </p:cNvPr>
          <p:cNvSpPr/>
          <p:nvPr/>
        </p:nvSpPr>
        <p:spPr>
          <a:xfrm rot="1124053">
            <a:off x="9249980" y="307547"/>
            <a:ext cx="1716233" cy="1083333"/>
          </a:xfrm>
          <a:prstGeom prst="cloudCallout">
            <a:avLst>
              <a:gd name="adj1" fmla="val -34667"/>
              <a:gd name="adj2" fmla="val 8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Solo un breve cenno</a:t>
            </a:r>
          </a:p>
        </p:txBody>
      </p:sp>
    </p:spTree>
    <p:extLst>
      <p:ext uri="{BB962C8B-B14F-4D97-AF65-F5344CB8AC3E}">
        <p14:creationId xmlns:p14="http://schemas.microsoft.com/office/powerpoint/2010/main" val="123652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3E44DC4-C9E9-4B18-95BA-CADD6ECE0146}"/>
              </a:ext>
            </a:extLst>
          </p:cNvPr>
          <p:cNvSpPr>
            <a:spLocks noGrp="1"/>
          </p:cNvSpPr>
          <p:nvPr>
            <p:ph type="title"/>
          </p:nvPr>
        </p:nvSpPr>
        <p:spPr/>
        <p:txBody>
          <a:bodyPr/>
          <a:lstStyle/>
          <a:p>
            <a:r>
              <a:rPr lang="it-IT" dirty="0">
                <a:solidFill>
                  <a:srgbClr val="C00000"/>
                </a:solidFill>
              </a:rPr>
              <a:t>•</a:t>
            </a:r>
            <a:r>
              <a:rPr lang="it-IT" dirty="0"/>
              <a:t> </a:t>
            </a:r>
            <a:r>
              <a:rPr lang="it-IT" i="1" dirty="0"/>
              <a:t>I diritti dell’interessato</a:t>
            </a:r>
            <a:endParaRPr lang="it-IT" dirty="0"/>
          </a:p>
        </p:txBody>
      </p:sp>
      <p:sp>
        <p:nvSpPr>
          <p:cNvPr id="8" name="Segnaposto testo 7">
            <a:extLst>
              <a:ext uri="{FF2B5EF4-FFF2-40B4-BE49-F238E27FC236}">
                <a16:creationId xmlns:a16="http://schemas.microsoft.com/office/drawing/2014/main" id="{776DCE3D-2655-4978-8F6F-76C8273923B5}"/>
              </a:ext>
            </a:extLst>
          </p:cNvPr>
          <p:cNvSpPr>
            <a:spLocks noGrp="1"/>
          </p:cNvSpPr>
          <p:nvPr>
            <p:ph type="body" idx="1"/>
          </p:nvPr>
        </p:nvSpPr>
        <p:spPr/>
        <p:txBody>
          <a:bodyPr/>
          <a:lstStyle/>
          <a:p>
            <a:pPr algn="ctr"/>
            <a:r>
              <a:rPr lang="it-IT" dirty="0">
                <a:effectLst>
                  <a:outerShdw blurRad="38100" dist="38100" dir="2700000" algn="tl">
                    <a:srgbClr val="000000">
                      <a:alpha val="43137"/>
                    </a:srgbClr>
                  </a:outerShdw>
                </a:effectLst>
              </a:rPr>
              <a:t>L’interessato al centro della disciplina</a:t>
            </a:r>
          </a:p>
        </p:txBody>
      </p:sp>
      <p:sp>
        <p:nvSpPr>
          <p:cNvPr id="4" name="Segnaposto data 3">
            <a:extLst>
              <a:ext uri="{FF2B5EF4-FFF2-40B4-BE49-F238E27FC236}">
                <a16:creationId xmlns:a16="http://schemas.microsoft.com/office/drawing/2014/main" id="{D9FF0A02-7D9E-4430-A576-65D71A373F86}"/>
              </a:ext>
            </a:extLst>
          </p:cNvPr>
          <p:cNvSpPr>
            <a:spLocks noGrp="1"/>
          </p:cNvSpPr>
          <p:nvPr>
            <p:ph type="dt" sz="half" idx="10"/>
          </p:nvPr>
        </p:nvSpPr>
        <p:spPr/>
        <p:txBody>
          <a:bodyPr/>
          <a:lstStyle/>
          <a:p>
            <a:fld id="{64C9C1F2-FBF3-40B6-97A2-71583A87B676}" type="datetime1">
              <a:rPr lang="it-IT" smtClean="0"/>
              <a:t>07/06/2018</a:t>
            </a:fld>
            <a:endParaRPr lang="en-US" dirty="0"/>
          </a:p>
        </p:txBody>
      </p:sp>
      <p:sp>
        <p:nvSpPr>
          <p:cNvPr id="5" name="Segnaposto piè di pagina 4">
            <a:extLst>
              <a:ext uri="{FF2B5EF4-FFF2-40B4-BE49-F238E27FC236}">
                <a16:creationId xmlns:a16="http://schemas.microsoft.com/office/drawing/2014/main" id="{61571668-7065-4505-BA62-CA0CF5A90A2D}"/>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2493407D-869D-464D-AF42-73DACAE64C48}"/>
              </a:ext>
            </a:extLst>
          </p:cNvPr>
          <p:cNvSpPr>
            <a:spLocks noGrp="1"/>
          </p:cNvSpPr>
          <p:nvPr>
            <p:ph type="sldNum" sz="quarter" idx="12"/>
          </p:nvPr>
        </p:nvSpPr>
        <p:spPr/>
        <p:txBody>
          <a:bodyPr/>
          <a:lstStyle/>
          <a:p>
            <a:fld id="{6113E31D-E2AB-40D1-8B51-AFA5AFEF393A}" type="slidenum">
              <a:rPr lang="en-US" smtClean="0"/>
              <a:t>3</a:t>
            </a:fld>
            <a:endParaRPr lang="en-US" dirty="0"/>
          </a:p>
        </p:txBody>
      </p:sp>
      <p:pic>
        <p:nvPicPr>
          <p:cNvPr id="9" name="Immagine 8">
            <a:extLst>
              <a:ext uri="{FF2B5EF4-FFF2-40B4-BE49-F238E27FC236}">
                <a16:creationId xmlns:a16="http://schemas.microsoft.com/office/drawing/2014/main" id="{CBBB3F9F-7921-4F91-8F79-ED7D6FF3D46C}"/>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233299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1F8EB4E-9BDA-4EF1-BFB3-BC824DCBE0A3}"/>
              </a:ext>
            </a:extLst>
          </p:cNvPr>
          <p:cNvSpPr>
            <a:spLocks noGrp="1"/>
          </p:cNvSpPr>
          <p:nvPr>
            <p:ph type="title"/>
          </p:nvPr>
        </p:nvSpPr>
        <p:spPr/>
        <p:txBody>
          <a:bodyPr>
            <a:normAutofit/>
          </a:bodyPr>
          <a:lstStyle/>
          <a:p>
            <a:pPr>
              <a:lnSpc>
                <a:spcPct val="80000"/>
              </a:lnSpc>
            </a:pPr>
            <a:r>
              <a:rPr lang="it-IT" dirty="0">
                <a:solidFill>
                  <a:srgbClr val="C00000"/>
                </a:solidFill>
              </a:rPr>
              <a:t>•</a:t>
            </a:r>
            <a:r>
              <a:rPr lang="it-IT" dirty="0"/>
              <a:t> I diritti dell’interessato</a:t>
            </a:r>
          </a:p>
        </p:txBody>
      </p:sp>
      <p:sp>
        <p:nvSpPr>
          <p:cNvPr id="8" name="Segnaposto testo 7">
            <a:extLst>
              <a:ext uri="{FF2B5EF4-FFF2-40B4-BE49-F238E27FC236}">
                <a16:creationId xmlns:a16="http://schemas.microsoft.com/office/drawing/2014/main" id="{B776DE35-FFF5-4E13-A77C-899598C0A717}"/>
              </a:ext>
            </a:extLst>
          </p:cNvPr>
          <p:cNvSpPr>
            <a:spLocks noGrp="1"/>
          </p:cNvSpPr>
          <p:nvPr>
            <p:ph type="body" idx="1"/>
          </p:nvPr>
        </p:nvSpPr>
        <p:spPr>
          <a:xfrm>
            <a:off x="1097280" y="4453128"/>
            <a:ext cx="10058400" cy="683264"/>
          </a:xfrm>
        </p:spPr>
        <p:txBody>
          <a:bodyPr/>
          <a:lstStyle/>
          <a:p>
            <a:pPr algn="ctr"/>
            <a:r>
              <a:rPr lang="it-IT" dirty="0">
                <a:effectLst>
                  <a:outerShdw blurRad="38100" dist="38100" dir="2700000" algn="tl">
                    <a:srgbClr val="000000">
                      <a:alpha val="43137"/>
                    </a:srgbClr>
                  </a:outerShdw>
                </a:effectLst>
              </a:rPr>
              <a:t>garantire la sicurezza dei dati personali </a:t>
            </a:r>
            <a:r>
              <a:rPr lang="it-IT" i="1" dirty="0">
                <a:effectLst>
                  <a:outerShdw blurRad="38100" dist="38100" dir="2700000" algn="tl">
                    <a:srgbClr val="000000">
                      <a:alpha val="43137"/>
                    </a:srgbClr>
                  </a:outerShdw>
                </a:effectLst>
              </a:rPr>
              <a:t>tenendo conto dei rischi</a:t>
            </a:r>
            <a:r>
              <a:rPr lang="it-IT" dirty="0">
                <a:effectLst>
                  <a:outerShdw blurRad="38100" dist="38100" dir="2700000" algn="tl">
                    <a:srgbClr val="000000">
                      <a:alpha val="43137"/>
                    </a:srgbClr>
                  </a:outerShdw>
                </a:effectLst>
              </a:rPr>
              <a:t> </a:t>
            </a:r>
            <a:r>
              <a:rPr lang="it-IT" i="1" dirty="0">
                <a:effectLst>
                  <a:outerShdw blurRad="38100" dist="38100" dir="2700000" algn="tl">
                    <a:srgbClr val="000000">
                      <a:alpha val="43137"/>
                    </a:srgbClr>
                  </a:outerShdw>
                </a:effectLst>
              </a:rPr>
              <a:t>per</a:t>
            </a:r>
            <a:r>
              <a:rPr lang="it-IT" dirty="0">
                <a:effectLst>
                  <a:outerShdw blurRad="38100" dist="38100" dir="2700000" algn="tl">
                    <a:srgbClr val="000000">
                      <a:alpha val="43137"/>
                    </a:srgbClr>
                  </a:outerShdw>
                </a:effectLst>
              </a:rPr>
              <a:t> gli interessi e </a:t>
            </a:r>
            <a:r>
              <a:rPr lang="it-IT" i="1" dirty="0">
                <a:effectLst>
                  <a:outerShdw blurRad="38100" dist="38100" dir="2700000" algn="tl">
                    <a:srgbClr val="000000">
                      <a:alpha val="43137"/>
                    </a:srgbClr>
                  </a:outerShdw>
                </a:effectLst>
              </a:rPr>
              <a:t>i diritti</a:t>
            </a:r>
            <a:r>
              <a:rPr lang="it-IT" dirty="0">
                <a:effectLst>
                  <a:outerShdw blurRad="38100" dist="38100" dir="2700000" algn="tl">
                    <a:srgbClr val="000000">
                      <a:alpha val="43137"/>
                    </a:srgbClr>
                  </a:outerShdw>
                </a:effectLst>
              </a:rPr>
              <a:t> dell’interessato</a:t>
            </a:r>
          </a:p>
        </p:txBody>
      </p:sp>
      <p:sp>
        <p:nvSpPr>
          <p:cNvPr id="4" name="Segnaposto data 3">
            <a:extLst>
              <a:ext uri="{FF2B5EF4-FFF2-40B4-BE49-F238E27FC236}">
                <a16:creationId xmlns:a16="http://schemas.microsoft.com/office/drawing/2014/main" id="{E5411EB1-7578-4F7D-9F3D-D6492D418301}"/>
              </a:ext>
            </a:extLst>
          </p:cNvPr>
          <p:cNvSpPr>
            <a:spLocks noGrp="1"/>
          </p:cNvSpPr>
          <p:nvPr>
            <p:ph type="dt" sz="half" idx="10"/>
          </p:nvPr>
        </p:nvSpPr>
        <p:spPr/>
        <p:txBody>
          <a:bodyPr/>
          <a:lstStyle/>
          <a:p>
            <a:fld id="{B77140B7-428A-42B0-9E50-D62126D660C8}" type="datetime1">
              <a:rPr lang="it-IT" smtClean="0"/>
              <a:t>07/06/2018</a:t>
            </a:fld>
            <a:endParaRPr lang="en-US" dirty="0"/>
          </a:p>
        </p:txBody>
      </p:sp>
      <p:sp>
        <p:nvSpPr>
          <p:cNvPr id="5" name="Segnaposto piè di pagina 4">
            <a:extLst>
              <a:ext uri="{FF2B5EF4-FFF2-40B4-BE49-F238E27FC236}">
                <a16:creationId xmlns:a16="http://schemas.microsoft.com/office/drawing/2014/main" id="{F9214145-1543-4581-B488-A8A2BE60D4B3}"/>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AB912C46-C720-495F-B5EC-052A21273192}"/>
              </a:ext>
            </a:extLst>
          </p:cNvPr>
          <p:cNvSpPr>
            <a:spLocks noGrp="1"/>
          </p:cNvSpPr>
          <p:nvPr>
            <p:ph type="sldNum" sz="quarter" idx="12"/>
          </p:nvPr>
        </p:nvSpPr>
        <p:spPr/>
        <p:txBody>
          <a:bodyPr/>
          <a:lstStyle/>
          <a:p>
            <a:fld id="{6113E31D-E2AB-40D1-8B51-AFA5AFEF393A}" type="slidenum">
              <a:rPr lang="en-US" smtClean="0"/>
              <a:t>30</a:t>
            </a:fld>
            <a:endParaRPr lang="en-US" dirty="0"/>
          </a:p>
        </p:txBody>
      </p:sp>
      <p:pic>
        <p:nvPicPr>
          <p:cNvPr id="9" name="Immagine 8">
            <a:extLst>
              <a:ext uri="{FF2B5EF4-FFF2-40B4-BE49-F238E27FC236}">
                <a16:creationId xmlns:a16="http://schemas.microsoft.com/office/drawing/2014/main" id="{C17745CC-D80F-4332-923D-058D31C811BB}"/>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395739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91337-676D-4DBB-B624-6BC0585EFAC3}"/>
              </a:ext>
            </a:extLst>
          </p:cNvPr>
          <p:cNvSpPr>
            <a:spLocks noGrp="1"/>
          </p:cNvSpPr>
          <p:nvPr>
            <p:ph type="title"/>
          </p:nvPr>
        </p:nvSpPr>
        <p:spPr/>
        <p:txBody>
          <a:bodyPr/>
          <a:lstStyle/>
          <a:p>
            <a:r>
              <a:rPr lang="it-IT" dirty="0">
                <a:latin typeface="Garamond" panose="02020404030301010803" pitchFamily="18" charset="0"/>
              </a:rPr>
              <a:t>Capo III – Diritti dell’interessato</a:t>
            </a:r>
          </a:p>
        </p:txBody>
      </p:sp>
      <p:sp>
        <p:nvSpPr>
          <p:cNvPr id="4" name="Segnaposto data 3">
            <a:extLst>
              <a:ext uri="{FF2B5EF4-FFF2-40B4-BE49-F238E27FC236}">
                <a16:creationId xmlns:a16="http://schemas.microsoft.com/office/drawing/2014/main" id="{1961324F-191B-4928-BCF3-3F5F6C05BF14}"/>
              </a:ext>
            </a:extLst>
          </p:cNvPr>
          <p:cNvSpPr>
            <a:spLocks noGrp="1"/>
          </p:cNvSpPr>
          <p:nvPr>
            <p:ph type="dt" sz="half" idx="10"/>
          </p:nvPr>
        </p:nvSpPr>
        <p:spPr/>
        <p:txBody>
          <a:bodyPr/>
          <a:lstStyle/>
          <a:p>
            <a:pPr defTabSz="342900">
              <a:defRPr/>
            </a:pPr>
            <a:fld id="{0BF01A6B-F5C0-4300-BDF0-A2445C42E1B7}" type="datetime1">
              <a:rPr lang="it-IT" smtClean="0">
                <a:solidFill>
                  <a:prstClr val="black">
                    <a:tint val="75000"/>
                  </a:prstClr>
                </a:solidFill>
                <a:latin typeface="Arial Nova Light"/>
              </a:rPr>
              <a:t>07/06/2018</a:t>
            </a:fld>
            <a:endParaRPr lang="it-IT" dirty="0">
              <a:solidFill>
                <a:prstClr val="black">
                  <a:tint val="75000"/>
                </a:prstClr>
              </a:solidFill>
              <a:latin typeface="Arial Nova Light"/>
            </a:endParaRPr>
          </a:p>
        </p:txBody>
      </p:sp>
      <p:sp>
        <p:nvSpPr>
          <p:cNvPr id="5" name="Segnaposto piè di pagina 4">
            <a:extLst>
              <a:ext uri="{FF2B5EF4-FFF2-40B4-BE49-F238E27FC236}">
                <a16:creationId xmlns:a16="http://schemas.microsoft.com/office/drawing/2014/main" id="{1B3126E3-E286-466D-9624-1D5408F9FF35}"/>
              </a:ext>
            </a:extLst>
          </p:cNvPr>
          <p:cNvSpPr>
            <a:spLocks noGrp="1"/>
          </p:cNvSpPr>
          <p:nvPr>
            <p:ph type="ftr" sz="quarter" idx="11"/>
          </p:nvPr>
        </p:nvSpPr>
        <p:spPr/>
        <p:txBody>
          <a:bodyPr/>
          <a:lstStyle/>
          <a:p>
            <a:pPr defTabSz="342900">
              <a:defRPr/>
            </a:pPr>
            <a:r>
              <a:rPr lang="it-IT">
                <a:latin typeface="Arial Nova Light"/>
              </a:rPr>
              <a:t>© ~ 2018. Marzio V. Vaglio ~ www.privacycodex.eu</a:t>
            </a:r>
            <a:endParaRPr lang="it-IT" dirty="0">
              <a:latin typeface="Arial Nova Light"/>
            </a:endParaRPr>
          </a:p>
        </p:txBody>
      </p:sp>
      <p:sp>
        <p:nvSpPr>
          <p:cNvPr id="6" name="Segnaposto numero diapositiva 5">
            <a:extLst>
              <a:ext uri="{FF2B5EF4-FFF2-40B4-BE49-F238E27FC236}">
                <a16:creationId xmlns:a16="http://schemas.microsoft.com/office/drawing/2014/main" id="{ECE1021E-1FDD-42EB-A1C7-C886E4C54797}"/>
              </a:ext>
            </a:extLst>
          </p:cNvPr>
          <p:cNvSpPr>
            <a:spLocks noGrp="1"/>
          </p:cNvSpPr>
          <p:nvPr>
            <p:ph type="sldNum" sz="quarter" idx="12"/>
          </p:nvPr>
        </p:nvSpPr>
        <p:spPr/>
        <p:txBody>
          <a:bodyPr/>
          <a:lstStyle/>
          <a:p>
            <a:pPr defTabSz="342900">
              <a:defRPr/>
            </a:pPr>
            <a:fld id="{F74602B5-7832-47F6-8BF6-4ACCF92184F1}" type="slidenum">
              <a:rPr lang="it-IT">
                <a:latin typeface="Arial Nova Light"/>
              </a:rPr>
              <a:pPr defTabSz="342900">
                <a:defRPr/>
              </a:pPr>
              <a:t>31</a:t>
            </a:fld>
            <a:endParaRPr lang="it-IT" dirty="0">
              <a:latin typeface="Arial Nova Light"/>
            </a:endParaRPr>
          </a:p>
        </p:txBody>
      </p:sp>
      <p:graphicFrame>
        <p:nvGraphicFramePr>
          <p:cNvPr id="7" name="Tabella 6">
            <a:extLst>
              <a:ext uri="{FF2B5EF4-FFF2-40B4-BE49-F238E27FC236}">
                <a16:creationId xmlns:a16="http://schemas.microsoft.com/office/drawing/2014/main" id="{3A8C2415-6B16-42C3-B851-A180CB30BAD9}"/>
              </a:ext>
            </a:extLst>
          </p:cNvPr>
          <p:cNvGraphicFramePr>
            <a:graphicFrameLocks noGrp="1"/>
          </p:cNvGraphicFramePr>
          <p:nvPr>
            <p:extLst>
              <p:ext uri="{D42A27DB-BD31-4B8C-83A1-F6EECF244321}">
                <p14:modId xmlns:p14="http://schemas.microsoft.com/office/powerpoint/2010/main" val="3945020098"/>
              </p:ext>
            </p:extLst>
          </p:nvPr>
        </p:nvGraphicFramePr>
        <p:xfrm>
          <a:off x="871437" y="1704043"/>
          <a:ext cx="10449126" cy="4402961"/>
        </p:xfrm>
        <a:graphic>
          <a:graphicData uri="http://schemas.openxmlformats.org/drawingml/2006/table">
            <a:tbl>
              <a:tblPr firstRow="1" firstCol="1" bandRow="1">
                <a:tableStyleId>{C083E6E3-FA7D-4D7B-A595-EF9225AFEA82}</a:tableStyleId>
              </a:tblPr>
              <a:tblGrid>
                <a:gridCol w="10449126">
                  <a:extLst>
                    <a:ext uri="{9D8B030D-6E8A-4147-A177-3AD203B41FA5}">
                      <a16:colId xmlns:a16="http://schemas.microsoft.com/office/drawing/2014/main" val="1108132133"/>
                    </a:ext>
                  </a:extLst>
                </a:gridCol>
              </a:tblGrid>
              <a:tr h="336646">
                <a:tc>
                  <a:txBody>
                    <a:bodyPr/>
                    <a:lstStyle/>
                    <a:p>
                      <a:pPr>
                        <a:lnSpc>
                          <a:spcPct val="107000"/>
                        </a:lnSpc>
                        <a:spcAft>
                          <a:spcPts val="0"/>
                        </a:spcAft>
                      </a:pPr>
                      <a:endParaRPr lang="it-IT" sz="16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92971537"/>
                  </a:ext>
                </a:extLst>
              </a:tr>
              <a:tr h="339075">
                <a:tc>
                  <a:txBody>
                    <a:bodyPr/>
                    <a:lstStyle/>
                    <a:p>
                      <a:pPr>
                        <a:lnSpc>
                          <a:spcPct val="107000"/>
                        </a:lnSpc>
                        <a:spcAft>
                          <a:spcPts val="0"/>
                        </a:spcAft>
                      </a:pPr>
                      <a:r>
                        <a:rPr lang="it-IT" sz="1800" b="0">
                          <a:effectLst/>
                        </a:rPr>
                        <a:t>Art. 12 – Informazioni, comunicazioni e modalità trasparenti per l’esercizio dei diritti dell’interessato</a:t>
                      </a:r>
                      <a:endParaRPr lang="it-IT" sz="1800" b="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27366923"/>
                  </a:ext>
                </a:extLst>
              </a:tr>
              <a:tr h="339075">
                <a:tc>
                  <a:txBody>
                    <a:bodyPr/>
                    <a:lstStyle/>
                    <a:p>
                      <a:pPr>
                        <a:lnSpc>
                          <a:spcPct val="107000"/>
                        </a:lnSpc>
                        <a:spcAft>
                          <a:spcPts val="0"/>
                        </a:spcAft>
                      </a:pPr>
                      <a:r>
                        <a:rPr lang="it-IT" sz="1800" b="0" dirty="0">
                          <a:effectLst/>
                        </a:rPr>
                        <a:t>Art. 13 – Informazioni da fornire qualora i dati personali siano raccolti presso l’interessato</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29343590"/>
                  </a:ext>
                </a:extLst>
              </a:tr>
              <a:tr h="339075">
                <a:tc>
                  <a:txBody>
                    <a:bodyPr/>
                    <a:lstStyle/>
                    <a:p>
                      <a:pPr>
                        <a:lnSpc>
                          <a:spcPct val="107000"/>
                        </a:lnSpc>
                        <a:spcAft>
                          <a:spcPts val="0"/>
                        </a:spcAft>
                      </a:pPr>
                      <a:r>
                        <a:rPr lang="it-IT" sz="1800" b="0" dirty="0">
                          <a:effectLst/>
                        </a:rPr>
                        <a:t>Art. 14 – Informazioni da fornire qualora i dati personali non siano stati ottenuti presso l’interessato</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12333509"/>
                  </a:ext>
                </a:extLst>
              </a:tr>
              <a:tr h="339075">
                <a:tc>
                  <a:txBody>
                    <a:bodyPr/>
                    <a:lstStyle/>
                    <a:p>
                      <a:pPr>
                        <a:lnSpc>
                          <a:spcPct val="107000"/>
                        </a:lnSpc>
                        <a:spcAft>
                          <a:spcPts val="0"/>
                        </a:spcAft>
                      </a:pPr>
                      <a:r>
                        <a:rPr lang="it-IT" sz="1800" b="0" dirty="0">
                          <a:effectLst/>
                        </a:rPr>
                        <a:t>Art. 15 – Diritto di accesso dell’interessato</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42737028"/>
                  </a:ext>
                </a:extLst>
              </a:tr>
              <a:tr h="339075">
                <a:tc>
                  <a:txBody>
                    <a:bodyPr/>
                    <a:lstStyle/>
                    <a:p>
                      <a:pPr>
                        <a:lnSpc>
                          <a:spcPct val="107000"/>
                        </a:lnSpc>
                        <a:spcAft>
                          <a:spcPts val="0"/>
                        </a:spcAft>
                      </a:pPr>
                      <a:r>
                        <a:rPr lang="it-IT" sz="1800" b="0" dirty="0">
                          <a:effectLst/>
                        </a:rPr>
                        <a:t>Art. 16 – Diritto di rettifica</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41819704"/>
                  </a:ext>
                </a:extLst>
              </a:tr>
              <a:tr h="339075">
                <a:tc>
                  <a:txBody>
                    <a:bodyPr/>
                    <a:lstStyle/>
                    <a:p>
                      <a:pPr>
                        <a:lnSpc>
                          <a:spcPct val="107000"/>
                        </a:lnSpc>
                        <a:spcAft>
                          <a:spcPts val="0"/>
                        </a:spcAft>
                      </a:pPr>
                      <a:r>
                        <a:rPr lang="it-IT" sz="1800" b="0" dirty="0">
                          <a:effectLst/>
                        </a:rPr>
                        <a:t>Art. 17 – Diritto alla cancellazione («diritto all’oblio»)</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35544148"/>
                  </a:ext>
                </a:extLst>
              </a:tr>
              <a:tr h="339075">
                <a:tc>
                  <a:txBody>
                    <a:bodyPr/>
                    <a:lstStyle/>
                    <a:p>
                      <a:pPr>
                        <a:lnSpc>
                          <a:spcPct val="107000"/>
                        </a:lnSpc>
                        <a:spcAft>
                          <a:spcPts val="0"/>
                        </a:spcAft>
                      </a:pPr>
                      <a:r>
                        <a:rPr lang="it-IT" sz="1800" b="0" dirty="0">
                          <a:effectLst/>
                        </a:rPr>
                        <a:t>Art. 18 – Diritto di limitazione di trattamento</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81004242"/>
                  </a:ext>
                </a:extLst>
              </a:tr>
              <a:tr h="336490">
                <a:tc>
                  <a:txBody>
                    <a:bodyPr/>
                    <a:lstStyle/>
                    <a:p>
                      <a:pPr>
                        <a:lnSpc>
                          <a:spcPct val="107000"/>
                        </a:lnSpc>
                        <a:spcAft>
                          <a:spcPts val="0"/>
                        </a:spcAft>
                      </a:pPr>
                      <a:r>
                        <a:rPr lang="it-IT" sz="1800" b="0" dirty="0">
                          <a:effectLst/>
                        </a:rPr>
                        <a:t>Art. 19 – Obbligo di notifica in caso di rettifica o cancellazione dei dati personali o limitazione del trattamento</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93060249"/>
                  </a:ext>
                </a:extLst>
              </a:tr>
              <a:tr h="339075">
                <a:tc>
                  <a:txBody>
                    <a:bodyPr/>
                    <a:lstStyle/>
                    <a:p>
                      <a:pPr>
                        <a:lnSpc>
                          <a:spcPct val="107000"/>
                        </a:lnSpc>
                        <a:spcAft>
                          <a:spcPts val="0"/>
                        </a:spcAft>
                      </a:pPr>
                      <a:r>
                        <a:rPr lang="it-IT" sz="1800" b="0" dirty="0">
                          <a:effectLst/>
                        </a:rPr>
                        <a:t>Art. 20 – Diritto alla portabilità dei dati</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85550990"/>
                  </a:ext>
                </a:extLst>
              </a:tr>
              <a:tr h="339075">
                <a:tc>
                  <a:txBody>
                    <a:bodyPr/>
                    <a:lstStyle/>
                    <a:p>
                      <a:pPr>
                        <a:lnSpc>
                          <a:spcPct val="107000"/>
                        </a:lnSpc>
                        <a:spcAft>
                          <a:spcPts val="0"/>
                        </a:spcAft>
                      </a:pPr>
                      <a:r>
                        <a:rPr lang="it-IT" sz="1800" b="0" dirty="0">
                          <a:effectLst/>
                        </a:rPr>
                        <a:t>Art. 21 – Diritto di opposizione</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57655388"/>
                  </a:ext>
                </a:extLst>
              </a:tr>
              <a:tr h="339075">
                <a:tc>
                  <a:txBody>
                    <a:bodyPr/>
                    <a:lstStyle/>
                    <a:p>
                      <a:pPr>
                        <a:lnSpc>
                          <a:spcPct val="107000"/>
                        </a:lnSpc>
                        <a:spcAft>
                          <a:spcPts val="0"/>
                        </a:spcAft>
                      </a:pPr>
                      <a:r>
                        <a:rPr lang="it-IT" sz="1800" b="0" dirty="0">
                          <a:effectLst/>
                        </a:rPr>
                        <a:t>Art. 22 – Processo decisionale automatizzato relativo alle persone fisiche, compresa la profilazione</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60195891"/>
                  </a:ext>
                </a:extLst>
              </a:tr>
              <a:tr h="339075">
                <a:tc>
                  <a:txBody>
                    <a:bodyPr/>
                    <a:lstStyle/>
                    <a:p>
                      <a:pPr>
                        <a:lnSpc>
                          <a:spcPct val="107000"/>
                        </a:lnSpc>
                        <a:spcAft>
                          <a:spcPts val="0"/>
                        </a:spcAft>
                      </a:pPr>
                      <a:r>
                        <a:rPr lang="it-IT" sz="1800" b="0" dirty="0">
                          <a:effectLst/>
                        </a:rPr>
                        <a:t>Art. 23 – Limitazioni</a:t>
                      </a:r>
                      <a:endParaRPr lang="it-IT" sz="1800" b="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57836756"/>
                  </a:ext>
                </a:extLst>
              </a:tr>
            </a:tbl>
          </a:graphicData>
        </a:graphic>
      </p:graphicFrame>
    </p:spTree>
    <p:extLst>
      <p:ext uri="{BB962C8B-B14F-4D97-AF65-F5344CB8AC3E}">
        <p14:creationId xmlns:p14="http://schemas.microsoft.com/office/powerpoint/2010/main" val="1663914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solidFill>
                  <a:srgbClr val="C00000"/>
                </a:solidFill>
              </a:rPr>
              <a:t>Diritti</a:t>
            </a:r>
            <a:r>
              <a:rPr lang="it-IT" dirty="0"/>
              <a:t> dell’interessato</a:t>
            </a:r>
          </a:p>
        </p:txBody>
      </p:sp>
      <p:sp>
        <p:nvSpPr>
          <p:cNvPr id="4" name="Text Placeholder 3"/>
          <p:cNvSpPr>
            <a:spLocks noGrp="1"/>
          </p:cNvSpPr>
          <p:nvPr>
            <p:ph idx="1"/>
          </p:nvPr>
        </p:nvSpPr>
        <p:spPr>
          <a:xfrm>
            <a:off x="1232909" y="1274564"/>
            <a:ext cx="4283546" cy="4308872"/>
          </a:xfrm>
        </p:spPr>
        <p:txBody>
          <a:bodyPr wrap="square">
            <a:spAutoFit/>
          </a:bodyPr>
          <a:lstStyle/>
          <a:p>
            <a:pPr marL="0" indent="0">
              <a:buNone/>
            </a:pPr>
            <a:r>
              <a:rPr lang="it-IT" sz="3200" dirty="0">
                <a:uFill>
                  <a:solidFill>
                    <a:srgbClr val="C00000"/>
                  </a:solidFill>
                </a:uFill>
              </a:rPr>
              <a:t>Il regolamento </a:t>
            </a:r>
            <a:r>
              <a:rPr lang="it-IT" sz="3200" dirty="0">
                <a:solidFill>
                  <a:srgbClr val="C00000"/>
                </a:solidFill>
                <a:uFill>
                  <a:solidFill>
                    <a:srgbClr val="C00000"/>
                  </a:solidFill>
                </a:uFill>
              </a:rPr>
              <a:t>ha rafforzato</a:t>
            </a:r>
          </a:p>
          <a:p>
            <a:pPr lvl="1"/>
            <a:r>
              <a:rPr lang="it-IT" dirty="0">
                <a:uFill>
                  <a:solidFill>
                    <a:srgbClr val="C00000"/>
                  </a:solidFill>
                </a:uFill>
              </a:rPr>
              <a:t>il diritto all’</a:t>
            </a:r>
            <a:r>
              <a:rPr lang="it-IT" u="sng" dirty="0">
                <a:uFill>
                  <a:solidFill>
                    <a:srgbClr val="C00000"/>
                  </a:solidFill>
                </a:uFill>
              </a:rPr>
              <a:t>informazione</a:t>
            </a:r>
          </a:p>
          <a:p>
            <a:pPr lvl="1"/>
            <a:r>
              <a:rPr lang="it-IT" dirty="0">
                <a:uFill>
                  <a:solidFill>
                    <a:srgbClr val="C00000"/>
                  </a:solidFill>
                </a:uFill>
              </a:rPr>
              <a:t>ed alla </a:t>
            </a:r>
            <a:r>
              <a:rPr lang="it-IT" u="sng" dirty="0">
                <a:uFill>
                  <a:solidFill>
                    <a:srgbClr val="C00000"/>
                  </a:solidFill>
                </a:uFill>
              </a:rPr>
              <a:t>trasparenza</a:t>
            </a:r>
            <a:r>
              <a:rPr lang="it-IT" dirty="0">
                <a:uFill>
                  <a:solidFill>
                    <a:srgbClr val="C00000"/>
                  </a:solidFill>
                </a:uFill>
              </a:rPr>
              <a:t> del trattamento,</a:t>
            </a:r>
          </a:p>
          <a:p>
            <a:pPr lvl="1"/>
            <a:r>
              <a:rPr lang="it-IT" dirty="0">
                <a:uFill>
                  <a:solidFill>
                    <a:srgbClr val="C00000"/>
                  </a:solidFill>
                </a:uFill>
              </a:rPr>
              <a:t>il diritto di </a:t>
            </a:r>
            <a:r>
              <a:rPr lang="it-IT" u="sng" dirty="0">
                <a:uFill>
                  <a:solidFill>
                    <a:srgbClr val="C00000"/>
                  </a:solidFill>
                </a:uFill>
              </a:rPr>
              <a:t>accesso</a:t>
            </a:r>
            <a:r>
              <a:rPr lang="it-IT" dirty="0">
                <a:uFill>
                  <a:solidFill>
                    <a:srgbClr val="C00000"/>
                  </a:solidFill>
                </a:uFill>
              </a:rPr>
              <a:t> ai dati,</a:t>
            </a:r>
          </a:p>
          <a:p>
            <a:pPr lvl="1"/>
            <a:r>
              <a:rPr lang="it-IT" dirty="0">
                <a:uFill>
                  <a:solidFill>
                    <a:srgbClr val="C00000"/>
                  </a:solidFill>
                </a:uFill>
              </a:rPr>
              <a:t>il diritto di </a:t>
            </a:r>
            <a:r>
              <a:rPr lang="it-IT" u="sng" dirty="0">
                <a:uFill>
                  <a:solidFill>
                    <a:srgbClr val="C00000"/>
                  </a:solidFill>
                </a:uFill>
              </a:rPr>
              <a:t>rettifica</a:t>
            </a:r>
            <a:r>
              <a:rPr lang="it-IT" dirty="0">
                <a:uFill>
                  <a:solidFill>
                    <a:srgbClr val="C00000"/>
                  </a:solidFill>
                </a:uFill>
              </a:rPr>
              <a:t> dei dati personali</a:t>
            </a:r>
          </a:p>
          <a:p>
            <a:pPr lvl="1"/>
            <a:r>
              <a:rPr lang="it-IT" dirty="0">
                <a:uFill>
                  <a:solidFill>
                    <a:srgbClr val="C00000"/>
                  </a:solidFill>
                </a:uFill>
              </a:rPr>
              <a:t>e il diritto alla </a:t>
            </a:r>
            <a:r>
              <a:rPr lang="it-IT" u="sng" dirty="0">
                <a:uFill>
                  <a:solidFill>
                    <a:srgbClr val="C00000"/>
                  </a:solidFill>
                </a:uFill>
              </a:rPr>
              <a:t>limitazione</a:t>
            </a:r>
          </a:p>
          <a:p>
            <a:pPr lvl="1"/>
            <a:r>
              <a:rPr lang="it-IT" dirty="0">
                <a:uFill>
                  <a:solidFill>
                    <a:srgbClr val="C00000"/>
                  </a:solidFill>
                </a:uFill>
              </a:rPr>
              <a:t>nonché di </a:t>
            </a:r>
            <a:r>
              <a:rPr lang="it-IT" u="sng" dirty="0">
                <a:uFill>
                  <a:solidFill>
                    <a:srgbClr val="C00000"/>
                  </a:solidFill>
                </a:uFill>
              </a:rPr>
              <a:t>opposizione</a:t>
            </a:r>
            <a:r>
              <a:rPr lang="it-IT" dirty="0">
                <a:uFill>
                  <a:solidFill>
                    <a:srgbClr val="C00000"/>
                  </a:solidFill>
                </a:uFill>
              </a:rPr>
              <a:t> al trattamento.</a:t>
            </a:r>
          </a:p>
          <a:p>
            <a:pPr marL="0" indent="0">
              <a:buNone/>
            </a:pPr>
            <a:r>
              <a:rPr lang="it-IT" sz="3200" dirty="0">
                <a:uFill>
                  <a:solidFill>
                    <a:srgbClr val="C00000"/>
                  </a:solidFill>
                </a:uFill>
              </a:rPr>
              <a:t>Ha anche </a:t>
            </a:r>
            <a:r>
              <a:rPr lang="it-IT" sz="3200" dirty="0">
                <a:solidFill>
                  <a:srgbClr val="C00000"/>
                </a:solidFill>
                <a:uFill>
                  <a:solidFill>
                    <a:srgbClr val="C00000"/>
                  </a:solidFill>
                </a:uFill>
              </a:rPr>
              <a:t>codificato</a:t>
            </a:r>
            <a:r>
              <a:rPr lang="it-IT" sz="3200" dirty="0">
                <a:uFill>
                  <a:solidFill>
                    <a:srgbClr val="C00000"/>
                  </a:solidFill>
                </a:uFill>
              </a:rPr>
              <a:t>:</a:t>
            </a:r>
          </a:p>
          <a:p>
            <a:pPr lvl="1"/>
            <a:r>
              <a:rPr lang="it-IT" dirty="0">
                <a:uFill>
                  <a:solidFill>
                    <a:srgbClr val="C00000"/>
                  </a:solidFill>
                </a:uFill>
              </a:rPr>
              <a:t>Il diritto all’</a:t>
            </a:r>
            <a:r>
              <a:rPr lang="it-IT" dirty="0">
                <a:solidFill>
                  <a:srgbClr val="C00000"/>
                </a:solidFill>
                <a:uFill>
                  <a:solidFill>
                    <a:srgbClr val="C00000"/>
                  </a:solidFill>
                </a:uFill>
              </a:rPr>
              <a:t>oblio</a:t>
            </a:r>
          </a:p>
          <a:p>
            <a:pPr lvl="1"/>
            <a:r>
              <a:rPr lang="it-IT" dirty="0">
                <a:uFill>
                  <a:solidFill>
                    <a:srgbClr val="C00000"/>
                  </a:solidFill>
                </a:uFill>
              </a:rPr>
              <a:t>il diritto alla </a:t>
            </a:r>
            <a:r>
              <a:rPr lang="it-IT" dirty="0">
                <a:solidFill>
                  <a:srgbClr val="C00000"/>
                </a:solidFill>
                <a:uFill>
                  <a:solidFill>
                    <a:srgbClr val="C00000"/>
                  </a:solidFill>
                </a:uFill>
              </a:rPr>
              <a:t>portabilità</a:t>
            </a:r>
            <a:r>
              <a:rPr lang="it-IT" dirty="0">
                <a:uFill>
                  <a:solidFill>
                    <a:srgbClr val="C00000"/>
                  </a:solidFill>
                </a:uFill>
              </a:rPr>
              <a:t> dei dati.</a:t>
            </a:r>
            <a:endParaRPr lang="it-IT" sz="1600" dirty="0">
              <a:uFill>
                <a:solidFill>
                  <a:srgbClr val="C00000"/>
                </a:solidFill>
              </a:uFill>
            </a:endParaRPr>
          </a:p>
        </p:txBody>
      </p:sp>
      <p:sp>
        <p:nvSpPr>
          <p:cNvPr id="2" name="Segnaposto data 1">
            <a:extLst>
              <a:ext uri="{FF2B5EF4-FFF2-40B4-BE49-F238E27FC236}">
                <a16:creationId xmlns:a16="http://schemas.microsoft.com/office/drawing/2014/main" id="{B27EEBB0-5257-44BD-A60E-1028632535B1}"/>
              </a:ext>
            </a:extLst>
          </p:cNvPr>
          <p:cNvSpPr>
            <a:spLocks noGrp="1"/>
          </p:cNvSpPr>
          <p:nvPr>
            <p:ph type="dt" sz="half" idx="10"/>
          </p:nvPr>
        </p:nvSpPr>
        <p:spPr/>
        <p:txBody>
          <a:bodyPr/>
          <a:lstStyle/>
          <a:p>
            <a:fld id="{6C77B6DF-BE9C-47B9-8C53-B82855CBFB01}" type="datetime1">
              <a:rPr lang="it-IT" smtClean="0"/>
              <a:t>07/06/2018</a:t>
            </a:fld>
            <a:endParaRPr lang="it-IT" dirty="0"/>
          </a:p>
        </p:txBody>
      </p:sp>
      <p:sp>
        <p:nvSpPr>
          <p:cNvPr id="6" name="Segnaposto piè di pagina 5">
            <a:extLst>
              <a:ext uri="{FF2B5EF4-FFF2-40B4-BE49-F238E27FC236}">
                <a16:creationId xmlns:a16="http://schemas.microsoft.com/office/drawing/2014/main" id="{26F7B5FF-338D-4303-97EF-9BA58042436D}"/>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23C47039-775F-44FC-A8CE-A2181BB3E6E1}"/>
              </a:ext>
            </a:extLst>
          </p:cNvPr>
          <p:cNvSpPr>
            <a:spLocks noGrp="1"/>
          </p:cNvSpPr>
          <p:nvPr>
            <p:ph type="sldNum" sz="quarter" idx="12"/>
          </p:nvPr>
        </p:nvSpPr>
        <p:spPr/>
        <p:txBody>
          <a:bodyPr/>
          <a:lstStyle/>
          <a:p>
            <a:fld id="{F74602B5-7832-47F6-8BF6-4ACCF92184F1}" type="slidenum">
              <a:rPr lang="it-IT" smtClean="0"/>
              <a:pPr/>
              <a:t>32</a:t>
            </a:fld>
            <a:endParaRPr lang="it-IT" dirty="0"/>
          </a:p>
        </p:txBody>
      </p:sp>
      <p:pic>
        <p:nvPicPr>
          <p:cNvPr id="5" name="Immagine 4">
            <a:extLst>
              <a:ext uri="{FF2B5EF4-FFF2-40B4-BE49-F238E27FC236}">
                <a16:creationId xmlns:a16="http://schemas.microsoft.com/office/drawing/2014/main" id="{7D399389-33C5-415F-8845-C13D29651F5B}"/>
              </a:ext>
            </a:extLst>
          </p:cNvPr>
          <p:cNvPicPr>
            <a:picLocks noChangeAspect="1"/>
          </p:cNvPicPr>
          <p:nvPr/>
        </p:nvPicPr>
        <p:blipFill>
          <a:blip r:embed="rId3"/>
          <a:stretch>
            <a:fillRect/>
          </a:stretch>
        </p:blipFill>
        <p:spPr>
          <a:xfrm rot="824469">
            <a:off x="5755835" y="425214"/>
            <a:ext cx="4587932" cy="5939799"/>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75716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B97A2095-4789-40CF-A5E8-50B61C2B95E8}"/>
              </a:ext>
            </a:extLst>
          </p:cNvPr>
          <p:cNvPicPr>
            <a:picLocks noChangeAspect="1"/>
          </p:cNvPicPr>
          <p:nvPr/>
        </p:nvPicPr>
        <p:blipFill>
          <a:blip r:embed="rId3"/>
          <a:stretch>
            <a:fillRect/>
          </a:stretch>
        </p:blipFill>
        <p:spPr>
          <a:xfrm>
            <a:off x="963532" y="5697370"/>
            <a:ext cx="5653024" cy="631991"/>
          </a:xfrm>
          <a:prstGeom prst="rect">
            <a:avLst/>
          </a:prstGeom>
        </p:spPr>
      </p:pic>
      <p:sp>
        <p:nvSpPr>
          <p:cNvPr id="3" name="Title 2"/>
          <p:cNvSpPr>
            <a:spLocks noGrp="1"/>
          </p:cNvSpPr>
          <p:nvPr>
            <p:ph type="title"/>
          </p:nvPr>
        </p:nvSpPr>
        <p:spPr/>
        <p:txBody>
          <a:bodyPr/>
          <a:lstStyle/>
          <a:p>
            <a:r>
              <a:rPr lang="it-IT" dirty="0">
                <a:solidFill>
                  <a:srgbClr val="C00000"/>
                </a:solidFill>
              </a:rPr>
              <a:t>Diritti</a:t>
            </a:r>
            <a:r>
              <a:rPr lang="it-IT" dirty="0"/>
              <a:t> dell’interessato</a:t>
            </a:r>
          </a:p>
        </p:txBody>
      </p:sp>
      <p:sp>
        <p:nvSpPr>
          <p:cNvPr id="2" name="Segnaposto data 1">
            <a:extLst>
              <a:ext uri="{FF2B5EF4-FFF2-40B4-BE49-F238E27FC236}">
                <a16:creationId xmlns:a16="http://schemas.microsoft.com/office/drawing/2014/main" id="{B27EEBB0-5257-44BD-A60E-1028632535B1}"/>
              </a:ext>
            </a:extLst>
          </p:cNvPr>
          <p:cNvSpPr>
            <a:spLocks noGrp="1"/>
          </p:cNvSpPr>
          <p:nvPr>
            <p:ph type="dt" sz="half" idx="10"/>
          </p:nvPr>
        </p:nvSpPr>
        <p:spPr/>
        <p:txBody>
          <a:bodyPr/>
          <a:lstStyle/>
          <a:p>
            <a:fld id="{57CED153-5211-4CB1-AAA6-3AD029EA119E}" type="datetime1">
              <a:rPr lang="it-IT" smtClean="0"/>
              <a:t>07/06/2018</a:t>
            </a:fld>
            <a:endParaRPr lang="it-IT" dirty="0"/>
          </a:p>
        </p:txBody>
      </p:sp>
      <p:sp>
        <p:nvSpPr>
          <p:cNvPr id="6" name="Segnaposto piè di pagina 5">
            <a:extLst>
              <a:ext uri="{FF2B5EF4-FFF2-40B4-BE49-F238E27FC236}">
                <a16:creationId xmlns:a16="http://schemas.microsoft.com/office/drawing/2014/main" id="{26F7B5FF-338D-4303-97EF-9BA58042436D}"/>
              </a:ext>
            </a:extLst>
          </p:cNvPr>
          <p:cNvSpPr>
            <a:spLocks noGrp="1"/>
          </p:cNvSpPr>
          <p:nvPr>
            <p:ph type="ftr" sz="quarter" idx="11"/>
          </p:nvPr>
        </p:nvSpPr>
        <p:spPr/>
        <p:txBody>
          <a:bodyPr/>
          <a:lstStyle/>
          <a:p>
            <a:r>
              <a:rPr lang="it-IT"/>
              <a:t>© ~ 2018. Marzio V. Vaglio ~ www.privacycodex.eu</a:t>
            </a:r>
            <a:endParaRPr lang="it-IT" dirty="0"/>
          </a:p>
        </p:txBody>
      </p:sp>
      <p:sp>
        <p:nvSpPr>
          <p:cNvPr id="7" name="Segnaposto numero diapositiva 6">
            <a:extLst>
              <a:ext uri="{FF2B5EF4-FFF2-40B4-BE49-F238E27FC236}">
                <a16:creationId xmlns:a16="http://schemas.microsoft.com/office/drawing/2014/main" id="{23C47039-775F-44FC-A8CE-A2181BB3E6E1}"/>
              </a:ext>
            </a:extLst>
          </p:cNvPr>
          <p:cNvSpPr>
            <a:spLocks noGrp="1"/>
          </p:cNvSpPr>
          <p:nvPr>
            <p:ph type="sldNum" sz="quarter" idx="12"/>
          </p:nvPr>
        </p:nvSpPr>
        <p:spPr/>
        <p:txBody>
          <a:bodyPr/>
          <a:lstStyle/>
          <a:p>
            <a:fld id="{F74602B5-7832-47F6-8BF6-4ACCF92184F1}" type="slidenum">
              <a:rPr lang="it-IT" smtClean="0"/>
              <a:pPr/>
              <a:t>33</a:t>
            </a:fld>
            <a:endParaRPr lang="it-IT" dirty="0"/>
          </a:p>
        </p:txBody>
      </p:sp>
      <p:pic>
        <p:nvPicPr>
          <p:cNvPr id="5" name="Immagine 4">
            <a:extLst>
              <a:ext uri="{FF2B5EF4-FFF2-40B4-BE49-F238E27FC236}">
                <a16:creationId xmlns:a16="http://schemas.microsoft.com/office/drawing/2014/main" id="{7D399389-33C5-415F-8845-C13D29651F5B}"/>
              </a:ext>
            </a:extLst>
          </p:cNvPr>
          <p:cNvPicPr>
            <a:picLocks noChangeAspect="1"/>
          </p:cNvPicPr>
          <p:nvPr/>
        </p:nvPicPr>
        <p:blipFill>
          <a:blip r:embed="rId4"/>
          <a:stretch>
            <a:fillRect/>
          </a:stretch>
        </p:blipFill>
        <p:spPr>
          <a:xfrm rot="824469">
            <a:off x="5755835" y="425214"/>
            <a:ext cx="4587932" cy="5939799"/>
          </a:xfrm>
          <a:prstGeom prst="rect">
            <a:avLst/>
          </a:prstGeom>
          <a:effectLst>
            <a:outerShdw blurRad="76200" dir="18900000" sy="23000" kx="-1200000" algn="bl" rotWithShape="0">
              <a:prstClr val="black">
                <a:alpha val="20000"/>
              </a:prstClr>
            </a:outerShdw>
          </a:effectLst>
        </p:spPr>
      </p:pic>
      <p:pic>
        <p:nvPicPr>
          <p:cNvPr id="8" name="Immagine 7">
            <a:extLst>
              <a:ext uri="{FF2B5EF4-FFF2-40B4-BE49-F238E27FC236}">
                <a16:creationId xmlns:a16="http://schemas.microsoft.com/office/drawing/2014/main" id="{F655BB75-C93F-489D-A506-96CF6F5B3F8F}"/>
              </a:ext>
            </a:extLst>
          </p:cNvPr>
          <p:cNvPicPr>
            <a:picLocks noChangeAspect="1"/>
          </p:cNvPicPr>
          <p:nvPr/>
        </p:nvPicPr>
        <p:blipFill>
          <a:blip r:embed="rId5"/>
          <a:stretch>
            <a:fillRect/>
          </a:stretch>
        </p:blipFill>
        <p:spPr>
          <a:xfrm rot="1117497">
            <a:off x="6131547" y="169667"/>
            <a:ext cx="4588569" cy="6115746"/>
          </a:xfrm>
          <a:prstGeom prst="rect">
            <a:avLst/>
          </a:prstGeom>
          <a:effectLst>
            <a:outerShdw blurRad="76200" dir="18900000" sy="23000" kx="-1200000" algn="bl" rotWithShape="0">
              <a:prstClr val="black">
                <a:alpha val="20000"/>
              </a:prstClr>
            </a:outerShdw>
          </a:effectLst>
        </p:spPr>
      </p:pic>
      <p:sp>
        <p:nvSpPr>
          <p:cNvPr id="12" name="Text Placeholder 3">
            <a:extLst>
              <a:ext uri="{FF2B5EF4-FFF2-40B4-BE49-F238E27FC236}">
                <a16:creationId xmlns:a16="http://schemas.microsoft.com/office/drawing/2014/main" id="{A953BA40-AA67-43CA-AE10-648F53DEE596}"/>
              </a:ext>
            </a:extLst>
          </p:cNvPr>
          <p:cNvSpPr>
            <a:spLocks noGrp="1"/>
          </p:cNvSpPr>
          <p:nvPr>
            <p:ph idx="1"/>
          </p:nvPr>
        </p:nvSpPr>
        <p:spPr>
          <a:xfrm>
            <a:off x="1232909" y="1274564"/>
            <a:ext cx="4283546" cy="4308872"/>
          </a:xfrm>
        </p:spPr>
        <p:txBody>
          <a:bodyPr wrap="square">
            <a:spAutoFit/>
          </a:bodyPr>
          <a:lstStyle/>
          <a:p>
            <a:pPr marL="0" indent="0">
              <a:buNone/>
            </a:pPr>
            <a:r>
              <a:rPr lang="it-IT" sz="3200" dirty="0">
                <a:uFill>
                  <a:solidFill>
                    <a:srgbClr val="C00000"/>
                  </a:solidFill>
                </a:uFill>
              </a:rPr>
              <a:t>Il regolamento </a:t>
            </a:r>
            <a:r>
              <a:rPr lang="it-IT" sz="3200" dirty="0">
                <a:solidFill>
                  <a:srgbClr val="C00000"/>
                </a:solidFill>
                <a:uFill>
                  <a:solidFill>
                    <a:srgbClr val="C00000"/>
                  </a:solidFill>
                </a:uFill>
              </a:rPr>
              <a:t>ha rafforzato</a:t>
            </a:r>
          </a:p>
          <a:p>
            <a:pPr lvl="1"/>
            <a:r>
              <a:rPr lang="it-IT" dirty="0">
                <a:uFill>
                  <a:solidFill>
                    <a:srgbClr val="C00000"/>
                  </a:solidFill>
                </a:uFill>
              </a:rPr>
              <a:t>il diritto all’</a:t>
            </a:r>
            <a:r>
              <a:rPr lang="it-IT" u="sng" dirty="0">
                <a:uFill>
                  <a:solidFill>
                    <a:srgbClr val="C00000"/>
                  </a:solidFill>
                </a:uFill>
              </a:rPr>
              <a:t>informazione</a:t>
            </a:r>
          </a:p>
          <a:p>
            <a:pPr lvl="1"/>
            <a:r>
              <a:rPr lang="it-IT" dirty="0">
                <a:uFill>
                  <a:solidFill>
                    <a:srgbClr val="C00000"/>
                  </a:solidFill>
                </a:uFill>
              </a:rPr>
              <a:t>ed alla </a:t>
            </a:r>
            <a:r>
              <a:rPr lang="it-IT" u="sng" dirty="0">
                <a:uFill>
                  <a:solidFill>
                    <a:srgbClr val="C00000"/>
                  </a:solidFill>
                </a:uFill>
              </a:rPr>
              <a:t>trasparenza</a:t>
            </a:r>
            <a:r>
              <a:rPr lang="it-IT" dirty="0">
                <a:uFill>
                  <a:solidFill>
                    <a:srgbClr val="C00000"/>
                  </a:solidFill>
                </a:uFill>
              </a:rPr>
              <a:t> del trattamento,</a:t>
            </a:r>
          </a:p>
          <a:p>
            <a:pPr lvl="1"/>
            <a:r>
              <a:rPr lang="it-IT" dirty="0">
                <a:uFill>
                  <a:solidFill>
                    <a:srgbClr val="C00000"/>
                  </a:solidFill>
                </a:uFill>
              </a:rPr>
              <a:t>il diritto di </a:t>
            </a:r>
            <a:r>
              <a:rPr lang="it-IT" u="sng" dirty="0">
                <a:uFill>
                  <a:solidFill>
                    <a:srgbClr val="C00000"/>
                  </a:solidFill>
                </a:uFill>
              </a:rPr>
              <a:t>accesso</a:t>
            </a:r>
            <a:r>
              <a:rPr lang="it-IT" dirty="0">
                <a:uFill>
                  <a:solidFill>
                    <a:srgbClr val="C00000"/>
                  </a:solidFill>
                </a:uFill>
              </a:rPr>
              <a:t> ai dati,</a:t>
            </a:r>
          </a:p>
          <a:p>
            <a:pPr lvl="1"/>
            <a:r>
              <a:rPr lang="it-IT" dirty="0">
                <a:uFill>
                  <a:solidFill>
                    <a:srgbClr val="C00000"/>
                  </a:solidFill>
                </a:uFill>
              </a:rPr>
              <a:t>il diritto di </a:t>
            </a:r>
            <a:r>
              <a:rPr lang="it-IT" u="sng" dirty="0">
                <a:uFill>
                  <a:solidFill>
                    <a:srgbClr val="C00000"/>
                  </a:solidFill>
                </a:uFill>
              </a:rPr>
              <a:t>rettifica</a:t>
            </a:r>
            <a:r>
              <a:rPr lang="it-IT" dirty="0">
                <a:uFill>
                  <a:solidFill>
                    <a:srgbClr val="C00000"/>
                  </a:solidFill>
                </a:uFill>
              </a:rPr>
              <a:t> dei dati personali</a:t>
            </a:r>
          </a:p>
          <a:p>
            <a:pPr lvl="1"/>
            <a:r>
              <a:rPr lang="it-IT" dirty="0">
                <a:uFill>
                  <a:solidFill>
                    <a:srgbClr val="C00000"/>
                  </a:solidFill>
                </a:uFill>
              </a:rPr>
              <a:t>e il diritto alla </a:t>
            </a:r>
            <a:r>
              <a:rPr lang="it-IT" u="sng" dirty="0">
                <a:uFill>
                  <a:solidFill>
                    <a:srgbClr val="C00000"/>
                  </a:solidFill>
                </a:uFill>
              </a:rPr>
              <a:t>limitazione</a:t>
            </a:r>
          </a:p>
          <a:p>
            <a:pPr lvl="1"/>
            <a:r>
              <a:rPr lang="it-IT" dirty="0">
                <a:uFill>
                  <a:solidFill>
                    <a:srgbClr val="C00000"/>
                  </a:solidFill>
                </a:uFill>
              </a:rPr>
              <a:t>nonché di </a:t>
            </a:r>
            <a:r>
              <a:rPr lang="it-IT" u="sng" dirty="0">
                <a:uFill>
                  <a:solidFill>
                    <a:srgbClr val="C00000"/>
                  </a:solidFill>
                </a:uFill>
              </a:rPr>
              <a:t>opposizione</a:t>
            </a:r>
            <a:r>
              <a:rPr lang="it-IT" dirty="0">
                <a:uFill>
                  <a:solidFill>
                    <a:srgbClr val="C00000"/>
                  </a:solidFill>
                </a:uFill>
              </a:rPr>
              <a:t> al trattamento.</a:t>
            </a:r>
          </a:p>
          <a:p>
            <a:pPr marL="0" indent="0">
              <a:buNone/>
            </a:pPr>
            <a:r>
              <a:rPr lang="it-IT" sz="3200" dirty="0">
                <a:uFill>
                  <a:solidFill>
                    <a:srgbClr val="C00000"/>
                  </a:solidFill>
                </a:uFill>
              </a:rPr>
              <a:t>Ha anche </a:t>
            </a:r>
            <a:r>
              <a:rPr lang="it-IT" sz="3200" dirty="0">
                <a:solidFill>
                  <a:srgbClr val="C00000"/>
                </a:solidFill>
                <a:uFill>
                  <a:solidFill>
                    <a:srgbClr val="C00000"/>
                  </a:solidFill>
                </a:uFill>
              </a:rPr>
              <a:t>codificato</a:t>
            </a:r>
            <a:r>
              <a:rPr lang="it-IT" sz="3200" dirty="0">
                <a:uFill>
                  <a:solidFill>
                    <a:srgbClr val="C00000"/>
                  </a:solidFill>
                </a:uFill>
              </a:rPr>
              <a:t>:</a:t>
            </a:r>
          </a:p>
          <a:p>
            <a:pPr lvl="1"/>
            <a:r>
              <a:rPr lang="it-IT" dirty="0">
                <a:uFill>
                  <a:solidFill>
                    <a:srgbClr val="C00000"/>
                  </a:solidFill>
                </a:uFill>
              </a:rPr>
              <a:t>Il diritto all’</a:t>
            </a:r>
            <a:r>
              <a:rPr lang="it-IT" dirty="0">
                <a:solidFill>
                  <a:srgbClr val="C00000"/>
                </a:solidFill>
                <a:uFill>
                  <a:solidFill>
                    <a:srgbClr val="C00000"/>
                  </a:solidFill>
                </a:uFill>
              </a:rPr>
              <a:t>oblio</a:t>
            </a:r>
          </a:p>
          <a:p>
            <a:pPr lvl="1"/>
            <a:r>
              <a:rPr lang="it-IT" dirty="0">
                <a:uFill>
                  <a:solidFill>
                    <a:srgbClr val="C00000"/>
                  </a:solidFill>
                </a:uFill>
              </a:rPr>
              <a:t>il diritto alla </a:t>
            </a:r>
            <a:r>
              <a:rPr lang="it-IT" dirty="0">
                <a:solidFill>
                  <a:srgbClr val="C00000"/>
                </a:solidFill>
                <a:uFill>
                  <a:solidFill>
                    <a:srgbClr val="C00000"/>
                  </a:solidFill>
                </a:uFill>
              </a:rPr>
              <a:t>portabilità</a:t>
            </a:r>
            <a:r>
              <a:rPr lang="it-IT" dirty="0">
                <a:uFill>
                  <a:solidFill>
                    <a:srgbClr val="C00000"/>
                  </a:solidFill>
                </a:uFill>
              </a:rPr>
              <a:t> dei dati.</a:t>
            </a:r>
            <a:endParaRPr lang="it-IT" sz="1600" dirty="0">
              <a:uFill>
                <a:solidFill>
                  <a:srgbClr val="C00000"/>
                </a:solidFill>
              </a:uFill>
            </a:endParaRPr>
          </a:p>
        </p:txBody>
      </p:sp>
    </p:spTree>
    <p:extLst>
      <p:ext uri="{BB962C8B-B14F-4D97-AF65-F5344CB8AC3E}">
        <p14:creationId xmlns:p14="http://schemas.microsoft.com/office/powerpoint/2010/main" val="11306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25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fontScale="90000"/>
          </a:bodyPr>
          <a:lstStyle/>
          <a:p>
            <a:r>
              <a:rPr lang="it-IT" dirty="0"/>
              <a:t>Il diritto </a:t>
            </a:r>
            <a:r>
              <a:rPr lang="it-IT" dirty="0">
                <a:solidFill>
                  <a:srgbClr val="C00000"/>
                </a:solidFill>
              </a:rPr>
              <a:t>fondamentale</a:t>
            </a:r>
            <a:r>
              <a:rPr lang="it-IT" dirty="0"/>
              <a:t> alla protezione dei dati personali</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3628270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D1105-08D1-419C-817C-E403F93554DB}"/>
              </a:ext>
            </a:extLst>
          </p:cNvPr>
          <p:cNvSpPr>
            <a:spLocks noGrp="1"/>
          </p:cNvSpPr>
          <p:nvPr>
            <p:ph type="title"/>
          </p:nvPr>
        </p:nvSpPr>
        <p:spPr/>
        <p:txBody>
          <a:bodyPr/>
          <a:lstStyle/>
          <a:p>
            <a:r>
              <a:rPr lang="it-IT" dirty="0"/>
              <a:t>Premessa: </a:t>
            </a:r>
            <a:r>
              <a:rPr lang="it-IT" i="1" dirty="0"/>
              <a:t>il diritto dei diritti</a:t>
            </a:r>
            <a:r>
              <a:rPr lang="it-IT" dirty="0"/>
              <a:t>, </a:t>
            </a:r>
            <a:r>
              <a:rPr lang="it-IT" dirty="0">
                <a:solidFill>
                  <a:srgbClr val="C00000"/>
                </a:solidFill>
              </a:rPr>
              <a:t>il diritto alla protezione dei dati personali</a:t>
            </a:r>
          </a:p>
        </p:txBody>
      </p:sp>
      <p:sp>
        <p:nvSpPr>
          <p:cNvPr id="3" name="Segnaposto contenuto 2">
            <a:extLst>
              <a:ext uri="{FF2B5EF4-FFF2-40B4-BE49-F238E27FC236}">
                <a16:creationId xmlns:a16="http://schemas.microsoft.com/office/drawing/2014/main" id="{C88E7878-72C8-4DD3-B7AE-9926ACB832C6}"/>
              </a:ext>
            </a:extLst>
          </p:cNvPr>
          <p:cNvSpPr>
            <a:spLocks noGrp="1"/>
          </p:cNvSpPr>
          <p:nvPr>
            <p:ph idx="1"/>
          </p:nvPr>
        </p:nvSpPr>
        <p:spPr>
          <a:xfrm>
            <a:off x="1199022" y="1983160"/>
            <a:ext cx="9854915" cy="3947747"/>
          </a:xfrm>
        </p:spPr>
        <p:txBody>
          <a:bodyPr/>
          <a:lstStyle/>
          <a:p>
            <a:r>
              <a:rPr lang="it-IT" sz="3200" dirty="0"/>
              <a:t>Occorre sempre tenere presente che il RGPD muove </a:t>
            </a:r>
            <a:r>
              <a:rPr lang="it-IT" sz="3200" dirty="0">
                <a:effectLst>
                  <a:outerShdw blurRad="38100" dist="38100" dir="2700000" algn="tl">
                    <a:srgbClr val="000000">
                      <a:alpha val="43137"/>
                    </a:srgbClr>
                  </a:outerShdw>
                </a:effectLst>
              </a:rPr>
              <a:t>esplicitamente</a:t>
            </a:r>
            <a:r>
              <a:rPr lang="it-IT" sz="3200" dirty="0"/>
              <a:t> dal </a:t>
            </a:r>
            <a:r>
              <a:rPr lang="it-IT" sz="3200" i="1" dirty="0">
                <a:solidFill>
                  <a:srgbClr val="C00000"/>
                </a:solidFill>
                <a:effectLst>
                  <a:outerShdw blurRad="38100" dist="38100" dir="2700000" algn="tl">
                    <a:srgbClr val="000000">
                      <a:alpha val="43137"/>
                    </a:srgbClr>
                  </a:outerShdw>
                </a:effectLst>
              </a:rPr>
              <a:t>riconoscimento della protezione delle persone fisiche con riguardo ai loro dati di carattere personale quale </a:t>
            </a:r>
            <a:r>
              <a:rPr lang="it-IT" sz="3200" i="1" cap="small" dirty="0">
                <a:solidFill>
                  <a:srgbClr val="C00000"/>
                </a:solidFill>
                <a:effectLst>
                  <a:outerShdw blurRad="38100" dist="38100" dir="2700000" algn="tl">
                    <a:srgbClr val="000000">
                      <a:alpha val="43137"/>
                    </a:srgbClr>
                  </a:outerShdw>
                </a:effectLst>
              </a:rPr>
              <a:t>diritto fondamentale</a:t>
            </a:r>
            <a:r>
              <a:rPr lang="it-IT" sz="3200" dirty="0"/>
              <a:t>, come riconosciuto dalla Carta dei diritti fondamentali dell’Unione europea </a:t>
            </a:r>
            <a:r>
              <a:rPr lang="it-IT" sz="3200" baseline="30000" dirty="0"/>
              <a:t>(art. 8,1)</a:t>
            </a:r>
            <a:r>
              <a:rPr lang="it-IT" sz="3200" dirty="0"/>
              <a:t> e dal trattato sul funzionamento dell’Unione europea </a:t>
            </a:r>
            <a:r>
              <a:rPr lang="it-IT" sz="3200" baseline="30000" dirty="0"/>
              <a:t>(art. 16,1)</a:t>
            </a:r>
            <a:r>
              <a:rPr lang="it-IT" sz="3200" dirty="0"/>
              <a:t>.</a:t>
            </a:r>
          </a:p>
          <a:p>
            <a:r>
              <a:rPr lang="it-IT" sz="3200" dirty="0">
                <a:uFill>
                  <a:solidFill>
                    <a:srgbClr val="C00000"/>
                  </a:solidFill>
                </a:uFill>
              </a:rPr>
              <a:t>La «Carta» raccoglie in una fonte primaria dell’Unione europea una serie di </a:t>
            </a:r>
            <a:r>
              <a:rPr lang="it-IT" sz="3200" i="1" dirty="0">
                <a:uFill>
                  <a:solidFill>
                    <a:srgbClr val="C00000"/>
                  </a:solidFill>
                </a:uFill>
              </a:rPr>
              <a:t>diritti personali, civili, politici, economici e sociali </a:t>
            </a:r>
            <a:r>
              <a:rPr lang="it-IT" sz="3200" dirty="0">
                <a:uFill>
                  <a:solidFill>
                    <a:srgbClr val="C00000"/>
                  </a:solidFill>
                </a:uFill>
              </a:rPr>
              <a:t>dei </a:t>
            </a:r>
            <a:r>
              <a:rPr lang="it-IT" sz="3200" u="sng" dirty="0">
                <a:uFill>
                  <a:solidFill>
                    <a:srgbClr val="C00000"/>
                  </a:solidFill>
                </a:uFill>
              </a:rPr>
              <a:t>cittadini</a:t>
            </a:r>
            <a:r>
              <a:rPr lang="it-IT" sz="3200" dirty="0">
                <a:uFill>
                  <a:solidFill>
                    <a:srgbClr val="C00000"/>
                  </a:solidFill>
                </a:uFill>
              </a:rPr>
              <a:t> e di </a:t>
            </a:r>
            <a:r>
              <a:rPr lang="it-IT" sz="3200" u="sng" dirty="0">
                <a:uFill>
                  <a:solidFill>
                    <a:srgbClr val="C00000"/>
                  </a:solidFill>
                </a:uFill>
              </a:rPr>
              <a:t>chiunque</a:t>
            </a:r>
            <a:r>
              <a:rPr lang="it-IT" sz="3200" dirty="0">
                <a:uFill>
                  <a:solidFill>
                    <a:srgbClr val="C00000"/>
                  </a:solidFill>
                </a:uFill>
              </a:rPr>
              <a:t> si trovi all’interno dell’Unione </a:t>
            </a:r>
            <a:r>
              <a:rPr lang="it-IT" sz="3200" baseline="30000" dirty="0">
                <a:uFill>
                  <a:solidFill>
                    <a:srgbClr val="C00000"/>
                  </a:solidFill>
                </a:uFill>
              </a:rPr>
              <a:t>(a prescindere dalla cittadinanza)</a:t>
            </a:r>
            <a:r>
              <a:rPr lang="it-IT" sz="3200" dirty="0">
                <a:uFill>
                  <a:solidFill>
                    <a:srgbClr val="C00000"/>
                  </a:solidFill>
                </a:uFill>
              </a:rPr>
              <a:t>.</a:t>
            </a:r>
          </a:p>
          <a:p>
            <a:endParaRPr lang="it-IT" dirty="0">
              <a:uFill>
                <a:solidFill>
                  <a:srgbClr val="C00000"/>
                </a:solidFill>
              </a:uFill>
            </a:endParaRPr>
          </a:p>
        </p:txBody>
      </p:sp>
      <p:sp>
        <p:nvSpPr>
          <p:cNvPr id="4" name="Segnaposto data 3">
            <a:extLst>
              <a:ext uri="{FF2B5EF4-FFF2-40B4-BE49-F238E27FC236}">
                <a16:creationId xmlns:a16="http://schemas.microsoft.com/office/drawing/2014/main" id="{40FEE385-B3C6-4967-80B5-C835D8D21E22}"/>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4FF17BF6-87A8-4B00-86F3-63D7EB16A470}"/>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96A86142-8B98-49A3-B700-05B091FE0B45}"/>
              </a:ext>
            </a:extLst>
          </p:cNvPr>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438145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D1105-08D1-419C-817C-E403F93554DB}"/>
              </a:ext>
            </a:extLst>
          </p:cNvPr>
          <p:cNvSpPr>
            <a:spLocks noGrp="1"/>
          </p:cNvSpPr>
          <p:nvPr>
            <p:ph type="title"/>
          </p:nvPr>
        </p:nvSpPr>
        <p:spPr/>
        <p:txBody>
          <a:bodyPr/>
          <a:lstStyle/>
          <a:p>
            <a:r>
              <a:rPr lang="it-IT" dirty="0"/>
              <a:t>Premessa: </a:t>
            </a:r>
            <a:r>
              <a:rPr lang="it-IT" i="1" dirty="0"/>
              <a:t>il diritto dei diritti</a:t>
            </a:r>
            <a:r>
              <a:rPr lang="it-IT" dirty="0"/>
              <a:t>, </a:t>
            </a:r>
            <a:r>
              <a:rPr lang="it-IT" dirty="0">
                <a:solidFill>
                  <a:srgbClr val="C00000"/>
                </a:solidFill>
              </a:rPr>
              <a:t>il diritto alla protezione dei dati personali</a:t>
            </a:r>
            <a:r>
              <a:rPr lang="it-IT" dirty="0">
                <a:solidFill>
                  <a:schemeClr val="tx2">
                    <a:lumMod val="60000"/>
                    <a:lumOff val="40000"/>
                  </a:schemeClr>
                </a:solidFill>
              </a:rPr>
              <a:t> /2</a:t>
            </a:r>
          </a:p>
        </p:txBody>
      </p:sp>
      <p:sp>
        <p:nvSpPr>
          <p:cNvPr id="3" name="Segnaposto contenuto 2">
            <a:extLst>
              <a:ext uri="{FF2B5EF4-FFF2-40B4-BE49-F238E27FC236}">
                <a16:creationId xmlns:a16="http://schemas.microsoft.com/office/drawing/2014/main" id="{C88E7878-72C8-4DD3-B7AE-9926ACB832C6}"/>
              </a:ext>
            </a:extLst>
          </p:cNvPr>
          <p:cNvSpPr>
            <a:spLocks noGrp="1"/>
          </p:cNvSpPr>
          <p:nvPr>
            <p:ph idx="1"/>
          </p:nvPr>
        </p:nvSpPr>
        <p:spPr>
          <a:xfrm>
            <a:off x="1642700" y="2184683"/>
            <a:ext cx="8906600" cy="3029547"/>
          </a:xfrm>
        </p:spPr>
        <p:txBody>
          <a:bodyPr/>
          <a:lstStyle/>
          <a:p>
            <a:pPr marL="0" indent="0">
              <a:buNone/>
            </a:pPr>
            <a:r>
              <a:rPr lang="it-IT" sz="3200" dirty="0">
                <a:solidFill>
                  <a:srgbClr val="C00000"/>
                </a:solidFill>
                <a:uFill>
                  <a:solidFill>
                    <a:srgbClr val="C00000"/>
                  </a:solidFill>
                </a:uFill>
              </a:rPr>
              <a:t>Articolo 1 RGPD (Oggetto e finalità</a:t>
            </a:r>
            <a:r>
              <a:rPr lang="it-IT" sz="3200" dirty="0">
                <a:uFill>
                  <a:solidFill>
                    <a:srgbClr val="C00000"/>
                  </a:solidFill>
                </a:uFill>
              </a:rPr>
              <a:t>) – «</a:t>
            </a:r>
            <a:r>
              <a:rPr lang="it-IT" sz="3200" b="1" i="1" dirty="0">
                <a:uFill>
                  <a:solidFill>
                    <a:srgbClr val="C00000"/>
                  </a:solidFill>
                </a:uFill>
              </a:rPr>
              <a:t>1. </a:t>
            </a:r>
            <a:r>
              <a:rPr lang="it-IT" sz="3200" i="1" dirty="0">
                <a:uFill>
                  <a:solidFill>
                    <a:srgbClr val="C00000"/>
                  </a:solidFill>
                </a:uFill>
              </a:rPr>
              <a:t>Il presente regolamento stabilisce </a:t>
            </a:r>
            <a:r>
              <a:rPr lang="it-IT" sz="3200" i="1" u="sng" dirty="0">
                <a:uFill>
                  <a:solidFill>
                    <a:srgbClr val="C00000"/>
                  </a:solidFill>
                </a:uFill>
              </a:rPr>
              <a:t>norme relative alla protezione delle persone fisiche con riguardo al trattamento dei dati personali</a:t>
            </a:r>
            <a:r>
              <a:rPr lang="it-IT" sz="3200" i="1" dirty="0">
                <a:uFill>
                  <a:solidFill>
                    <a:srgbClr val="C00000"/>
                  </a:solidFill>
                </a:uFill>
              </a:rPr>
              <a:t>, nonché norme relative alla libera circolazione di tali dati.</a:t>
            </a:r>
          </a:p>
          <a:p>
            <a:pPr marL="0" indent="0">
              <a:buNone/>
            </a:pPr>
            <a:r>
              <a:rPr lang="it-IT" sz="3200" b="1" i="1" dirty="0">
                <a:uFill>
                  <a:solidFill>
                    <a:srgbClr val="C00000"/>
                  </a:solidFill>
                </a:uFill>
              </a:rPr>
              <a:t>2. </a:t>
            </a:r>
            <a:r>
              <a:rPr lang="it-IT" sz="3200" i="1" dirty="0">
                <a:uFill>
                  <a:solidFill>
                    <a:srgbClr val="C00000"/>
                  </a:solidFill>
                </a:uFill>
              </a:rPr>
              <a:t>Il presente regolamento protegge i diritti e le libertà fondamentali delle persone fisiche, in particolare il </a:t>
            </a:r>
            <a:r>
              <a:rPr lang="it-IT" sz="3200" cap="small" dirty="0">
                <a:solidFill>
                  <a:srgbClr val="C00000"/>
                </a:solidFill>
                <a:effectLst>
                  <a:outerShdw blurRad="38100" dist="38100" dir="2700000" algn="tl">
                    <a:srgbClr val="000000">
                      <a:alpha val="43137"/>
                    </a:srgbClr>
                  </a:outerShdw>
                </a:effectLst>
                <a:uFill>
                  <a:solidFill>
                    <a:srgbClr val="C00000"/>
                  </a:solidFill>
                </a:uFill>
              </a:rPr>
              <a:t>diritto alla protezione dei dati personali</a:t>
            </a:r>
            <a:r>
              <a:rPr lang="it-IT" sz="3200" dirty="0">
                <a:uFill>
                  <a:solidFill>
                    <a:srgbClr val="C00000"/>
                  </a:solidFill>
                </a:uFill>
              </a:rPr>
              <a:t>.». </a:t>
            </a:r>
            <a:endParaRPr lang="it-IT" sz="3200" dirty="0"/>
          </a:p>
        </p:txBody>
      </p:sp>
      <p:sp>
        <p:nvSpPr>
          <p:cNvPr id="4" name="Segnaposto data 3">
            <a:extLst>
              <a:ext uri="{FF2B5EF4-FFF2-40B4-BE49-F238E27FC236}">
                <a16:creationId xmlns:a16="http://schemas.microsoft.com/office/drawing/2014/main" id="{40FEE385-B3C6-4967-80B5-C835D8D21E22}"/>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4FF17BF6-87A8-4B00-86F3-63D7EB16A470}"/>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96A86142-8B98-49A3-B700-05B091FE0B45}"/>
              </a:ext>
            </a:extLst>
          </p:cNvPr>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3616365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D00FE-57B2-4A2B-AB1E-B1E6CA991D5B}"/>
              </a:ext>
            </a:extLst>
          </p:cNvPr>
          <p:cNvSpPr>
            <a:spLocks noGrp="1"/>
          </p:cNvSpPr>
          <p:nvPr>
            <p:ph type="title"/>
          </p:nvPr>
        </p:nvSpPr>
        <p:spPr/>
        <p:txBody>
          <a:bodyPr/>
          <a:lstStyle/>
          <a:p>
            <a:r>
              <a:rPr lang="it-IT" dirty="0"/>
              <a:t>Le </a:t>
            </a:r>
            <a:r>
              <a:rPr lang="it-IT" dirty="0">
                <a:solidFill>
                  <a:srgbClr val="C00000"/>
                </a:solidFill>
              </a:rPr>
              <a:t>origini</a:t>
            </a:r>
            <a:r>
              <a:rPr lang="it-IT" dirty="0"/>
              <a:t>…</a:t>
            </a:r>
          </a:p>
        </p:txBody>
      </p:sp>
      <p:sp>
        <p:nvSpPr>
          <p:cNvPr id="3" name="Segnaposto contenuto 2">
            <a:extLst>
              <a:ext uri="{FF2B5EF4-FFF2-40B4-BE49-F238E27FC236}">
                <a16:creationId xmlns:a16="http://schemas.microsoft.com/office/drawing/2014/main" id="{295A8665-45AA-4C58-A1B4-F6B88320FE82}"/>
              </a:ext>
            </a:extLst>
          </p:cNvPr>
          <p:cNvSpPr>
            <a:spLocks noGrp="1"/>
          </p:cNvSpPr>
          <p:nvPr>
            <p:ph idx="1"/>
          </p:nvPr>
        </p:nvSpPr>
        <p:spPr>
          <a:xfrm>
            <a:off x="1812454" y="1437441"/>
            <a:ext cx="8567093" cy="4735655"/>
          </a:xfrm>
        </p:spPr>
        <p:txBody>
          <a:bodyPr>
            <a:spAutoFit/>
          </a:bodyPr>
          <a:lstStyle/>
          <a:p>
            <a:pPr marL="0" indent="0">
              <a:buNone/>
            </a:pPr>
            <a:r>
              <a:rPr lang="it-IT" sz="3200" dirty="0">
                <a:uFill>
                  <a:solidFill>
                    <a:srgbClr val="C00000"/>
                  </a:solidFill>
                </a:uFill>
              </a:rPr>
              <a:t>La Convenzione europea dei diritti dell’uomo (</a:t>
            </a:r>
            <a:r>
              <a:rPr lang="it-IT" sz="3200" dirty="0">
                <a:solidFill>
                  <a:srgbClr val="C00000"/>
                </a:solidFill>
                <a:uFill>
                  <a:solidFill>
                    <a:srgbClr val="C00000"/>
                  </a:solidFill>
                </a:uFill>
              </a:rPr>
              <a:t>CEDU</a:t>
            </a:r>
            <a:r>
              <a:rPr lang="it-IT" sz="3200" dirty="0">
                <a:uFill>
                  <a:solidFill>
                    <a:srgbClr val="C00000"/>
                  </a:solidFill>
                </a:uFill>
              </a:rPr>
              <a:t>), contiene una serie di </a:t>
            </a:r>
            <a:r>
              <a:rPr lang="it-IT" sz="3200" u="sng" dirty="0">
                <a:uFill>
                  <a:solidFill>
                    <a:srgbClr val="C00000"/>
                  </a:solidFill>
                </a:uFill>
              </a:rPr>
              <a:t>diritti e libertà fondamentali</a:t>
            </a:r>
            <a:r>
              <a:rPr lang="it-IT" sz="3200" dirty="0">
                <a:uFill>
                  <a:solidFill>
                    <a:srgbClr val="C00000"/>
                  </a:solidFill>
                </a:uFill>
              </a:rPr>
              <a:t>:</a:t>
            </a:r>
          </a:p>
          <a:p>
            <a:pPr marL="0" indent="0">
              <a:buNone/>
            </a:pPr>
            <a:endParaRPr lang="it-IT" dirty="0">
              <a:uFill>
                <a:solidFill>
                  <a:srgbClr val="C00000"/>
                </a:solidFill>
              </a:uFill>
            </a:endParaRPr>
          </a:p>
          <a:p>
            <a:pPr marL="0" indent="0">
              <a:buNone/>
            </a:pPr>
            <a:r>
              <a:rPr lang="it-IT" sz="3200" dirty="0">
                <a:uFill>
                  <a:solidFill>
                    <a:srgbClr val="C00000"/>
                  </a:solidFill>
                </a:uFill>
              </a:rPr>
              <a:t>diritto alla vita </a:t>
            </a:r>
            <a:r>
              <a:rPr lang="it-IT" sz="3200" dirty="0">
                <a:solidFill>
                  <a:srgbClr val="C00000"/>
                </a:solidFill>
                <a:uFill>
                  <a:solidFill>
                    <a:srgbClr val="C00000"/>
                  </a:solidFill>
                </a:uFill>
              </a:rPr>
              <a:t>~ </a:t>
            </a:r>
            <a:r>
              <a:rPr lang="it-IT" sz="3200" dirty="0">
                <a:uFill>
                  <a:solidFill>
                    <a:srgbClr val="C00000"/>
                  </a:solidFill>
                </a:uFill>
              </a:rPr>
              <a:t>divieto della tortura </a:t>
            </a:r>
            <a:r>
              <a:rPr lang="it-IT" sz="3200" dirty="0">
                <a:solidFill>
                  <a:srgbClr val="C00000"/>
                </a:solidFill>
                <a:uFill>
                  <a:solidFill>
                    <a:srgbClr val="C00000"/>
                  </a:solidFill>
                </a:uFill>
              </a:rPr>
              <a:t>~ </a:t>
            </a:r>
            <a:r>
              <a:rPr lang="it-IT" sz="3200" dirty="0">
                <a:uFill>
                  <a:solidFill>
                    <a:srgbClr val="C00000"/>
                  </a:solidFill>
                </a:uFill>
              </a:rPr>
              <a:t>divieto della schiavitù e del lavoro forzato </a:t>
            </a:r>
            <a:r>
              <a:rPr lang="it-IT" sz="3200" dirty="0">
                <a:solidFill>
                  <a:srgbClr val="C00000"/>
                </a:solidFill>
                <a:uFill>
                  <a:solidFill>
                    <a:srgbClr val="C00000"/>
                  </a:solidFill>
                </a:uFill>
              </a:rPr>
              <a:t>~ </a:t>
            </a:r>
            <a:r>
              <a:rPr lang="it-IT" sz="3200" dirty="0">
                <a:uFill>
                  <a:solidFill>
                    <a:srgbClr val="C00000"/>
                  </a:solidFill>
                </a:uFill>
              </a:rPr>
              <a:t>diritto alla libertà ed alla sicurezza </a:t>
            </a:r>
            <a:r>
              <a:rPr lang="it-IT" sz="3200" dirty="0">
                <a:solidFill>
                  <a:srgbClr val="C00000"/>
                </a:solidFill>
                <a:uFill>
                  <a:solidFill>
                    <a:srgbClr val="C00000"/>
                  </a:solidFill>
                </a:uFill>
              </a:rPr>
              <a:t>~ </a:t>
            </a:r>
            <a:r>
              <a:rPr lang="it-IT" sz="3200" dirty="0">
                <a:uFill>
                  <a:solidFill>
                    <a:srgbClr val="C00000"/>
                  </a:solidFill>
                </a:uFill>
              </a:rPr>
              <a:t>diritto ad un processo equo </a:t>
            </a:r>
            <a:r>
              <a:rPr lang="it-IT" sz="3200" dirty="0">
                <a:solidFill>
                  <a:srgbClr val="C00000"/>
                </a:solidFill>
                <a:uFill>
                  <a:solidFill>
                    <a:srgbClr val="C00000"/>
                  </a:solidFill>
                </a:uFill>
              </a:rPr>
              <a:t>~ </a:t>
            </a:r>
            <a:r>
              <a:rPr lang="it-IT" sz="3200" dirty="0">
                <a:uFill>
                  <a:solidFill>
                    <a:srgbClr val="C00000"/>
                  </a:solidFill>
                </a:uFill>
              </a:rPr>
              <a:t>principio di legalità </a:t>
            </a:r>
            <a:r>
              <a:rPr lang="it-IT" sz="3200" dirty="0">
                <a:solidFill>
                  <a:srgbClr val="C00000"/>
                </a:solidFill>
                <a:uFill>
                  <a:solidFill>
                    <a:srgbClr val="C00000"/>
                  </a:solidFill>
                </a:uFill>
              </a:rPr>
              <a:t>~ diritto al rispetto della vita privata e familiare</a:t>
            </a:r>
            <a:r>
              <a:rPr lang="it-IT" sz="3200" dirty="0">
                <a:uFill>
                  <a:solidFill>
                    <a:srgbClr val="C00000"/>
                  </a:solidFill>
                </a:uFill>
              </a:rPr>
              <a:t> </a:t>
            </a:r>
            <a:r>
              <a:rPr lang="it-IT" sz="3200" dirty="0">
                <a:solidFill>
                  <a:srgbClr val="C00000"/>
                </a:solidFill>
                <a:uFill>
                  <a:solidFill>
                    <a:srgbClr val="C00000"/>
                  </a:solidFill>
                </a:uFill>
              </a:rPr>
              <a:t>~ </a:t>
            </a:r>
            <a:r>
              <a:rPr lang="it-IT" sz="3200" dirty="0">
                <a:uFill>
                  <a:solidFill>
                    <a:srgbClr val="C00000"/>
                  </a:solidFill>
                </a:uFill>
              </a:rPr>
              <a:t>libertà di pensiero </a:t>
            </a:r>
            <a:r>
              <a:rPr lang="it-IT" sz="3200" dirty="0">
                <a:solidFill>
                  <a:srgbClr val="C00000"/>
                </a:solidFill>
                <a:uFill>
                  <a:solidFill>
                    <a:srgbClr val="C00000"/>
                  </a:solidFill>
                </a:uFill>
              </a:rPr>
              <a:t>~ </a:t>
            </a:r>
            <a:r>
              <a:rPr lang="it-IT" sz="3200" dirty="0">
                <a:uFill>
                  <a:solidFill>
                    <a:srgbClr val="C00000"/>
                  </a:solidFill>
                </a:uFill>
              </a:rPr>
              <a:t>di coscienza e di religione </a:t>
            </a:r>
            <a:r>
              <a:rPr lang="it-IT" sz="3200" dirty="0">
                <a:solidFill>
                  <a:srgbClr val="C00000"/>
                </a:solidFill>
                <a:uFill>
                  <a:solidFill>
                    <a:srgbClr val="C00000"/>
                  </a:solidFill>
                </a:uFill>
              </a:rPr>
              <a:t>~ </a:t>
            </a:r>
            <a:r>
              <a:rPr lang="it-IT" sz="3200" dirty="0">
                <a:uFill>
                  <a:solidFill>
                    <a:srgbClr val="C00000"/>
                  </a:solidFill>
                </a:uFill>
              </a:rPr>
              <a:t>libertà d’espressione </a:t>
            </a:r>
            <a:r>
              <a:rPr lang="it-IT" sz="3200" dirty="0">
                <a:solidFill>
                  <a:srgbClr val="C00000"/>
                </a:solidFill>
                <a:uFill>
                  <a:solidFill>
                    <a:srgbClr val="C00000"/>
                  </a:solidFill>
                </a:uFill>
              </a:rPr>
              <a:t>~ </a:t>
            </a:r>
            <a:r>
              <a:rPr lang="it-IT" sz="3200" dirty="0">
                <a:uFill>
                  <a:solidFill>
                    <a:srgbClr val="C00000"/>
                  </a:solidFill>
                </a:uFill>
              </a:rPr>
              <a:t>libertà di riunione e d’associazione </a:t>
            </a:r>
            <a:r>
              <a:rPr lang="it-IT" sz="3200" dirty="0">
                <a:solidFill>
                  <a:srgbClr val="C00000"/>
                </a:solidFill>
                <a:uFill>
                  <a:solidFill>
                    <a:srgbClr val="C00000"/>
                  </a:solidFill>
                </a:uFill>
              </a:rPr>
              <a:t>~ </a:t>
            </a:r>
            <a:r>
              <a:rPr lang="it-IT" sz="3200" dirty="0">
                <a:uFill>
                  <a:solidFill>
                    <a:srgbClr val="C00000"/>
                  </a:solidFill>
                </a:uFill>
              </a:rPr>
              <a:t>diritto al matrimonio </a:t>
            </a:r>
            <a:r>
              <a:rPr lang="it-IT" sz="3200" dirty="0">
                <a:solidFill>
                  <a:srgbClr val="C00000"/>
                </a:solidFill>
                <a:uFill>
                  <a:solidFill>
                    <a:srgbClr val="C00000"/>
                  </a:solidFill>
                </a:uFill>
              </a:rPr>
              <a:t>~ </a:t>
            </a:r>
            <a:r>
              <a:rPr lang="it-IT" sz="3200" dirty="0">
                <a:uFill>
                  <a:solidFill>
                    <a:srgbClr val="C00000"/>
                  </a:solidFill>
                </a:uFill>
              </a:rPr>
              <a:t>diritto ad un ricorso effettivo </a:t>
            </a:r>
            <a:r>
              <a:rPr lang="it-IT" sz="3200" dirty="0">
                <a:solidFill>
                  <a:srgbClr val="C00000"/>
                </a:solidFill>
                <a:uFill>
                  <a:solidFill>
                    <a:srgbClr val="C00000"/>
                  </a:solidFill>
                </a:uFill>
              </a:rPr>
              <a:t>~ </a:t>
            </a:r>
            <a:r>
              <a:rPr lang="it-IT" sz="3200" dirty="0">
                <a:uFill>
                  <a:solidFill>
                    <a:srgbClr val="C00000"/>
                  </a:solidFill>
                </a:uFill>
              </a:rPr>
              <a:t>divieto di discriminazione. </a:t>
            </a:r>
          </a:p>
        </p:txBody>
      </p:sp>
      <p:sp>
        <p:nvSpPr>
          <p:cNvPr id="4" name="Segnaposto data 3">
            <a:extLst>
              <a:ext uri="{FF2B5EF4-FFF2-40B4-BE49-F238E27FC236}">
                <a16:creationId xmlns:a16="http://schemas.microsoft.com/office/drawing/2014/main" id="{17A82406-4B0A-4C8A-A79D-69A7EB347391}"/>
              </a:ext>
            </a:extLst>
          </p:cNvPr>
          <p:cNvSpPr>
            <a:spLocks noGrp="1"/>
          </p:cNvSpPr>
          <p:nvPr>
            <p:ph type="dt" sz="half" idx="10"/>
          </p:nvPr>
        </p:nvSpPr>
        <p:spPr/>
        <p:txBody>
          <a:bodyPr/>
          <a:lstStyle/>
          <a:p>
            <a:fld id="{C7A36161-4AFE-4A36-8102-AC85A4220402}" type="datetime1">
              <a:rPr lang="it-IT" smtClean="0"/>
              <a:t>07/06/2018</a:t>
            </a:fld>
            <a:endParaRPr lang="it-IT" dirty="0"/>
          </a:p>
        </p:txBody>
      </p:sp>
      <p:sp>
        <p:nvSpPr>
          <p:cNvPr id="5" name="Segnaposto piè di pagina 4">
            <a:extLst>
              <a:ext uri="{FF2B5EF4-FFF2-40B4-BE49-F238E27FC236}">
                <a16:creationId xmlns:a16="http://schemas.microsoft.com/office/drawing/2014/main" id="{0CADB0F9-E114-4A54-A240-A5DA0851DF5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C00C3AAD-1689-4BCB-806F-5E973C4AB73F}"/>
              </a:ext>
            </a:extLst>
          </p:cNvPr>
          <p:cNvSpPr>
            <a:spLocks noGrp="1"/>
          </p:cNvSpPr>
          <p:nvPr>
            <p:ph type="sldNum" sz="quarter" idx="12"/>
          </p:nvPr>
        </p:nvSpPr>
        <p:spPr/>
        <p:txBody>
          <a:bodyPr/>
          <a:lstStyle/>
          <a:p>
            <a:fld id="{F74602B5-7832-47F6-8BF6-4ACCF92184F1}" type="slidenum">
              <a:rPr lang="it-IT" smtClean="0"/>
              <a:pPr/>
              <a:t>37</a:t>
            </a:fld>
            <a:endParaRPr lang="it-IT" dirty="0"/>
          </a:p>
        </p:txBody>
      </p:sp>
    </p:spTree>
    <p:extLst>
      <p:ext uri="{BB962C8B-B14F-4D97-AF65-F5344CB8AC3E}">
        <p14:creationId xmlns:p14="http://schemas.microsoft.com/office/powerpoint/2010/main" val="3593815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D00FE-57B2-4A2B-AB1E-B1E6CA991D5B}"/>
              </a:ext>
            </a:extLst>
          </p:cNvPr>
          <p:cNvSpPr>
            <a:spLocks noGrp="1"/>
          </p:cNvSpPr>
          <p:nvPr>
            <p:ph type="title"/>
          </p:nvPr>
        </p:nvSpPr>
        <p:spPr/>
        <p:txBody>
          <a:bodyPr/>
          <a:lstStyle/>
          <a:p>
            <a:r>
              <a:rPr lang="it-IT" dirty="0"/>
              <a:t>Le origini… la </a:t>
            </a:r>
            <a:r>
              <a:rPr lang="it-IT" dirty="0">
                <a:solidFill>
                  <a:srgbClr val="C00000"/>
                </a:solidFill>
              </a:rPr>
              <a:t>base giuridica primaria</a:t>
            </a:r>
          </a:p>
        </p:txBody>
      </p:sp>
      <p:sp>
        <p:nvSpPr>
          <p:cNvPr id="3" name="Segnaposto contenuto 2">
            <a:extLst>
              <a:ext uri="{FF2B5EF4-FFF2-40B4-BE49-F238E27FC236}">
                <a16:creationId xmlns:a16="http://schemas.microsoft.com/office/drawing/2014/main" id="{295A8665-45AA-4C58-A1B4-F6B88320FE82}"/>
              </a:ext>
            </a:extLst>
          </p:cNvPr>
          <p:cNvSpPr>
            <a:spLocks noGrp="1"/>
          </p:cNvSpPr>
          <p:nvPr>
            <p:ph idx="1"/>
          </p:nvPr>
        </p:nvSpPr>
        <p:spPr>
          <a:xfrm>
            <a:off x="1812454" y="1437442"/>
            <a:ext cx="8567093" cy="4915192"/>
          </a:xfrm>
        </p:spPr>
        <p:txBody>
          <a:bodyPr>
            <a:spAutoFit/>
          </a:bodyPr>
          <a:lstStyle/>
          <a:p>
            <a:pPr marL="0" indent="0">
              <a:buNone/>
            </a:pPr>
            <a:r>
              <a:rPr lang="it-IT" sz="3200" dirty="0">
                <a:uFill>
                  <a:solidFill>
                    <a:srgbClr val="C00000"/>
                  </a:solidFill>
                </a:uFill>
              </a:rPr>
              <a:t>La </a:t>
            </a:r>
            <a:r>
              <a:rPr lang="it-IT" sz="3200" dirty="0">
                <a:solidFill>
                  <a:srgbClr val="C00000"/>
                </a:solidFill>
                <a:uFill>
                  <a:solidFill>
                    <a:srgbClr val="C00000"/>
                  </a:solidFill>
                </a:uFill>
              </a:rPr>
              <a:t>base giuridica fondamentale </a:t>
            </a:r>
            <a:r>
              <a:rPr lang="it-IT" sz="3200" dirty="0">
                <a:uFill>
                  <a:solidFill>
                    <a:srgbClr val="C00000"/>
                  </a:solidFill>
                </a:uFill>
              </a:rPr>
              <a:t>della protezione dei dati personali e di tutte le relative norme successive:</a:t>
            </a:r>
          </a:p>
          <a:p>
            <a:pPr marL="0" indent="0">
              <a:buNone/>
            </a:pPr>
            <a:r>
              <a:rPr lang="it-IT" sz="3200" dirty="0">
                <a:solidFill>
                  <a:srgbClr val="C00000"/>
                </a:solidFill>
                <a:uFill>
                  <a:solidFill>
                    <a:srgbClr val="C00000"/>
                  </a:solidFill>
                </a:uFill>
              </a:rPr>
              <a:t>art. 8 – Diritto al rispetto della vita privata e familiare</a:t>
            </a:r>
          </a:p>
          <a:p>
            <a:pPr marL="0" indent="0">
              <a:buNone/>
            </a:pPr>
            <a:r>
              <a:rPr lang="it-IT" i="1" dirty="0">
                <a:uFill>
                  <a:solidFill>
                    <a:srgbClr val="C00000"/>
                  </a:solidFill>
                </a:uFill>
              </a:rPr>
              <a:t>1 – Ogni persona ha diritto al </a:t>
            </a:r>
            <a:r>
              <a:rPr lang="it-IT" i="1" u="sng" dirty="0">
                <a:uFill>
                  <a:solidFill>
                    <a:srgbClr val="C00000"/>
                  </a:solidFill>
                </a:uFill>
              </a:rPr>
              <a:t>rispetto della propria vita privata</a:t>
            </a:r>
            <a:r>
              <a:rPr lang="it-IT" i="1" dirty="0">
                <a:uFill>
                  <a:solidFill>
                    <a:srgbClr val="C00000"/>
                  </a:solidFill>
                </a:uFill>
              </a:rPr>
              <a:t> e familiare, del proprio domicilio e della propria corrispondenza.</a:t>
            </a:r>
          </a:p>
          <a:p>
            <a:pPr marL="0" indent="0">
              <a:buNone/>
            </a:pPr>
            <a:r>
              <a:rPr lang="it-IT" i="1" dirty="0">
                <a:uFill>
                  <a:solidFill>
                    <a:srgbClr val="C00000"/>
                  </a:solidFill>
                </a:uFill>
              </a:rPr>
              <a:t>2 – </a:t>
            </a:r>
            <a:r>
              <a:rPr lang="it-IT" i="1" u="sng" dirty="0">
                <a:uFill>
                  <a:solidFill>
                    <a:srgbClr val="C00000"/>
                  </a:solidFill>
                </a:uFill>
              </a:rPr>
              <a:t>Non può esservi </a:t>
            </a:r>
            <a:r>
              <a:rPr lang="it-IT" b="1" i="1" u="sng" dirty="0">
                <a:uFill>
                  <a:solidFill>
                    <a:srgbClr val="C00000"/>
                  </a:solidFill>
                </a:uFill>
              </a:rPr>
              <a:t>ingerenza</a:t>
            </a:r>
            <a:r>
              <a:rPr lang="it-IT" i="1" u="sng" dirty="0">
                <a:uFill>
                  <a:solidFill>
                    <a:srgbClr val="C00000"/>
                  </a:solidFill>
                </a:uFill>
              </a:rPr>
              <a:t> di una autorità pubblica</a:t>
            </a:r>
            <a:r>
              <a:rPr lang="it-IT" i="1" dirty="0">
                <a:uFill>
                  <a:solidFill>
                    <a:srgbClr val="C00000"/>
                  </a:solidFill>
                </a:uFill>
              </a:rPr>
              <a:t> nell’esercizio di tale diritto </a:t>
            </a:r>
            <a:r>
              <a:rPr lang="it-IT" dirty="0">
                <a:uFill>
                  <a:solidFill>
                    <a:srgbClr val="C00000"/>
                  </a:solidFill>
                </a:uFill>
              </a:rPr>
              <a:t>a meno che tale ingerenza sia prevista dalla legge </a:t>
            </a:r>
            <a:r>
              <a:rPr lang="it-IT" i="1" dirty="0">
                <a:uFill>
                  <a:solidFill>
                    <a:srgbClr val="C00000"/>
                  </a:solidFill>
                </a:uFill>
              </a:rPr>
              <a:t>e costituisca una misura che, in una società democratica, è necessaria alla </a:t>
            </a:r>
            <a:r>
              <a:rPr lang="it-IT" i="1" u="sng" dirty="0">
                <a:uFill>
                  <a:solidFill>
                    <a:srgbClr val="C00000"/>
                  </a:solidFill>
                </a:uFill>
              </a:rPr>
              <a:t>sicurezza nazionale</a:t>
            </a:r>
            <a:r>
              <a:rPr lang="it-IT" i="1" dirty="0">
                <a:uFill>
                  <a:solidFill>
                    <a:srgbClr val="C00000"/>
                  </a:solidFill>
                </a:uFill>
              </a:rPr>
              <a:t>, alla </a:t>
            </a:r>
            <a:r>
              <a:rPr lang="it-IT" i="1" u="sng" dirty="0">
                <a:uFill>
                  <a:solidFill>
                    <a:srgbClr val="C00000"/>
                  </a:solidFill>
                </a:uFill>
              </a:rPr>
              <a:t>pubblica sicurezza</a:t>
            </a:r>
            <a:r>
              <a:rPr lang="it-IT" i="1" dirty="0">
                <a:uFill>
                  <a:solidFill>
                    <a:srgbClr val="C00000"/>
                  </a:solidFill>
                </a:uFill>
              </a:rPr>
              <a:t>, al </a:t>
            </a:r>
            <a:r>
              <a:rPr lang="it-IT" i="1" u="sng" dirty="0">
                <a:uFill>
                  <a:solidFill>
                    <a:srgbClr val="C00000"/>
                  </a:solidFill>
                </a:uFill>
              </a:rPr>
              <a:t>benessere economico</a:t>
            </a:r>
            <a:r>
              <a:rPr lang="it-IT" i="1" dirty="0">
                <a:uFill>
                  <a:solidFill>
                    <a:srgbClr val="C00000"/>
                  </a:solidFill>
                </a:uFill>
              </a:rPr>
              <a:t> del paese, alla </a:t>
            </a:r>
            <a:r>
              <a:rPr lang="it-IT" i="1" u="sng" dirty="0">
                <a:uFill>
                  <a:solidFill>
                    <a:srgbClr val="C00000"/>
                  </a:solidFill>
                </a:uFill>
              </a:rPr>
              <a:t>difesa dell’ordine</a:t>
            </a:r>
            <a:r>
              <a:rPr lang="it-IT" i="1" dirty="0">
                <a:uFill>
                  <a:solidFill>
                    <a:srgbClr val="C00000"/>
                  </a:solidFill>
                </a:uFill>
              </a:rPr>
              <a:t> e alla </a:t>
            </a:r>
            <a:r>
              <a:rPr lang="it-IT" i="1" u="sng" dirty="0">
                <a:uFill>
                  <a:solidFill>
                    <a:srgbClr val="C00000"/>
                  </a:solidFill>
                </a:uFill>
              </a:rPr>
              <a:t>prevenzione dei reati</a:t>
            </a:r>
            <a:r>
              <a:rPr lang="it-IT" i="1" dirty="0">
                <a:uFill>
                  <a:solidFill>
                    <a:srgbClr val="C00000"/>
                  </a:solidFill>
                </a:uFill>
              </a:rPr>
              <a:t>, alla </a:t>
            </a:r>
            <a:r>
              <a:rPr lang="it-IT" i="1" u="sng" dirty="0">
                <a:uFill>
                  <a:solidFill>
                    <a:srgbClr val="C00000"/>
                  </a:solidFill>
                </a:uFill>
              </a:rPr>
              <a:t>protezione della salute</a:t>
            </a:r>
            <a:r>
              <a:rPr lang="it-IT" i="1" dirty="0">
                <a:uFill>
                  <a:solidFill>
                    <a:srgbClr val="C00000"/>
                  </a:solidFill>
                </a:uFill>
              </a:rPr>
              <a:t> o </a:t>
            </a:r>
            <a:r>
              <a:rPr lang="it-IT" i="1" u="sng" dirty="0">
                <a:uFill>
                  <a:solidFill>
                    <a:srgbClr val="C00000"/>
                  </a:solidFill>
                </a:uFill>
              </a:rPr>
              <a:t>della morale</a:t>
            </a:r>
            <a:r>
              <a:rPr lang="it-IT" i="1" dirty="0">
                <a:uFill>
                  <a:solidFill>
                    <a:srgbClr val="C00000"/>
                  </a:solidFill>
                </a:uFill>
              </a:rPr>
              <a:t>, o alla </a:t>
            </a:r>
            <a:r>
              <a:rPr lang="it-IT" i="1" u="sng" dirty="0">
                <a:uFill>
                  <a:solidFill>
                    <a:srgbClr val="C00000"/>
                  </a:solidFill>
                </a:uFill>
              </a:rPr>
              <a:t>protezione dei diritti e delle libertà altru</a:t>
            </a:r>
            <a:r>
              <a:rPr lang="it-IT" i="1" dirty="0">
                <a:uFill>
                  <a:solidFill>
                    <a:srgbClr val="C00000"/>
                  </a:solidFill>
                </a:uFill>
              </a:rPr>
              <a:t>i.</a:t>
            </a:r>
            <a:endParaRPr lang="it-IT" sz="4000" dirty="0">
              <a:uFill>
                <a:solidFill>
                  <a:srgbClr val="C00000"/>
                </a:solidFill>
              </a:uFill>
            </a:endParaRPr>
          </a:p>
        </p:txBody>
      </p:sp>
      <p:sp>
        <p:nvSpPr>
          <p:cNvPr id="4" name="Segnaposto data 3">
            <a:extLst>
              <a:ext uri="{FF2B5EF4-FFF2-40B4-BE49-F238E27FC236}">
                <a16:creationId xmlns:a16="http://schemas.microsoft.com/office/drawing/2014/main" id="{17A82406-4B0A-4C8A-A79D-69A7EB347391}"/>
              </a:ext>
            </a:extLst>
          </p:cNvPr>
          <p:cNvSpPr>
            <a:spLocks noGrp="1"/>
          </p:cNvSpPr>
          <p:nvPr>
            <p:ph type="dt" sz="half" idx="10"/>
          </p:nvPr>
        </p:nvSpPr>
        <p:spPr/>
        <p:txBody>
          <a:bodyPr/>
          <a:lstStyle/>
          <a:p>
            <a:fld id="{13EDC13C-6220-4883-AFCA-199F0E15AF93}" type="datetime1">
              <a:rPr lang="it-IT" smtClean="0"/>
              <a:t>07/06/2018</a:t>
            </a:fld>
            <a:endParaRPr lang="it-IT" dirty="0"/>
          </a:p>
        </p:txBody>
      </p:sp>
      <p:sp>
        <p:nvSpPr>
          <p:cNvPr id="5" name="Segnaposto piè di pagina 4">
            <a:extLst>
              <a:ext uri="{FF2B5EF4-FFF2-40B4-BE49-F238E27FC236}">
                <a16:creationId xmlns:a16="http://schemas.microsoft.com/office/drawing/2014/main" id="{0CADB0F9-E114-4A54-A240-A5DA0851DF5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C00C3AAD-1689-4BCB-806F-5E973C4AB73F}"/>
              </a:ext>
            </a:extLst>
          </p:cNvPr>
          <p:cNvSpPr>
            <a:spLocks noGrp="1"/>
          </p:cNvSpPr>
          <p:nvPr>
            <p:ph type="sldNum" sz="quarter" idx="12"/>
          </p:nvPr>
        </p:nvSpPr>
        <p:spPr/>
        <p:txBody>
          <a:bodyPr/>
          <a:lstStyle/>
          <a:p>
            <a:fld id="{F74602B5-7832-47F6-8BF6-4ACCF92184F1}" type="slidenum">
              <a:rPr lang="it-IT" smtClean="0"/>
              <a:pPr/>
              <a:t>38</a:t>
            </a:fld>
            <a:endParaRPr lang="it-IT" dirty="0"/>
          </a:p>
        </p:txBody>
      </p:sp>
    </p:spTree>
    <p:extLst>
      <p:ext uri="{BB962C8B-B14F-4D97-AF65-F5344CB8AC3E}">
        <p14:creationId xmlns:p14="http://schemas.microsoft.com/office/powerpoint/2010/main" val="3967826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D00FE-57B2-4A2B-AB1E-B1E6CA991D5B}"/>
              </a:ext>
            </a:extLst>
          </p:cNvPr>
          <p:cNvSpPr>
            <a:spLocks noGrp="1"/>
          </p:cNvSpPr>
          <p:nvPr>
            <p:ph type="title"/>
          </p:nvPr>
        </p:nvSpPr>
        <p:spPr/>
        <p:txBody>
          <a:bodyPr/>
          <a:lstStyle/>
          <a:p>
            <a:r>
              <a:rPr lang="it-IT" dirty="0"/>
              <a:t>La </a:t>
            </a:r>
            <a:r>
              <a:rPr lang="it-IT" dirty="0">
                <a:solidFill>
                  <a:srgbClr val="C00000"/>
                </a:solidFill>
              </a:rPr>
              <a:t>Convenzione n. 108</a:t>
            </a:r>
          </a:p>
        </p:txBody>
      </p:sp>
      <p:sp>
        <p:nvSpPr>
          <p:cNvPr id="3" name="Segnaposto contenuto 2">
            <a:extLst>
              <a:ext uri="{FF2B5EF4-FFF2-40B4-BE49-F238E27FC236}">
                <a16:creationId xmlns:a16="http://schemas.microsoft.com/office/drawing/2014/main" id="{295A8665-45AA-4C58-A1B4-F6B88320FE82}"/>
              </a:ext>
            </a:extLst>
          </p:cNvPr>
          <p:cNvSpPr>
            <a:spLocks noGrp="1"/>
          </p:cNvSpPr>
          <p:nvPr>
            <p:ph idx="1"/>
          </p:nvPr>
        </p:nvSpPr>
        <p:spPr>
          <a:xfrm>
            <a:off x="1390473" y="1102590"/>
            <a:ext cx="9411055" cy="5112169"/>
          </a:xfrm>
        </p:spPr>
        <p:txBody>
          <a:bodyPr wrap="square">
            <a:spAutoFit/>
          </a:bodyPr>
          <a:lstStyle/>
          <a:p>
            <a:pPr marL="0" indent="0">
              <a:buNone/>
            </a:pPr>
            <a:r>
              <a:rPr lang="it-IT" dirty="0">
                <a:uFill>
                  <a:solidFill>
                    <a:srgbClr val="C00000"/>
                  </a:solidFill>
                </a:uFill>
              </a:rPr>
              <a:t>Nel 1981, poi, è stata aperta alla firma una </a:t>
            </a:r>
            <a:r>
              <a:rPr lang="it-IT" i="1" dirty="0">
                <a:solidFill>
                  <a:srgbClr val="C00000"/>
                </a:solidFill>
                <a:uFill>
                  <a:solidFill>
                    <a:srgbClr val="C00000"/>
                  </a:solidFill>
                </a:uFill>
              </a:rPr>
              <a:t>Convenzione sulla protezione delle persone rispetto al trattamento automatizzato di dati a carattere personale</a:t>
            </a:r>
            <a:r>
              <a:rPr lang="it-IT" dirty="0">
                <a:uFill>
                  <a:solidFill>
                    <a:srgbClr val="C00000"/>
                  </a:solidFill>
                </a:uFill>
              </a:rPr>
              <a:t> (Convenzione n. 108, Strasburgo, 28/01/1981).</a:t>
            </a:r>
          </a:p>
          <a:p>
            <a:pPr marL="0" indent="0">
              <a:buNone/>
            </a:pPr>
            <a:r>
              <a:rPr lang="it-IT" dirty="0">
                <a:uFill>
                  <a:solidFill>
                    <a:srgbClr val="C00000"/>
                  </a:solidFill>
                </a:uFill>
              </a:rPr>
              <a:t>La Convenzione n. 108 era, e rimane, </a:t>
            </a:r>
            <a:r>
              <a:rPr lang="it-IT" u="sng" dirty="0">
                <a:uFill>
                  <a:solidFill>
                    <a:srgbClr val="C00000"/>
                  </a:solidFill>
                </a:uFill>
              </a:rPr>
              <a:t>l’unico strumento internazionale giuridicamente vincolante in materia di protezione dei dati</a:t>
            </a:r>
            <a:r>
              <a:rPr lang="it-IT" dirty="0">
                <a:uFill>
                  <a:solidFill>
                    <a:srgbClr val="C00000"/>
                  </a:solidFill>
                </a:uFill>
              </a:rPr>
              <a:t>.</a:t>
            </a:r>
          </a:p>
          <a:p>
            <a:pPr marL="0" indent="0">
              <a:buNone/>
            </a:pPr>
            <a:r>
              <a:rPr lang="it-IT" dirty="0">
                <a:uFill>
                  <a:solidFill>
                    <a:srgbClr val="C00000"/>
                  </a:solidFill>
                </a:uFill>
              </a:rPr>
              <a:t>Entrata in vigore: 01/10/1985</a:t>
            </a:r>
            <a:r>
              <a:rPr lang="it-IT" dirty="0">
                <a:uFill>
                  <a:solidFill>
                    <a:srgbClr val="C00000"/>
                  </a:solidFill>
                </a:uFill>
                <a:sym typeface="Wingdings" panose="05000000000000000000" pitchFamily="2" charset="2"/>
              </a:rPr>
              <a:t>.</a:t>
            </a:r>
          </a:p>
          <a:p>
            <a:pPr marL="0" indent="0">
              <a:buNone/>
            </a:pPr>
            <a:r>
              <a:rPr lang="it-IT" dirty="0">
                <a:highlight>
                  <a:srgbClr val="FFF8DD"/>
                </a:highlight>
                <a:uFill>
                  <a:solidFill>
                    <a:srgbClr val="C00000"/>
                  </a:solidFill>
                </a:uFill>
                <a:sym typeface="Wingdings" panose="05000000000000000000" pitchFamily="2" charset="2"/>
              </a:rPr>
              <a:t>Il </a:t>
            </a:r>
            <a:r>
              <a:rPr lang="it-IT" dirty="0">
                <a:solidFill>
                  <a:srgbClr val="C00000"/>
                </a:solidFill>
                <a:effectLst>
                  <a:outerShdw blurRad="38100" dist="38100" dir="2700000" algn="tl">
                    <a:srgbClr val="000000">
                      <a:alpha val="43137"/>
                    </a:srgbClr>
                  </a:outerShdw>
                </a:effectLst>
                <a:highlight>
                  <a:srgbClr val="FFF8DD"/>
                </a:highlight>
                <a:uFill>
                  <a:solidFill>
                    <a:srgbClr val="C00000"/>
                  </a:solidFill>
                </a:uFill>
                <a:sym typeface="Wingdings" panose="05000000000000000000" pitchFamily="2" charset="2"/>
              </a:rPr>
              <a:t>18 maggio 2018 </a:t>
            </a:r>
            <a:r>
              <a:rPr lang="it-IT" dirty="0">
                <a:highlight>
                  <a:srgbClr val="FFF8DD"/>
                </a:highlight>
                <a:uFill>
                  <a:solidFill>
                    <a:srgbClr val="C00000"/>
                  </a:solidFill>
                </a:uFill>
                <a:sym typeface="Wingdings" panose="05000000000000000000" pitchFamily="2" charset="2"/>
              </a:rPr>
              <a:t>è stato approvato un </a:t>
            </a:r>
            <a:r>
              <a:rPr lang="it-IT" dirty="0">
                <a:effectLst>
                  <a:outerShdw blurRad="38100" dist="38100" dir="2700000" algn="tl">
                    <a:srgbClr val="000000">
                      <a:alpha val="43137"/>
                    </a:srgbClr>
                  </a:outerShdw>
                </a:effectLst>
                <a:highlight>
                  <a:srgbClr val="FFF8DD"/>
                </a:highlight>
                <a:uFill>
                  <a:solidFill>
                    <a:srgbClr val="C00000"/>
                  </a:solidFill>
                </a:uFill>
                <a:sym typeface="Wingdings" panose="05000000000000000000" pitchFamily="2" charset="2"/>
              </a:rPr>
              <a:t>nuovo protocollo di emendamento della Convenzione n. 108</a:t>
            </a:r>
            <a:r>
              <a:rPr lang="it-IT" dirty="0">
                <a:highlight>
                  <a:srgbClr val="FFF8DD"/>
                </a:highlight>
                <a:uFill>
                  <a:solidFill>
                    <a:srgbClr val="C00000"/>
                  </a:solidFill>
                </a:uFill>
                <a:sym typeface="Wingdings" panose="05000000000000000000" pitchFamily="2" charset="2"/>
              </a:rPr>
              <a:t>, che ne modifica ed aggiorna il testo per le nuove sfide derivanti dalle tecnologie dell’informazione e della comunicazione, rafforzandone i meccanismi di effettiva applicazione e salvaguardia, tenendo in conto l’evoluzione normativa in Europa (tra cui il RGPD). Sarà aperto alla firma degli Stati membri del </a:t>
            </a:r>
            <a:r>
              <a:rPr lang="it-IT" dirty="0" err="1">
                <a:highlight>
                  <a:srgbClr val="FFF8DD"/>
                </a:highlight>
                <a:uFill>
                  <a:solidFill>
                    <a:srgbClr val="C00000"/>
                  </a:solidFill>
                </a:uFill>
                <a:sym typeface="Wingdings" panose="05000000000000000000" pitchFamily="2" charset="2"/>
              </a:rPr>
              <a:t>Coe</a:t>
            </a:r>
            <a:r>
              <a:rPr lang="it-IT" dirty="0">
                <a:highlight>
                  <a:srgbClr val="FFF8DD"/>
                </a:highlight>
                <a:uFill>
                  <a:solidFill>
                    <a:srgbClr val="C00000"/>
                  </a:solidFill>
                </a:uFill>
                <a:sym typeface="Wingdings" panose="05000000000000000000" pitchFamily="2" charset="2"/>
              </a:rPr>
              <a:t> in occasione della sessione parlamentare di Strasburgo del 25 giugno prossimo.</a:t>
            </a:r>
            <a:endParaRPr lang="it-IT" dirty="0">
              <a:highlight>
                <a:srgbClr val="FFF8DD"/>
              </a:highlight>
              <a:uFill>
                <a:solidFill>
                  <a:srgbClr val="C00000"/>
                </a:solidFill>
              </a:uFill>
            </a:endParaRPr>
          </a:p>
        </p:txBody>
      </p:sp>
      <p:sp>
        <p:nvSpPr>
          <p:cNvPr id="4" name="Segnaposto data 3">
            <a:extLst>
              <a:ext uri="{FF2B5EF4-FFF2-40B4-BE49-F238E27FC236}">
                <a16:creationId xmlns:a16="http://schemas.microsoft.com/office/drawing/2014/main" id="{17A82406-4B0A-4C8A-A79D-69A7EB347391}"/>
              </a:ext>
            </a:extLst>
          </p:cNvPr>
          <p:cNvSpPr>
            <a:spLocks noGrp="1"/>
          </p:cNvSpPr>
          <p:nvPr>
            <p:ph type="dt" sz="half" idx="10"/>
          </p:nvPr>
        </p:nvSpPr>
        <p:spPr/>
        <p:txBody>
          <a:bodyPr/>
          <a:lstStyle/>
          <a:p>
            <a:fld id="{BB652294-1B61-4AC4-B423-3150BBF0F3F6}" type="datetime1">
              <a:rPr lang="it-IT" smtClean="0"/>
              <a:t>07/06/2018</a:t>
            </a:fld>
            <a:endParaRPr lang="it-IT" dirty="0"/>
          </a:p>
        </p:txBody>
      </p:sp>
      <p:sp>
        <p:nvSpPr>
          <p:cNvPr id="5" name="Segnaposto piè di pagina 4">
            <a:extLst>
              <a:ext uri="{FF2B5EF4-FFF2-40B4-BE49-F238E27FC236}">
                <a16:creationId xmlns:a16="http://schemas.microsoft.com/office/drawing/2014/main" id="{0CADB0F9-E114-4A54-A240-A5DA0851DF5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C00C3AAD-1689-4BCB-806F-5E973C4AB73F}"/>
              </a:ext>
            </a:extLst>
          </p:cNvPr>
          <p:cNvSpPr>
            <a:spLocks noGrp="1"/>
          </p:cNvSpPr>
          <p:nvPr>
            <p:ph type="sldNum" sz="quarter" idx="12"/>
          </p:nvPr>
        </p:nvSpPr>
        <p:spPr/>
        <p:txBody>
          <a:bodyPr/>
          <a:lstStyle/>
          <a:p>
            <a:fld id="{F74602B5-7832-47F6-8BF6-4ACCF92184F1}" type="slidenum">
              <a:rPr lang="it-IT" smtClean="0"/>
              <a:pPr/>
              <a:t>39</a:t>
            </a:fld>
            <a:endParaRPr lang="it-IT" dirty="0"/>
          </a:p>
        </p:txBody>
      </p:sp>
    </p:spTree>
    <p:extLst>
      <p:ext uri="{BB962C8B-B14F-4D97-AF65-F5344CB8AC3E}">
        <p14:creationId xmlns:p14="http://schemas.microsoft.com/office/powerpoint/2010/main" val="65655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11414-DCFF-4098-9D72-00E71A64816E}"/>
              </a:ext>
            </a:extLst>
          </p:cNvPr>
          <p:cNvSpPr>
            <a:spLocks noGrp="1"/>
          </p:cNvSpPr>
          <p:nvPr>
            <p:ph type="title"/>
          </p:nvPr>
        </p:nvSpPr>
        <p:spPr/>
        <p:txBody>
          <a:bodyPr/>
          <a:lstStyle/>
          <a:p>
            <a:r>
              <a:rPr lang="it-IT" dirty="0"/>
              <a:t>Chi è l’</a:t>
            </a:r>
            <a:r>
              <a:rPr lang="it-IT" dirty="0">
                <a:solidFill>
                  <a:srgbClr val="C00000"/>
                </a:solidFill>
              </a:rPr>
              <a:t>interessato</a:t>
            </a:r>
            <a:r>
              <a:rPr lang="it-IT" dirty="0"/>
              <a:t>?</a:t>
            </a:r>
          </a:p>
        </p:txBody>
      </p:sp>
      <p:sp>
        <p:nvSpPr>
          <p:cNvPr id="3" name="Segnaposto contenuto 2">
            <a:extLst>
              <a:ext uri="{FF2B5EF4-FFF2-40B4-BE49-F238E27FC236}">
                <a16:creationId xmlns:a16="http://schemas.microsoft.com/office/drawing/2014/main" id="{C0FEC844-8997-4270-A1B6-54B5E9D17765}"/>
              </a:ext>
            </a:extLst>
          </p:cNvPr>
          <p:cNvSpPr>
            <a:spLocks noGrp="1"/>
          </p:cNvSpPr>
          <p:nvPr>
            <p:ph idx="1"/>
          </p:nvPr>
        </p:nvSpPr>
        <p:spPr>
          <a:xfrm>
            <a:off x="1097280" y="1524376"/>
            <a:ext cx="10058400" cy="3809248"/>
          </a:xfrm>
        </p:spPr>
        <p:txBody>
          <a:bodyPr/>
          <a:lstStyle/>
          <a:p>
            <a:pPr marL="91440" lvl="0" indent="-91440">
              <a:lnSpc>
                <a:spcPct val="90000"/>
              </a:lnSpc>
              <a:buClr>
                <a:srgbClr val="FFCA08"/>
              </a:buClr>
              <a:buFont typeface="Calibri" panose="020F0502020204030204" pitchFamily="34" charset="0"/>
              <a:buChar char=" "/>
            </a:pPr>
            <a:r>
              <a:rPr lang="it-IT" sz="3600" dirty="0">
                <a:solidFill>
                  <a:prstClr val="black">
                    <a:lumMod val="75000"/>
                    <a:lumOff val="25000"/>
                  </a:prstClr>
                </a:solidFill>
              </a:rPr>
              <a:t>È la </a:t>
            </a:r>
            <a:r>
              <a:rPr lang="it-IT" sz="3600" dirty="0">
                <a:solidFill>
                  <a:srgbClr val="C00000"/>
                </a:solidFill>
              </a:rPr>
              <a:t>persona fisica</a:t>
            </a:r>
            <a:r>
              <a:rPr lang="it-IT" sz="3600" dirty="0">
                <a:solidFill>
                  <a:prstClr val="black">
                    <a:lumMod val="75000"/>
                    <a:lumOff val="25000"/>
                  </a:prstClr>
                </a:solidFill>
              </a:rPr>
              <a:t>, </a:t>
            </a:r>
            <a:r>
              <a:rPr lang="it-IT" sz="3600" i="1" dirty="0">
                <a:solidFill>
                  <a:prstClr val="black">
                    <a:lumMod val="75000"/>
                    <a:lumOff val="25000"/>
                  </a:prstClr>
                </a:solidFill>
              </a:rPr>
              <a:t>identificata</a:t>
            </a:r>
            <a:r>
              <a:rPr lang="it-IT" sz="3600" dirty="0">
                <a:solidFill>
                  <a:prstClr val="black">
                    <a:lumMod val="75000"/>
                    <a:lumOff val="25000"/>
                  </a:prstClr>
                </a:solidFill>
              </a:rPr>
              <a:t> o </a:t>
            </a:r>
            <a:r>
              <a:rPr lang="it-IT" sz="3600" i="1" dirty="0">
                <a:solidFill>
                  <a:prstClr val="black">
                    <a:lumMod val="75000"/>
                    <a:lumOff val="25000"/>
                  </a:prstClr>
                </a:solidFill>
              </a:rPr>
              <a:t>identificabile</a:t>
            </a:r>
            <a:r>
              <a:rPr lang="it-IT" sz="3600" dirty="0">
                <a:solidFill>
                  <a:prstClr val="black">
                    <a:lumMod val="75000"/>
                    <a:lumOff val="25000"/>
                  </a:prstClr>
                </a:solidFill>
              </a:rPr>
              <a:t>, </a:t>
            </a:r>
            <a:r>
              <a:rPr lang="it-IT" sz="3600" dirty="0">
                <a:solidFill>
                  <a:srgbClr val="C00000"/>
                </a:solidFill>
              </a:rPr>
              <a:t>a cui si riferiscono i dati personali</a:t>
            </a:r>
            <a:r>
              <a:rPr lang="it-IT" sz="3600" dirty="0">
                <a:solidFill>
                  <a:prstClr val="black">
                    <a:lumMod val="75000"/>
                    <a:lumOff val="25000"/>
                  </a:prstClr>
                </a:solidFill>
              </a:rPr>
              <a:t> oggetto di un trattamento.</a:t>
            </a:r>
          </a:p>
          <a:p>
            <a:pPr marL="384048" lvl="1" indent="-182880">
              <a:lnSpc>
                <a:spcPct val="90000"/>
              </a:lnSpc>
              <a:buFont typeface="Calibri" pitchFamily="34" charset="0"/>
              <a:buChar char="◦"/>
            </a:pPr>
            <a:r>
              <a:rPr lang="it-IT" sz="3200" dirty="0">
                <a:solidFill>
                  <a:prstClr val="black">
                    <a:lumMod val="75000"/>
                    <a:lumOff val="25000"/>
                  </a:prstClr>
                </a:solidFill>
              </a:rPr>
              <a:t>Ricordiamo che:</a:t>
            </a:r>
          </a:p>
          <a:p>
            <a:pPr marL="566928" lvl="2" indent="-182880">
              <a:lnSpc>
                <a:spcPct val="90000"/>
              </a:lnSpc>
              <a:buFont typeface="Calibri" pitchFamily="34" charset="0"/>
              <a:buChar char="◦"/>
            </a:pPr>
            <a:r>
              <a:rPr lang="it-IT" sz="2400" dirty="0">
                <a:solidFill>
                  <a:prstClr val="black">
                    <a:lumMod val="75000"/>
                    <a:lumOff val="25000"/>
                  </a:prstClr>
                </a:solidFill>
              </a:rPr>
              <a:t>il </a:t>
            </a:r>
            <a:r>
              <a:rPr lang="it-IT" sz="2400" u="sng" dirty="0">
                <a:solidFill>
                  <a:prstClr val="black">
                    <a:lumMod val="75000"/>
                    <a:lumOff val="25000"/>
                  </a:prstClr>
                </a:solidFill>
              </a:rPr>
              <a:t>diritto alla protezione dei personali</a:t>
            </a:r>
            <a:r>
              <a:rPr lang="it-IT" sz="2400" dirty="0">
                <a:solidFill>
                  <a:prstClr val="black">
                    <a:lumMod val="75000"/>
                    <a:lumOff val="25000"/>
                  </a:prstClr>
                </a:solidFill>
              </a:rPr>
              <a:t> è </a:t>
            </a:r>
            <a:r>
              <a:rPr lang="it-IT" sz="2400" dirty="0">
                <a:solidFill>
                  <a:srgbClr val="C00000"/>
                </a:solidFill>
              </a:rPr>
              <a:t>un diritto fondamentale</a:t>
            </a:r>
            <a:r>
              <a:rPr lang="it-IT" sz="2400" dirty="0">
                <a:solidFill>
                  <a:prstClr val="black">
                    <a:lumMod val="75000"/>
                    <a:lumOff val="25000"/>
                  </a:prstClr>
                </a:solidFill>
              </a:rPr>
              <a:t> riconosciuto dalla CEDU, dalla Carta e dal TFUE…</a:t>
            </a:r>
          </a:p>
          <a:p>
            <a:pPr marL="566928" lvl="2" indent="-182880">
              <a:lnSpc>
                <a:spcPct val="90000"/>
              </a:lnSpc>
              <a:buFont typeface="Calibri" pitchFamily="34" charset="0"/>
              <a:buChar char="◦"/>
            </a:pPr>
            <a:r>
              <a:rPr lang="it-IT" sz="2400" dirty="0">
                <a:solidFill>
                  <a:prstClr val="black">
                    <a:lumMod val="75000"/>
                    <a:lumOff val="25000"/>
                  </a:prstClr>
                </a:solidFill>
              </a:rPr>
              <a:t>… e che </a:t>
            </a:r>
            <a:r>
              <a:rPr lang="it-IT" sz="2400" i="1" u="sng" dirty="0">
                <a:solidFill>
                  <a:prstClr val="black">
                    <a:lumMod val="75000"/>
                    <a:lumOff val="25000"/>
                  </a:prstClr>
                </a:solidFill>
                <a:uFill>
                  <a:solidFill>
                    <a:srgbClr val="C00000"/>
                  </a:solidFill>
                </a:uFill>
              </a:rPr>
              <a:t>il trattamento dei dati personali dovrebbe essere al servizio dell’uomo</a:t>
            </a:r>
            <a:r>
              <a:rPr lang="it-IT" sz="2400" dirty="0">
                <a:solidFill>
                  <a:prstClr val="black">
                    <a:lumMod val="75000"/>
                    <a:lumOff val="25000"/>
                  </a:prstClr>
                </a:solidFill>
              </a:rPr>
              <a:t>. </a:t>
            </a:r>
          </a:p>
          <a:p>
            <a:pPr marL="566928" lvl="2" indent="-182880">
              <a:lnSpc>
                <a:spcPct val="90000"/>
              </a:lnSpc>
              <a:buFont typeface="Calibri" pitchFamily="34" charset="0"/>
              <a:buChar char="◦"/>
            </a:pPr>
            <a:r>
              <a:rPr lang="it-IT" sz="2400" dirty="0">
                <a:solidFill>
                  <a:prstClr val="black">
                    <a:lumMod val="75000"/>
                    <a:lumOff val="25000"/>
                  </a:prstClr>
                </a:solidFill>
              </a:rPr>
              <a:t>Il RGPD, per assicurare un’</a:t>
            </a:r>
            <a:r>
              <a:rPr lang="it-IT" sz="2400" u="sng" dirty="0">
                <a:solidFill>
                  <a:prstClr val="black">
                    <a:lumMod val="75000"/>
                    <a:lumOff val="25000"/>
                  </a:prstClr>
                </a:solidFill>
                <a:uFill>
                  <a:solidFill>
                    <a:srgbClr val="C00000"/>
                  </a:solidFill>
                </a:uFill>
              </a:rPr>
              <a:t>efficace protezione </a:t>
            </a:r>
            <a:r>
              <a:rPr lang="it-IT" sz="2400" dirty="0">
                <a:solidFill>
                  <a:prstClr val="black">
                    <a:lumMod val="75000"/>
                    <a:lumOff val="25000"/>
                  </a:prstClr>
                </a:solidFill>
              </a:rPr>
              <a:t>dei d.p. in tutta l’Ue, ha imposto il </a:t>
            </a:r>
            <a:r>
              <a:rPr lang="it-IT" sz="2400" i="1" dirty="0">
                <a:solidFill>
                  <a:prstClr val="black">
                    <a:lumMod val="75000"/>
                    <a:lumOff val="25000"/>
                  </a:prstClr>
                </a:solidFill>
              </a:rPr>
              <a:t>rafforzamento</a:t>
            </a:r>
            <a:r>
              <a:rPr lang="it-IT" sz="2400" dirty="0">
                <a:solidFill>
                  <a:prstClr val="black">
                    <a:lumMod val="75000"/>
                    <a:lumOff val="25000"/>
                  </a:prstClr>
                </a:solidFill>
              </a:rPr>
              <a:t> e la </a:t>
            </a:r>
            <a:r>
              <a:rPr lang="it-IT" sz="2400" u="sng" dirty="0">
                <a:solidFill>
                  <a:prstClr val="black">
                    <a:lumMod val="75000"/>
                    <a:lumOff val="25000"/>
                  </a:prstClr>
                </a:solidFill>
                <a:uFill>
                  <a:solidFill>
                    <a:srgbClr val="C00000"/>
                  </a:solidFill>
                </a:uFill>
              </a:rPr>
              <a:t>disciplina dettagliata dei diritti</a:t>
            </a:r>
            <a:r>
              <a:rPr lang="it-IT" sz="2400" dirty="0">
                <a:solidFill>
                  <a:prstClr val="black">
                    <a:lumMod val="75000"/>
                    <a:lumOff val="25000"/>
                  </a:prstClr>
                </a:solidFill>
              </a:rPr>
              <a:t> degli interessati, con i corrispondenti </a:t>
            </a:r>
            <a:r>
              <a:rPr lang="it-IT" sz="2400" dirty="0">
                <a:solidFill>
                  <a:srgbClr val="C00000"/>
                </a:solidFill>
              </a:rPr>
              <a:t>obblighi</a:t>
            </a:r>
            <a:r>
              <a:rPr lang="it-IT" sz="2400" dirty="0">
                <a:solidFill>
                  <a:prstClr val="black">
                    <a:lumMod val="75000"/>
                    <a:lumOff val="25000"/>
                  </a:prstClr>
                </a:solidFill>
              </a:rPr>
              <a:t> di coloro che effettuano e determinano il trattamento dei dati personali.</a:t>
            </a:r>
          </a:p>
        </p:txBody>
      </p:sp>
      <p:sp>
        <p:nvSpPr>
          <p:cNvPr id="4" name="Segnaposto data 3">
            <a:extLst>
              <a:ext uri="{FF2B5EF4-FFF2-40B4-BE49-F238E27FC236}">
                <a16:creationId xmlns:a16="http://schemas.microsoft.com/office/drawing/2014/main" id="{ED147B7E-CCD3-4794-938F-DCACC0945920}"/>
              </a:ext>
            </a:extLst>
          </p:cNvPr>
          <p:cNvSpPr>
            <a:spLocks noGrp="1"/>
          </p:cNvSpPr>
          <p:nvPr>
            <p:ph type="dt" sz="half" idx="10"/>
          </p:nvPr>
        </p:nvSpPr>
        <p:spPr/>
        <p:txBody>
          <a:bodyPr/>
          <a:lstStyle/>
          <a:p>
            <a:fld id="{51659718-BA82-413B-B206-883215D71664}" type="datetime1">
              <a:rPr lang="it-IT" smtClean="0"/>
              <a:t>07/06/2018</a:t>
            </a:fld>
            <a:endParaRPr lang="it-IT" dirty="0"/>
          </a:p>
        </p:txBody>
      </p:sp>
      <p:sp>
        <p:nvSpPr>
          <p:cNvPr id="5" name="Segnaposto piè di pagina 4">
            <a:extLst>
              <a:ext uri="{FF2B5EF4-FFF2-40B4-BE49-F238E27FC236}">
                <a16:creationId xmlns:a16="http://schemas.microsoft.com/office/drawing/2014/main" id="{37158550-B11E-4490-B239-A823F3D6875B}"/>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72119A74-7826-4DFB-965C-216A8BF300B2}"/>
              </a:ext>
            </a:extLst>
          </p:cNvPr>
          <p:cNvSpPr>
            <a:spLocks noGrp="1"/>
          </p:cNvSpPr>
          <p:nvPr>
            <p:ph type="sldNum" sz="quarter" idx="12"/>
          </p:nvPr>
        </p:nvSpPr>
        <p:spPr/>
        <p:txBody>
          <a:bodyPr/>
          <a:lstStyle/>
          <a:p>
            <a:fld id="{F74602B5-7832-47F6-8BF6-4ACCF92184F1}" type="slidenum">
              <a:rPr lang="it-IT" smtClean="0"/>
              <a:pPr/>
              <a:t>4</a:t>
            </a:fld>
            <a:endParaRPr lang="it-IT" dirty="0"/>
          </a:p>
        </p:txBody>
      </p:sp>
    </p:spTree>
    <p:extLst>
      <p:ext uri="{BB962C8B-B14F-4D97-AF65-F5344CB8AC3E}">
        <p14:creationId xmlns:p14="http://schemas.microsoft.com/office/powerpoint/2010/main" val="1672239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D00FE-57B2-4A2B-AB1E-B1E6CA991D5B}"/>
              </a:ext>
            </a:extLst>
          </p:cNvPr>
          <p:cNvSpPr>
            <a:spLocks noGrp="1"/>
          </p:cNvSpPr>
          <p:nvPr>
            <p:ph type="title"/>
          </p:nvPr>
        </p:nvSpPr>
        <p:spPr/>
        <p:txBody>
          <a:bodyPr/>
          <a:lstStyle/>
          <a:p>
            <a:r>
              <a:rPr lang="it-IT" dirty="0"/>
              <a:t>La </a:t>
            </a:r>
            <a:r>
              <a:rPr lang="it-IT" dirty="0">
                <a:solidFill>
                  <a:srgbClr val="C00000"/>
                </a:solidFill>
              </a:rPr>
              <a:t>Convenzione</a:t>
            </a:r>
            <a:r>
              <a:rPr lang="it-IT" b="1" dirty="0">
                <a:solidFill>
                  <a:srgbClr val="C00000"/>
                </a:solidFill>
              </a:rPr>
              <a:t> </a:t>
            </a:r>
            <a:r>
              <a:rPr lang="it-IT" dirty="0">
                <a:solidFill>
                  <a:srgbClr val="C00000"/>
                </a:solidFill>
              </a:rPr>
              <a:t>n. 108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295A8665-45AA-4C58-A1B4-F6B88320FE82}"/>
              </a:ext>
            </a:extLst>
          </p:cNvPr>
          <p:cNvSpPr>
            <a:spLocks noGrp="1"/>
          </p:cNvSpPr>
          <p:nvPr>
            <p:ph idx="1"/>
          </p:nvPr>
        </p:nvSpPr>
        <p:spPr>
          <a:xfrm>
            <a:off x="1812454" y="1437441"/>
            <a:ext cx="8567093" cy="3581493"/>
          </a:xfrm>
        </p:spPr>
        <p:txBody>
          <a:bodyPr>
            <a:spAutoFit/>
          </a:bodyPr>
          <a:lstStyle/>
          <a:p>
            <a:r>
              <a:rPr lang="it-IT" sz="3200" dirty="0">
                <a:uFill>
                  <a:solidFill>
                    <a:srgbClr val="C00000"/>
                  </a:solidFill>
                </a:uFill>
              </a:rPr>
              <a:t>Si applica a </a:t>
            </a:r>
            <a:r>
              <a:rPr lang="it-IT" sz="3200" i="1" u="sng" dirty="0">
                <a:uFill>
                  <a:solidFill>
                    <a:srgbClr val="C00000"/>
                  </a:solidFill>
                </a:uFill>
              </a:rPr>
              <a:t>tutti</a:t>
            </a:r>
            <a:r>
              <a:rPr lang="it-IT" sz="3200" u="sng" dirty="0">
                <a:uFill>
                  <a:solidFill>
                    <a:srgbClr val="C00000"/>
                  </a:solidFill>
                </a:uFill>
              </a:rPr>
              <a:t> i trattamenti di dati personali</a:t>
            </a:r>
            <a:r>
              <a:rPr lang="it-IT" sz="3200" dirty="0">
                <a:uFill>
                  <a:solidFill>
                    <a:srgbClr val="C00000"/>
                  </a:solidFill>
                </a:uFill>
              </a:rPr>
              <a:t> effettuati sia nel settore privato sia nel pubblico</a:t>
            </a:r>
          </a:p>
          <a:p>
            <a:pPr marL="300038" lvl="1" indent="0">
              <a:buNone/>
            </a:pPr>
            <a:r>
              <a:rPr lang="it-IT" sz="2800" dirty="0">
                <a:uFill>
                  <a:solidFill>
                    <a:srgbClr val="C00000"/>
                  </a:solidFill>
                </a:uFill>
              </a:rPr>
              <a:t>e, in tale ambito, </a:t>
            </a:r>
            <a:r>
              <a:rPr lang="it-IT" sz="2800" u="sng" dirty="0">
                <a:uFill>
                  <a:solidFill>
                    <a:srgbClr val="C00000"/>
                  </a:solidFill>
                </a:uFill>
              </a:rPr>
              <a:t>anche</a:t>
            </a:r>
            <a:r>
              <a:rPr lang="it-IT" sz="2800" dirty="0">
                <a:uFill>
                  <a:solidFill>
                    <a:srgbClr val="C00000"/>
                  </a:solidFill>
                </a:uFill>
              </a:rPr>
              <a:t> a quelli effettuati da autorità giudiziarie e di polizia.</a:t>
            </a:r>
          </a:p>
          <a:p>
            <a:r>
              <a:rPr lang="it-IT" sz="3200" u="sng" dirty="0">
                <a:uFill>
                  <a:solidFill>
                    <a:srgbClr val="C00000"/>
                  </a:solidFill>
                </a:uFill>
              </a:rPr>
              <a:t>Protegge l’individuo dagli abusi</a:t>
            </a:r>
            <a:r>
              <a:rPr lang="it-IT" sz="3200" dirty="0">
                <a:uFill>
                  <a:solidFill>
                    <a:srgbClr val="C00000"/>
                  </a:solidFill>
                </a:uFill>
              </a:rPr>
              <a:t> che possono accompagnare la raccolta e il trattamento dei dati personali</a:t>
            </a:r>
          </a:p>
          <a:p>
            <a:r>
              <a:rPr lang="it-IT" sz="3200" dirty="0">
                <a:uFill>
                  <a:solidFill>
                    <a:srgbClr val="C00000"/>
                  </a:solidFill>
                </a:uFill>
              </a:rPr>
              <a:t>e, nel contempo, mira a regolamentare </a:t>
            </a:r>
            <a:r>
              <a:rPr lang="it-IT" sz="3200" u="sng" dirty="0">
                <a:uFill>
                  <a:solidFill>
                    <a:srgbClr val="C00000"/>
                  </a:solidFill>
                </a:uFill>
              </a:rPr>
              <a:t>il flusso transfrontaliero</a:t>
            </a:r>
            <a:r>
              <a:rPr lang="it-IT" sz="3200" dirty="0">
                <a:uFill>
                  <a:solidFill>
                    <a:srgbClr val="C00000"/>
                  </a:solidFill>
                </a:uFill>
              </a:rPr>
              <a:t> di dati personali.</a:t>
            </a:r>
          </a:p>
        </p:txBody>
      </p:sp>
      <p:sp>
        <p:nvSpPr>
          <p:cNvPr id="4" name="Segnaposto data 3">
            <a:extLst>
              <a:ext uri="{FF2B5EF4-FFF2-40B4-BE49-F238E27FC236}">
                <a16:creationId xmlns:a16="http://schemas.microsoft.com/office/drawing/2014/main" id="{17A82406-4B0A-4C8A-A79D-69A7EB347391}"/>
              </a:ext>
            </a:extLst>
          </p:cNvPr>
          <p:cNvSpPr>
            <a:spLocks noGrp="1"/>
          </p:cNvSpPr>
          <p:nvPr>
            <p:ph type="dt" sz="half" idx="10"/>
          </p:nvPr>
        </p:nvSpPr>
        <p:spPr/>
        <p:txBody>
          <a:bodyPr/>
          <a:lstStyle/>
          <a:p>
            <a:fld id="{F67D7840-61AF-4CC8-ACC1-F7AE0EE10E28}" type="datetime1">
              <a:rPr lang="it-IT" smtClean="0"/>
              <a:t>07/06/2018</a:t>
            </a:fld>
            <a:endParaRPr lang="it-IT" dirty="0"/>
          </a:p>
        </p:txBody>
      </p:sp>
      <p:sp>
        <p:nvSpPr>
          <p:cNvPr id="5" name="Segnaposto piè di pagina 4">
            <a:extLst>
              <a:ext uri="{FF2B5EF4-FFF2-40B4-BE49-F238E27FC236}">
                <a16:creationId xmlns:a16="http://schemas.microsoft.com/office/drawing/2014/main" id="{0CADB0F9-E114-4A54-A240-A5DA0851DF5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C00C3AAD-1689-4BCB-806F-5E973C4AB73F}"/>
              </a:ext>
            </a:extLst>
          </p:cNvPr>
          <p:cNvSpPr>
            <a:spLocks noGrp="1"/>
          </p:cNvSpPr>
          <p:nvPr>
            <p:ph type="sldNum" sz="quarter" idx="12"/>
          </p:nvPr>
        </p:nvSpPr>
        <p:spPr/>
        <p:txBody>
          <a:bodyPr/>
          <a:lstStyle/>
          <a:p>
            <a:fld id="{F74602B5-7832-47F6-8BF6-4ACCF92184F1}" type="slidenum">
              <a:rPr lang="it-IT" smtClean="0"/>
              <a:pPr/>
              <a:t>40</a:t>
            </a:fld>
            <a:endParaRPr lang="it-IT" dirty="0"/>
          </a:p>
        </p:txBody>
      </p:sp>
    </p:spTree>
    <p:extLst>
      <p:ext uri="{BB962C8B-B14F-4D97-AF65-F5344CB8AC3E}">
        <p14:creationId xmlns:p14="http://schemas.microsoft.com/office/powerpoint/2010/main" val="9133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D00FE-57B2-4A2B-AB1E-B1E6CA991D5B}"/>
              </a:ext>
            </a:extLst>
          </p:cNvPr>
          <p:cNvSpPr>
            <a:spLocks noGrp="1"/>
          </p:cNvSpPr>
          <p:nvPr>
            <p:ph type="title"/>
          </p:nvPr>
        </p:nvSpPr>
        <p:spPr/>
        <p:txBody>
          <a:bodyPr/>
          <a:lstStyle/>
          <a:p>
            <a:r>
              <a:rPr lang="it-IT" dirty="0"/>
              <a:t>La </a:t>
            </a:r>
            <a:r>
              <a:rPr lang="it-IT" dirty="0">
                <a:solidFill>
                  <a:srgbClr val="C00000"/>
                </a:solidFill>
              </a:rPr>
              <a:t>Convenzione n. 108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295A8665-45AA-4C58-A1B4-F6B88320FE82}"/>
              </a:ext>
            </a:extLst>
          </p:cNvPr>
          <p:cNvSpPr>
            <a:spLocks noGrp="1"/>
          </p:cNvSpPr>
          <p:nvPr>
            <p:ph idx="1"/>
          </p:nvPr>
        </p:nvSpPr>
        <p:spPr>
          <a:xfrm>
            <a:off x="1812454" y="1437441"/>
            <a:ext cx="8567093" cy="3817455"/>
          </a:xfrm>
        </p:spPr>
        <p:txBody>
          <a:bodyPr>
            <a:spAutoFit/>
          </a:bodyPr>
          <a:lstStyle/>
          <a:p>
            <a:r>
              <a:rPr lang="it-IT" sz="3200" dirty="0">
                <a:uFill>
                  <a:solidFill>
                    <a:srgbClr val="C00000"/>
                  </a:solidFill>
                </a:uFill>
              </a:rPr>
              <a:t>Per quanto concerne la </a:t>
            </a:r>
            <a:r>
              <a:rPr lang="it-IT" sz="3200" i="1" dirty="0">
                <a:uFill>
                  <a:solidFill>
                    <a:srgbClr val="C00000"/>
                  </a:solidFill>
                </a:uFill>
              </a:rPr>
              <a:t>raccolta</a:t>
            </a:r>
            <a:r>
              <a:rPr lang="it-IT" sz="3200" dirty="0">
                <a:uFill>
                  <a:solidFill>
                    <a:srgbClr val="C00000"/>
                  </a:solidFill>
                </a:uFill>
              </a:rPr>
              <a:t> e il </a:t>
            </a:r>
            <a:r>
              <a:rPr lang="it-IT" sz="3200" i="1" dirty="0">
                <a:uFill>
                  <a:solidFill>
                    <a:srgbClr val="C00000"/>
                  </a:solidFill>
                </a:uFill>
              </a:rPr>
              <a:t>trattamento</a:t>
            </a:r>
            <a:r>
              <a:rPr lang="it-IT" sz="3200" dirty="0">
                <a:uFill>
                  <a:solidFill>
                    <a:srgbClr val="C00000"/>
                  </a:solidFill>
                </a:uFill>
              </a:rPr>
              <a:t> dei dati personali, stabilisce, in particolare, i principi di </a:t>
            </a:r>
            <a:r>
              <a:rPr lang="it-IT" sz="3200" u="sng" dirty="0">
                <a:uFill>
                  <a:solidFill>
                    <a:srgbClr val="C00000"/>
                  </a:solidFill>
                </a:uFill>
              </a:rPr>
              <a:t>correttezza</a:t>
            </a:r>
            <a:r>
              <a:rPr lang="it-IT" sz="3200" dirty="0">
                <a:uFill>
                  <a:solidFill>
                    <a:srgbClr val="C00000"/>
                  </a:solidFill>
                </a:uFill>
              </a:rPr>
              <a:t> e </a:t>
            </a:r>
            <a:r>
              <a:rPr lang="it-IT" sz="3200" u="sng" dirty="0">
                <a:uFill>
                  <a:solidFill>
                    <a:srgbClr val="C00000"/>
                  </a:solidFill>
                </a:uFill>
              </a:rPr>
              <a:t>liceità della raccolta</a:t>
            </a:r>
            <a:r>
              <a:rPr lang="it-IT" sz="3200" dirty="0">
                <a:uFill>
                  <a:solidFill>
                    <a:srgbClr val="C00000"/>
                  </a:solidFill>
                </a:uFill>
              </a:rPr>
              <a:t> e </a:t>
            </a:r>
            <a:r>
              <a:rPr lang="it-IT" sz="3200" u="sng" dirty="0">
                <a:uFill>
                  <a:solidFill>
                    <a:srgbClr val="C00000"/>
                  </a:solidFill>
                </a:uFill>
              </a:rPr>
              <a:t>del trattamento</a:t>
            </a:r>
            <a:r>
              <a:rPr lang="it-IT" sz="3200" dirty="0">
                <a:uFill>
                  <a:solidFill>
                    <a:srgbClr val="C00000"/>
                  </a:solidFill>
                </a:uFill>
              </a:rPr>
              <a:t> automatizzato dei dati, archiviati per </a:t>
            </a:r>
            <a:r>
              <a:rPr lang="it-IT" sz="3200" u="sng" dirty="0">
                <a:uFill>
                  <a:solidFill>
                    <a:srgbClr val="C00000"/>
                  </a:solidFill>
                </a:uFill>
              </a:rPr>
              <a:t>specifici scopi legittimi</a:t>
            </a:r>
            <a:r>
              <a:rPr lang="it-IT" sz="3200" dirty="0">
                <a:uFill>
                  <a:solidFill>
                    <a:srgbClr val="C00000"/>
                  </a:solidFill>
                </a:uFill>
              </a:rPr>
              <a:t>, non destinati a un uso incompatibile con tali scopi né conservati </a:t>
            </a:r>
            <a:r>
              <a:rPr lang="it-IT" sz="3200" u="sng" dirty="0">
                <a:uFill>
                  <a:solidFill>
                    <a:srgbClr val="C00000"/>
                  </a:solidFill>
                </a:uFill>
              </a:rPr>
              <a:t>oltre il tempo necessario</a:t>
            </a:r>
            <a:r>
              <a:rPr lang="it-IT" sz="3200" dirty="0">
                <a:uFill>
                  <a:solidFill>
                    <a:srgbClr val="C00000"/>
                  </a:solidFill>
                </a:uFill>
              </a:rPr>
              <a:t>.</a:t>
            </a:r>
          </a:p>
          <a:p>
            <a:r>
              <a:rPr lang="it-IT" sz="3200" dirty="0">
                <a:uFill>
                  <a:solidFill>
                    <a:srgbClr val="C00000"/>
                  </a:solidFill>
                </a:uFill>
              </a:rPr>
              <a:t>Tali principi riguardano anche </a:t>
            </a:r>
            <a:r>
              <a:rPr lang="it-IT" sz="3200" u="sng" dirty="0">
                <a:uFill>
                  <a:solidFill>
                    <a:srgbClr val="C00000"/>
                  </a:solidFill>
                </a:uFill>
              </a:rPr>
              <a:t>la qualità dei dati</a:t>
            </a:r>
            <a:r>
              <a:rPr lang="it-IT" sz="3200" dirty="0">
                <a:uFill>
                  <a:solidFill>
                    <a:srgbClr val="C00000"/>
                  </a:solidFill>
                </a:uFill>
              </a:rPr>
              <a:t>, in particolare in riferimento alla loro </a:t>
            </a:r>
            <a:r>
              <a:rPr lang="it-IT" sz="3200" u="sng" dirty="0">
                <a:uFill>
                  <a:solidFill>
                    <a:srgbClr val="C00000"/>
                  </a:solidFill>
                </a:uFill>
              </a:rPr>
              <a:t>adeguatezza</a:t>
            </a:r>
            <a:r>
              <a:rPr lang="it-IT" sz="3200" dirty="0">
                <a:uFill>
                  <a:solidFill>
                    <a:srgbClr val="C00000"/>
                  </a:solidFill>
                </a:uFill>
              </a:rPr>
              <a:t>, </a:t>
            </a:r>
            <a:r>
              <a:rPr lang="it-IT" sz="3200" u="sng" dirty="0">
                <a:uFill>
                  <a:solidFill>
                    <a:srgbClr val="C00000"/>
                  </a:solidFill>
                </a:uFill>
              </a:rPr>
              <a:t>pertinenza</a:t>
            </a:r>
            <a:r>
              <a:rPr lang="it-IT" sz="3200" dirty="0">
                <a:uFill>
                  <a:solidFill>
                    <a:srgbClr val="C00000"/>
                  </a:solidFill>
                </a:uFill>
              </a:rPr>
              <a:t> e </a:t>
            </a:r>
            <a:r>
              <a:rPr lang="it-IT" sz="3200" u="sng" dirty="0">
                <a:uFill>
                  <a:solidFill>
                    <a:srgbClr val="C00000"/>
                  </a:solidFill>
                </a:uFill>
              </a:rPr>
              <a:t>non eccedenza</a:t>
            </a:r>
            <a:r>
              <a:rPr lang="it-IT" sz="3200" dirty="0">
                <a:uFill>
                  <a:solidFill>
                    <a:srgbClr val="C00000"/>
                  </a:solidFill>
                </a:uFill>
              </a:rPr>
              <a:t> (proporzionalità) nonché </a:t>
            </a:r>
            <a:r>
              <a:rPr lang="it-IT" sz="3200" u="sng" dirty="0">
                <a:uFill>
                  <a:solidFill>
                    <a:srgbClr val="C00000"/>
                  </a:solidFill>
                </a:uFill>
              </a:rPr>
              <a:t>esattezza</a:t>
            </a:r>
            <a:r>
              <a:rPr lang="it-IT" sz="3200" dirty="0">
                <a:uFill>
                  <a:solidFill>
                    <a:srgbClr val="C00000"/>
                  </a:solidFill>
                </a:uFill>
              </a:rPr>
              <a:t>.</a:t>
            </a:r>
          </a:p>
        </p:txBody>
      </p:sp>
      <p:sp>
        <p:nvSpPr>
          <p:cNvPr id="4" name="Segnaposto data 3">
            <a:extLst>
              <a:ext uri="{FF2B5EF4-FFF2-40B4-BE49-F238E27FC236}">
                <a16:creationId xmlns:a16="http://schemas.microsoft.com/office/drawing/2014/main" id="{17A82406-4B0A-4C8A-A79D-69A7EB347391}"/>
              </a:ext>
            </a:extLst>
          </p:cNvPr>
          <p:cNvSpPr>
            <a:spLocks noGrp="1"/>
          </p:cNvSpPr>
          <p:nvPr>
            <p:ph type="dt" sz="half" idx="10"/>
          </p:nvPr>
        </p:nvSpPr>
        <p:spPr/>
        <p:txBody>
          <a:bodyPr/>
          <a:lstStyle/>
          <a:p>
            <a:fld id="{D1DBFB72-AFB3-45BA-B503-1A05162B6591}" type="datetime1">
              <a:rPr lang="it-IT" smtClean="0"/>
              <a:t>07/06/2018</a:t>
            </a:fld>
            <a:endParaRPr lang="it-IT" dirty="0"/>
          </a:p>
        </p:txBody>
      </p:sp>
      <p:sp>
        <p:nvSpPr>
          <p:cNvPr id="5" name="Segnaposto piè di pagina 4">
            <a:extLst>
              <a:ext uri="{FF2B5EF4-FFF2-40B4-BE49-F238E27FC236}">
                <a16:creationId xmlns:a16="http://schemas.microsoft.com/office/drawing/2014/main" id="{0CADB0F9-E114-4A54-A240-A5DA0851DF5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C00C3AAD-1689-4BCB-806F-5E973C4AB73F}"/>
              </a:ext>
            </a:extLst>
          </p:cNvPr>
          <p:cNvSpPr>
            <a:spLocks noGrp="1"/>
          </p:cNvSpPr>
          <p:nvPr>
            <p:ph type="sldNum" sz="quarter" idx="12"/>
          </p:nvPr>
        </p:nvSpPr>
        <p:spPr/>
        <p:txBody>
          <a:bodyPr/>
          <a:lstStyle/>
          <a:p>
            <a:fld id="{F74602B5-7832-47F6-8BF6-4ACCF92184F1}" type="slidenum">
              <a:rPr lang="it-IT" smtClean="0"/>
              <a:pPr/>
              <a:t>41</a:t>
            </a:fld>
            <a:endParaRPr lang="it-IT" dirty="0"/>
          </a:p>
        </p:txBody>
      </p:sp>
    </p:spTree>
    <p:extLst>
      <p:ext uri="{BB962C8B-B14F-4D97-AF65-F5344CB8AC3E}">
        <p14:creationId xmlns:p14="http://schemas.microsoft.com/office/powerpoint/2010/main" val="3403239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D00FE-57B2-4A2B-AB1E-B1E6CA991D5B}"/>
              </a:ext>
            </a:extLst>
          </p:cNvPr>
          <p:cNvSpPr>
            <a:spLocks noGrp="1"/>
          </p:cNvSpPr>
          <p:nvPr>
            <p:ph type="title"/>
          </p:nvPr>
        </p:nvSpPr>
        <p:spPr/>
        <p:txBody>
          <a:bodyPr/>
          <a:lstStyle/>
          <a:p>
            <a:r>
              <a:rPr lang="it-IT" dirty="0"/>
              <a:t>La </a:t>
            </a:r>
            <a:r>
              <a:rPr lang="it-IT" dirty="0">
                <a:solidFill>
                  <a:srgbClr val="C00000"/>
                </a:solidFill>
              </a:rPr>
              <a:t>Convenzione n. 108 </a:t>
            </a:r>
            <a:r>
              <a:rPr lang="it-IT" dirty="0">
                <a:solidFill>
                  <a:schemeClr val="bg2">
                    <a:lumMod val="75000"/>
                  </a:schemeClr>
                </a:solidFill>
              </a:rPr>
              <a:t>/4</a:t>
            </a:r>
          </a:p>
        </p:txBody>
      </p:sp>
      <p:sp>
        <p:nvSpPr>
          <p:cNvPr id="3" name="Segnaposto contenuto 2">
            <a:extLst>
              <a:ext uri="{FF2B5EF4-FFF2-40B4-BE49-F238E27FC236}">
                <a16:creationId xmlns:a16="http://schemas.microsoft.com/office/drawing/2014/main" id="{295A8665-45AA-4C58-A1B4-F6B88320FE82}"/>
              </a:ext>
            </a:extLst>
          </p:cNvPr>
          <p:cNvSpPr>
            <a:spLocks noGrp="1"/>
          </p:cNvSpPr>
          <p:nvPr>
            <p:ph idx="1"/>
          </p:nvPr>
        </p:nvSpPr>
        <p:spPr>
          <a:xfrm>
            <a:off x="1812454" y="1437441"/>
            <a:ext cx="8567093" cy="4714111"/>
          </a:xfrm>
        </p:spPr>
        <p:txBody>
          <a:bodyPr>
            <a:spAutoFit/>
          </a:bodyPr>
          <a:lstStyle/>
          <a:p>
            <a:r>
              <a:rPr lang="it-IT" sz="3200" dirty="0">
                <a:uFill>
                  <a:solidFill>
                    <a:srgbClr val="C00000"/>
                  </a:solidFill>
                </a:uFill>
              </a:rPr>
              <a:t>La Convenzione </a:t>
            </a:r>
            <a:r>
              <a:rPr lang="it-IT" sz="3200" dirty="0">
                <a:solidFill>
                  <a:srgbClr val="C00000"/>
                </a:solidFill>
                <a:uFill>
                  <a:solidFill>
                    <a:srgbClr val="C00000"/>
                  </a:solidFill>
                </a:uFill>
              </a:rPr>
              <a:t>vieta</a:t>
            </a:r>
            <a:r>
              <a:rPr lang="it-IT" sz="3200" dirty="0">
                <a:uFill>
                  <a:solidFill>
                    <a:srgbClr val="C00000"/>
                  </a:solidFill>
                </a:uFill>
              </a:rPr>
              <a:t> </a:t>
            </a:r>
            <a:r>
              <a:rPr lang="it-IT" sz="3200" dirty="0">
                <a:solidFill>
                  <a:srgbClr val="C00000"/>
                </a:solidFill>
                <a:uFill>
                  <a:solidFill>
                    <a:srgbClr val="C00000"/>
                  </a:solidFill>
                </a:uFill>
              </a:rPr>
              <a:t>il trattamento dei dati sensibili </a:t>
            </a:r>
            <a:r>
              <a:rPr lang="it-IT" sz="3200" u="sng" dirty="0">
                <a:uFill>
                  <a:solidFill>
                    <a:srgbClr val="C00000"/>
                  </a:solidFill>
                </a:uFill>
              </a:rPr>
              <a:t>in assenza di adeguate garanzie giuridiche</a:t>
            </a:r>
            <a:r>
              <a:rPr lang="it-IT" sz="3200" dirty="0">
                <a:uFill>
                  <a:solidFill>
                    <a:srgbClr val="C00000"/>
                  </a:solidFill>
                </a:uFill>
              </a:rPr>
              <a:t>,</a:t>
            </a:r>
          </a:p>
          <a:p>
            <a:pPr lvl="1"/>
            <a:r>
              <a:rPr lang="it-IT" sz="2800" dirty="0">
                <a:uFill>
                  <a:solidFill>
                    <a:srgbClr val="C00000"/>
                  </a:solidFill>
                </a:uFill>
              </a:rPr>
              <a:t>dati come quelli relativi a razza, opinioni politiche, salute, religione, orientamento sessuale o precedenti giudiziari di un individuo.</a:t>
            </a:r>
          </a:p>
          <a:p>
            <a:r>
              <a:rPr lang="it-IT" sz="3200" dirty="0">
                <a:uFill>
                  <a:solidFill>
                    <a:srgbClr val="C00000"/>
                  </a:solidFill>
                </a:uFill>
              </a:rPr>
              <a:t>La Convenzione sancisce inoltre </a:t>
            </a:r>
            <a:r>
              <a:rPr lang="it-IT" sz="3200" u="sng" dirty="0">
                <a:uFill>
                  <a:solidFill>
                    <a:srgbClr val="C00000"/>
                  </a:solidFill>
                </a:uFill>
              </a:rPr>
              <a:t>il diritto dell’individuo di essere informato</a:t>
            </a:r>
            <a:r>
              <a:rPr lang="it-IT" sz="3200" dirty="0">
                <a:uFill>
                  <a:solidFill>
                    <a:srgbClr val="C00000"/>
                  </a:solidFill>
                </a:uFill>
              </a:rPr>
              <a:t> della conservazione di informazioni che lo riguardano e di chiederne la rettifica, se del caso.</a:t>
            </a:r>
          </a:p>
          <a:p>
            <a:r>
              <a:rPr lang="it-IT" sz="3200" dirty="0">
                <a:uFill>
                  <a:solidFill>
                    <a:srgbClr val="C00000"/>
                  </a:solidFill>
                </a:uFill>
              </a:rPr>
              <a:t>Le </a:t>
            </a:r>
            <a:r>
              <a:rPr lang="it-IT" sz="3200" u="sng" dirty="0">
                <a:uFill>
                  <a:solidFill>
                    <a:srgbClr val="C00000"/>
                  </a:solidFill>
                </a:uFill>
              </a:rPr>
              <a:t>restrizioni</a:t>
            </a:r>
            <a:r>
              <a:rPr lang="it-IT" sz="3200" dirty="0">
                <a:uFill>
                  <a:solidFill>
                    <a:srgbClr val="C00000"/>
                  </a:solidFill>
                </a:uFill>
              </a:rPr>
              <a:t> di tali diritti e garanzie sono possibili </a:t>
            </a:r>
            <a:r>
              <a:rPr lang="it-IT" sz="3200" dirty="0">
                <a:solidFill>
                  <a:srgbClr val="C00000"/>
                </a:solidFill>
                <a:uFill>
                  <a:solidFill>
                    <a:srgbClr val="C00000"/>
                  </a:solidFill>
                </a:uFill>
              </a:rPr>
              <a:t>solo quando sono in gioco interessi prevalenti</a:t>
            </a:r>
            <a:r>
              <a:rPr lang="it-IT" sz="3200" dirty="0">
                <a:uFill>
                  <a:solidFill>
                    <a:srgbClr val="C00000"/>
                  </a:solidFill>
                </a:uFill>
              </a:rPr>
              <a:t>, quali la sicurezza o la difesa dello Stato.</a:t>
            </a:r>
          </a:p>
        </p:txBody>
      </p:sp>
      <p:sp>
        <p:nvSpPr>
          <p:cNvPr id="4" name="Segnaposto data 3">
            <a:extLst>
              <a:ext uri="{FF2B5EF4-FFF2-40B4-BE49-F238E27FC236}">
                <a16:creationId xmlns:a16="http://schemas.microsoft.com/office/drawing/2014/main" id="{17A82406-4B0A-4C8A-A79D-69A7EB347391}"/>
              </a:ext>
            </a:extLst>
          </p:cNvPr>
          <p:cNvSpPr>
            <a:spLocks noGrp="1"/>
          </p:cNvSpPr>
          <p:nvPr>
            <p:ph type="dt" sz="half" idx="10"/>
          </p:nvPr>
        </p:nvSpPr>
        <p:spPr/>
        <p:txBody>
          <a:bodyPr/>
          <a:lstStyle/>
          <a:p>
            <a:fld id="{58FBFC92-5085-4C76-AA3A-07E021CB8E04}" type="datetime1">
              <a:rPr lang="it-IT" smtClean="0"/>
              <a:t>07/06/2018</a:t>
            </a:fld>
            <a:endParaRPr lang="it-IT" dirty="0"/>
          </a:p>
        </p:txBody>
      </p:sp>
      <p:sp>
        <p:nvSpPr>
          <p:cNvPr id="5" name="Segnaposto piè di pagina 4">
            <a:extLst>
              <a:ext uri="{FF2B5EF4-FFF2-40B4-BE49-F238E27FC236}">
                <a16:creationId xmlns:a16="http://schemas.microsoft.com/office/drawing/2014/main" id="{0CADB0F9-E114-4A54-A240-A5DA0851DF51}"/>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C00C3AAD-1689-4BCB-806F-5E973C4AB73F}"/>
              </a:ext>
            </a:extLst>
          </p:cNvPr>
          <p:cNvSpPr>
            <a:spLocks noGrp="1"/>
          </p:cNvSpPr>
          <p:nvPr>
            <p:ph type="sldNum" sz="quarter" idx="12"/>
          </p:nvPr>
        </p:nvSpPr>
        <p:spPr/>
        <p:txBody>
          <a:bodyPr/>
          <a:lstStyle/>
          <a:p>
            <a:fld id="{F74602B5-7832-47F6-8BF6-4ACCF92184F1}" type="slidenum">
              <a:rPr lang="it-IT" smtClean="0"/>
              <a:pPr/>
              <a:t>42</a:t>
            </a:fld>
            <a:endParaRPr lang="it-IT" dirty="0"/>
          </a:p>
        </p:txBody>
      </p:sp>
    </p:spTree>
    <p:extLst>
      <p:ext uri="{BB962C8B-B14F-4D97-AF65-F5344CB8AC3E}">
        <p14:creationId xmlns:p14="http://schemas.microsoft.com/office/powerpoint/2010/main" val="667151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Il diritto </a:t>
            </a:r>
            <a:r>
              <a:rPr lang="it-IT" dirty="0">
                <a:solidFill>
                  <a:srgbClr val="C00000"/>
                </a:solidFill>
              </a:rPr>
              <a:t>di essere</a:t>
            </a:r>
            <a:r>
              <a:rPr lang="it-IT" dirty="0"/>
              <a:t> </a:t>
            </a:r>
            <a:r>
              <a:rPr lang="it-IT" dirty="0">
                <a:solidFill>
                  <a:srgbClr val="C00000"/>
                </a:solidFill>
              </a:rPr>
              <a:t>informati</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43</a:t>
            </a:fld>
            <a:endParaRPr lang="en-US" dirty="0"/>
          </a:p>
        </p:txBody>
      </p:sp>
    </p:spTree>
    <p:extLst>
      <p:ext uri="{BB962C8B-B14F-4D97-AF65-F5344CB8AC3E}">
        <p14:creationId xmlns:p14="http://schemas.microsoft.com/office/powerpoint/2010/main" val="299518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4C4BF-ED69-4C53-8C27-EA598A43D7DF}"/>
              </a:ext>
            </a:extLst>
          </p:cNvPr>
          <p:cNvSpPr>
            <a:spLocks noGrp="1"/>
          </p:cNvSpPr>
          <p:nvPr>
            <p:ph type="title"/>
          </p:nvPr>
        </p:nvSpPr>
        <p:spPr/>
        <p:txBody>
          <a:bodyPr/>
          <a:lstStyle/>
          <a:p>
            <a:r>
              <a:rPr lang="it-IT" dirty="0"/>
              <a:t>Informazioni e comunicazioni all’interessato: </a:t>
            </a:r>
            <a:r>
              <a:rPr lang="it-IT" b="1" dirty="0">
                <a:solidFill>
                  <a:srgbClr val="C00000"/>
                </a:solidFill>
              </a:rPr>
              <a:t>diritto di informazione</a:t>
            </a:r>
          </a:p>
        </p:txBody>
      </p:sp>
      <p:sp>
        <p:nvSpPr>
          <p:cNvPr id="3" name="Segnaposto contenuto 2">
            <a:extLst>
              <a:ext uri="{FF2B5EF4-FFF2-40B4-BE49-F238E27FC236}">
                <a16:creationId xmlns:a16="http://schemas.microsoft.com/office/drawing/2014/main" id="{912BD60D-18C4-4A1E-8516-C8978B6A8D1B}"/>
              </a:ext>
            </a:extLst>
          </p:cNvPr>
          <p:cNvSpPr>
            <a:spLocks noGrp="1"/>
          </p:cNvSpPr>
          <p:nvPr>
            <p:ph idx="1"/>
          </p:nvPr>
        </p:nvSpPr>
        <p:spPr>
          <a:xfrm>
            <a:off x="1812454" y="1727106"/>
            <a:ext cx="8567093" cy="4176528"/>
          </a:xfrm>
        </p:spPr>
        <p:txBody>
          <a:bodyPr>
            <a:spAutoFit/>
          </a:bodyPr>
          <a:lstStyle/>
          <a:p>
            <a:pPr marL="0" indent="0">
              <a:buNone/>
            </a:pPr>
            <a:r>
              <a:rPr lang="it-IT" sz="3200" dirty="0"/>
              <a:t>Il </a:t>
            </a:r>
            <a:r>
              <a:rPr lang="it-IT" sz="3200" b="1" dirty="0">
                <a:solidFill>
                  <a:srgbClr val="C00000"/>
                </a:solidFill>
              </a:rPr>
              <a:t>principio della trasparenza </a:t>
            </a:r>
            <a:r>
              <a:rPr lang="it-IT" sz="3200" dirty="0"/>
              <a:t>si concretizza nel </a:t>
            </a:r>
            <a:r>
              <a:rPr lang="it-IT" sz="3200" b="1" dirty="0">
                <a:solidFill>
                  <a:srgbClr val="C00000"/>
                </a:solidFill>
              </a:rPr>
              <a:t>diritto  d’informazione</a:t>
            </a:r>
            <a:r>
              <a:rPr lang="it-IT" sz="3200" dirty="0"/>
              <a:t> riconosciuto all’interessato dal RGPD.</a:t>
            </a:r>
          </a:p>
          <a:p>
            <a:pPr marL="0" indent="0">
              <a:buNone/>
            </a:pPr>
            <a:endParaRPr lang="it-IT" dirty="0"/>
          </a:p>
          <a:p>
            <a:pPr marL="0" indent="0">
              <a:buNone/>
            </a:pPr>
            <a:r>
              <a:rPr lang="it-IT" dirty="0"/>
              <a:t>Alla </a:t>
            </a:r>
            <a:r>
              <a:rPr lang="it-IT" dirty="0">
                <a:solidFill>
                  <a:srgbClr val="C00000"/>
                </a:solidFill>
              </a:rPr>
              <a:t>trasparenza</a:t>
            </a:r>
            <a:r>
              <a:rPr lang="it-IT" dirty="0"/>
              <a:t> e al </a:t>
            </a:r>
            <a:r>
              <a:rPr lang="it-IT" dirty="0">
                <a:solidFill>
                  <a:srgbClr val="C00000"/>
                </a:solidFill>
              </a:rPr>
              <a:t>diritto d’informazione</a:t>
            </a:r>
            <a:r>
              <a:rPr lang="it-IT" dirty="0"/>
              <a:t> il RGPD attribuisce </a:t>
            </a:r>
            <a:r>
              <a:rPr lang="it-IT" i="1" u="sng" dirty="0">
                <a:uFill>
                  <a:solidFill>
                    <a:srgbClr val="C00000"/>
                  </a:solidFill>
                </a:uFill>
              </a:rPr>
              <a:t>un valore nodale nella disciplina dei diritti e delle garanzie</a:t>
            </a:r>
            <a:r>
              <a:rPr lang="it-IT" dirty="0"/>
              <a:t> che devono essere assicurate all’interessato.</a:t>
            </a:r>
          </a:p>
          <a:p>
            <a:pPr marL="0" indent="0">
              <a:buNone/>
            </a:pPr>
            <a:r>
              <a:rPr lang="it-IT" dirty="0"/>
              <a:t>Ciò si esprime anche nella </a:t>
            </a:r>
            <a:r>
              <a:rPr lang="it-IT" i="1" dirty="0"/>
              <a:t>collocazione</a:t>
            </a:r>
            <a:r>
              <a:rPr lang="it-IT" dirty="0"/>
              <a:t> di queste norme all’interno della struttura del regolamento: Capo III (</a:t>
            </a:r>
            <a:r>
              <a:rPr lang="it-IT" i="1" dirty="0"/>
              <a:t>Diritti dell’interessato</a:t>
            </a:r>
            <a:r>
              <a:rPr lang="it-IT" dirty="0"/>
              <a:t>), Sezione 1 (</a:t>
            </a:r>
            <a:r>
              <a:rPr lang="it-IT" i="1" dirty="0"/>
              <a:t>Trasparenza e modalità</a:t>
            </a:r>
            <a:r>
              <a:rPr lang="it-IT" dirty="0"/>
              <a:t>), Sezione 2 (</a:t>
            </a:r>
            <a:r>
              <a:rPr lang="it-IT" i="1" dirty="0"/>
              <a:t>Informazione e accesso ai dati personali</a:t>
            </a:r>
            <a:r>
              <a:rPr lang="it-IT" dirty="0"/>
              <a:t>).</a:t>
            </a:r>
          </a:p>
        </p:txBody>
      </p:sp>
      <p:sp>
        <p:nvSpPr>
          <p:cNvPr id="4" name="Segnaposto data 3">
            <a:extLst>
              <a:ext uri="{FF2B5EF4-FFF2-40B4-BE49-F238E27FC236}">
                <a16:creationId xmlns:a16="http://schemas.microsoft.com/office/drawing/2014/main" id="{5C5B3366-8AD8-45AC-B6CB-27F1C5F4976A}"/>
              </a:ext>
            </a:extLst>
          </p:cNvPr>
          <p:cNvSpPr>
            <a:spLocks noGrp="1"/>
          </p:cNvSpPr>
          <p:nvPr>
            <p:ph type="dt" sz="half" idx="10"/>
          </p:nvPr>
        </p:nvSpPr>
        <p:spPr/>
        <p:txBody>
          <a:bodyPr/>
          <a:lstStyle/>
          <a:p>
            <a:fld id="{98AD8DAF-B23C-4801-93C3-F83992825F41}" type="datetime1">
              <a:rPr lang="it-IT" smtClean="0"/>
              <a:t>07/06/2018</a:t>
            </a:fld>
            <a:endParaRPr lang="it-IT" dirty="0"/>
          </a:p>
        </p:txBody>
      </p:sp>
      <p:sp>
        <p:nvSpPr>
          <p:cNvPr id="5" name="Segnaposto piè di pagina 4">
            <a:extLst>
              <a:ext uri="{FF2B5EF4-FFF2-40B4-BE49-F238E27FC236}">
                <a16:creationId xmlns:a16="http://schemas.microsoft.com/office/drawing/2014/main" id="{26BC0980-1B6B-4CCF-BE90-B5E286FC23B6}"/>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75A2759C-5B35-4558-A369-FF2C8432C988}"/>
              </a:ext>
            </a:extLst>
          </p:cNvPr>
          <p:cNvSpPr>
            <a:spLocks noGrp="1"/>
          </p:cNvSpPr>
          <p:nvPr>
            <p:ph type="sldNum" sz="quarter" idx="12"/>
          </p:nvPr>
        </p:nvSpPr>
        <p:spPr/>
        <p:txBody>
          <a:bodyPr/>
          <a:lstStyle/>
          <a:p>
            <a:fld id="{F74602B5-7832-47F6-8BF6-4ACCF92184F1}" type="slidenum">
              <a:rPr lang="it-IT" smtClean="0"/>
              <a:pPr/>
              <a:t>44</a:t>
            </a:fld>
            <a:endParaRPr lang="it-IT" dirty="0"/>
          </a:p>
        </p:txBody>
      </p:sp>
    </p:spTree>
    <p:extLst>
      <p:ext uri="{BB962C8B-B14F-4D97-AF65-F5344CB8AC3E}">
        <p14:creationId xmlns:p14="http://schemas.microsoft.com/office/powerpoint/2010/main" val="73801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4C4BF-ED69-4C53-8C27-EA598A43D7DF}"/>
              </a:ext>
            </a:extLst>
          </p:cNvPr>
          <p:cNvSpPr>
            <a:spLocks noGrp="1"/>
          </p:cNvSpPr>
          <p:nvPr>
            <p:ph type="title"/>
          </p:nvPr>
        </p:nvSpPr>
        <p:spPr/>
        <p:txBody>
          <a:bodyPr/>
          <a:lstStyle/>
          <a:p>
            <a:r>
              <a:rPr lang="it-IT" b="1" dirty="0">
                <a:solidFill>
                  <a:srgbClr val="C00000"/>
                </a:solidFill>
              </a:rPr>
              <a:t>Informazioni</a:t>
            </a:r>
            <a:r>
              <a:rPr lang="it-IT" dirty="0">
                <a:solidFill>
                  <a:srgbClr val="C00000"/>
                </a:solidFill>
              </a:rPr>
              <a:t> e </a:t>
            </a:r>
            <a:r>
              <a:rPr lang="it-IT" b="1" dirty="0">
                <a:solidFill>
                  <a:srgbClr val="C00000"/>
                </a:solidFill>
              </a:rPr>
              <a:t>comunicazioni</a:t>
            </a:r>
            <a:r>
              <a:rPr lang="it-IT" dirty="0">
                <a:solidFill>
                  <a:srgbClr val="C00000"/>
                </a:solidFill>
              </a:rPr>
              <a:t> </a:t>
            </a:r>
            <a:r>
              <a:rPr lang="it-IT" dirty="0"/>
              <a:t>all’interessato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912BD60D-18C4-4A1E-8516-C8978B6A8D1B}"/>
              </a:ext>
            </a:extLst>
          </p:cNvPr>
          <p:cNvSpPr>
            <a:spLocks noGrp="1"/>
          </p:cNvSpPr>
          <p:nvPr>
            <p:ph idx="1"/>
          </p:nvPr>
        </p:nvSpPr>
        <p:spPr>
          <a:xfrm>
            <a:off x="1850740" y="1411525"/>
            <a:ext cx="8567093" cy="4034951"/>
          </a:xfrm>
        </p:spPr>
        <p:txBody>
          <a:bodyPr>
            <a:spAutoFit/>
          </a:bodyPr>
          <a:lstStyle/>
          <a:p>
            <a:pPr marL="0" indent="0">
              <a:buNone/>
            </a:pPr>
            <a:r>
              <a:rPr lang="it-IT" dirty="0"/>
              <a:t>Al </a:t>
            </a:r>
            <a:r>
              <a:rPr lang="it-IT" dirty="0">
                <a:solidFill>
                  <a:srgbClr val="C00000"/>
                </a:solidFill>
              </a:rPr>
              <a:t>diritto di informazione </a:t>
            </a:r>
            <a:r>
              <a:rPr lang="it-IT" dirty="0"/>
              <a:t>corrisponde l’</a:t>
            </a:r>
            <a:r>
              <a:rPr lang="it-IT" b="1" dirty="0"/>
              <a:t>obbligo</a:t>
            </a:r>
            <a:r>
              <a:rPr lang="it-IT" b="1" baseline="30000" dirty="0"/>
              <a:t> </a:t>
            </a:r>
            <a:r>
              <a:rPr lang="it-IT" baseline="30000" dirty="0"/>
              <a:t>(art. 12,1)</a:t>
            </a:r>
            <a:r>
              <a:rPr lang="it-IT" dirty="0"/>
              <a:t>, per il titolare del trattamento, </a:t>
            </a:r>
            <a:r>
              <a:rPr lang="it-IT" b="1" dirty="0"/>
              <a:t>di adottare misure appropriate</a:t>
            </a:r>
            <a:r>
              <a:rPr lang="it-IT" dirty="0"/>
              <a:t> per </a:t>
            </a:r>
            <a:r>
              <a:rPr lang="it-IT" dirty="0">
                <a:solidFill>
                  <a:srgbClr val="C00000"/>
                </a:solidFill>
              </a:rPr>
              <a:t>fornire</a:t>
            </a:r>
            <a:r>
              <a:rPr lang="it-IT" dirty="0"/>
              <a:t> all’interessato:</a:t>
            </a:r>
          </a:p>
          <a:p>
            <a:endParaRPr lang="it-IT" dirty="0"/>
          </a:p>
          <a:p>
            <a:pPr lvl="1"/>
            <a:r>
              <a:rPr lang="it-IT" sz="3200" dirty="0"/>
              <a:t>tutte le </a:t>
            </a:r>
            <a:r>
              <a:rPr lang="it-IT" sz="3200" dirty="0">
                <a:solidFill>
                  <a:srgbClr val="C00000"/>
                </a:solidFill>
              </a:rPr>
              <a:t>informazioni</a:t>
            </a:r>
            <a:r>
              <a:rPr lang="it-IT" sz="3200" dirty="0"/>
              <a:t> </a:t>
            </a:r>
            <a:r>
              <a:rPr lang="it-IT" sz="2800" dirty="0">
                <a:solidFill>
                  <a:srgbClr val="002060"/>
                </a:solidFill>
              </a:rPr>
              <a:t>di cui agli articoli 13 e 14</a:t>
            </a:r>
            <a:endParaRPr lang="it-IT" sz="3200" dirty="0">
              <a:solidFill>
                <a:srgbClr val="002060"/>
              </a:solidFill>
            </a:endParaRPr>
          </a:p>
          <a:p>
            <a:pPr lvl="1"/>
            <a:r>
              <a:rPr lang="it-IT" sz="3200" dirty="0"/>
              <a:t>e le </a:t>
            </a:r>
            <a:r>
              <a:rPr lang="it-IT" sz="3200" dirty="0">
                <a:solidFill>
                  <a:srgbClr val="C00000"/>
                </a:solidFill>
              </a:rPr>
              <a:t>comunicazioni</a:t>
            </a:r>
            <a:r>
              <a:rPr lang="it-IT" sz="3200" dirty="0"/>
              <a:t> </a:t>
            </a:r>
            <a:r>
              <a:rPr lang="it-IT" sz="2800" dirty="0">
                <a:solidFill>
                  <a:srgbClr val="002060"/>
                </a:solidFill>
              </a:rPr>
              <a:t>di cui agli articoli da 15 a 22 e all’art. 34</a:t>
            </a:r>
            <a:r>
              <a:rPr lang="it-IT" sz="3200" dirty="0"/>
              <a:t>,</a:t>
            </a:r>
          </a:p>
          <a:p>
            <a:pPr marL="0" indent="0">
              <a:buNone/>
            </a:pPr>
            <a:r>
              <a:rPr lang="it-IT" sz="3200" dirty="0"/>
              <a:t>relative al trattamento</a:t>
            </a:r>
            <a:r>
              <a:rPr lang="it-IT" dirty="0"/>
              <a:t>.</a:t>
            </a:r>
          </a:p>
          <a:p>
            <a:r>
              <a:rPr lang="it-IT" dirty="0"/>
              <a:t>A ciò si aggiunge il più generale </a:t>
            </a:r>
            <a:r>
              <a:rPr lang="it-IT" b="1" dirty="0">
                <a:solidFill>
                  <a:srgbClr val="C00000"/>
                </a:solidFill>
              </a:rPr>
              <a:t>obbligo</a:t>
            </a:r>
            <a:r>
              <a:rPr lang="it-IT" dirty="0"/>
              <a:t> </a:t>
            </a:r>
            <a:r>
              <a:rPr lang="it-IT" baseline="30000" dirty="0"/>
              <a:t>(art. 12,2) </a:t>
            </a:r>
            <a:r>
              <a:rPr lang="it-IT" dirty="0"/>
              <a:t>per il titolare </a:t>
            </a:r>
            <a:r>
              <a:rPr lang="it-IT" b="1" dirty="0">
                <a:solidFill>
                  <a:srgbClr val="C00000"/>
                </a:solidFill>
              </a:rPr>
              <a:t>di agevolare l’esercizio dei diritti</a:t>
            </a:r>
            <a:r>
              <a:rPr lang="it-IT" dirty="0"/>
              <a:t> </a:t>
            </a:r>
            <a:r>
              <a:rPr lang="it-IT" sz="2400" dirty="0"/>
              <a:t>dell’interessato</a:t>
            </a:r>
            <a:r>
              <a:rPr lang="it-IT" dirty="0"/>
              <a:t> </a:t>
            </a:r>
            <a:r>
              <a:rPr lang="it-IT" baseline="30000" dirty="0"/>
              <a:t>(artt. 15-22)</a:t>
            </a:r>
            <a:r>
              <a:rPr lang="it-IT" dirty="0"/>
              <a:t>. </a:t>
            </a:r>
          </a:p>
        </p:txBody>
      </p:sp>
      <p:sp>
        <p:nvSpPr>
          <p:cNvPr id="4" name="Segnaposto data 3">
            <a:extLst>
              <a:ext uri="{FF2B5EF4-FFF2-40B4-BE49-F238E27FC236}">
                <a16:creationId xmlns:a16="http://schemas.microsoft.com/office/drawing/2014/main" id="{5C5B3366-8AD8-45AC-B6CB-27F1C5F4976A}"/>
              </a:ext>
            </a:extLst>
          </p:cNvPr>
          <p:cNvSpPr>
            <a:spLocks noGrp="1"/>
          </p:cNvSpPr>
          <p:nvPr>
            <p:ph type="dt" sz="half" idx="10"/>
          </p:nvPr>
        </p:nvSpPr>
        <p:spPr/>
        <p:txBody>
          <a:bodyPr/>
          <a:lstStyle/>
          <a:p>
            <a:fld id="{ED9CBF1C-91B1-4806-B906-16615528CD46}" type="datetime1">
              <a:rPr lang="it-IT" smtClean="0"/>
              <a:t>07/06/2018</a:t>
            </a:fld>
            <a:endParaRPr lang="it-IT" dirty="0"/>
          </a:p>
        </p:txBody>
      </p:sp>
      <p:sp>
        <p:nvSpPr>
          <p:cNvPr id="5" name="Segnaposto piè di pagina 4">
            <a:extLst>
              <a:ext uri="{FF2B5EF4-FFF2-40B4-BE49-F238E27FC236}">
                <a16:creationId xmlns:a16="http://schemas.microsoft.com/office/drawing/2014/main" id="{26BC0980-1B6B-4CCF-BE90-B5E286FC23B6}"/>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75A2759C-5B35-4558-A369-FF2C8432C988}"/>
              </a:ext>
            </a:extLst>
          </p:cNvPr>
          <p:cNvSpPr>
            <a:spLocks noGrp="1"/>
          </p:cNvSpPr>
          <p:nvPr>
            <p:ph type="sldNum" sz="quarter" idx="12"/>
          </p:nvPr>
        </p:nvSpPr>
        <p:spPr/>
        <p:txBody>
          <a:bodyPr/>
          <a:lstStyle/>
          <a:p>
            <a:fld id="{F74602B5-7832-47F6-8BF6-4ACCF92184F1}" type="slidenum">
              <a:rPr lang="it-IT" smtClean="0"/>
              <a:pPr/>
              <a:t>45</a:t>
            </a:fld>
            <a:endParaRPr lang="it-IT" dirty="0"/>
          </a:p>
        </p:txBody>
      </p:sp>
    </p:spTree>
    <p:extLst>
      <p:ext uri="{BB962C8B-B14F-4D97-AF65-F5344CB8AC3E}">
        <p14:creationId xmlns:p14="http://schemas.microsoft.com/office/powerpoint/2010/main" val="41787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4C4BF-ED69-4C53-8C27-EA598A43D7DF}"/>
              </a:ext>
            </a:extLst>
          </p:cNvPr>
          <p:cNvSpPr>
            <a:spLocks noGrp="1"/>
          </p:cNvSpPr>
          <p:nvPr>
            <p:ph type="title"/>
          </p:nvPr>
        </p:nvSpPr>
        <p:spPr/>
        <p:txBody>
          <a:bodyPr/>
          <a:lstStyle/>
          <a:p>
            <a:r>
              <a:rPr lang="it-IT" b="1" dirty="0">
                <a:solidFill>
                  <a:srgbClr val="C00000"/>
                </a:solidFill>
              </a:rPr>
              <a:t>Informazioni</a:t>
            </a:r>
            <a:r>
              <a:rPr lang="it-IT" dirty="0">
                <a:solidFill>
                  <a:srgbClr val="C00000"/>
                </a:solidFill>
              </a:rPr>
              <a:t> e </a:t>
            </a:r>
            <a:r>
              <a:rPr lang="it-IT" b="1" dirty="0">
                <a:solidFill>
                  <a:srgbClr val="C00000"/>
                </a:solidFill>
              </a:rPr>
              <a:t>comunicazioni</a:t>
            </a:r>
            <a:r>
              <a:rPr lang="it-IT" dirty="0">
                <a:solidFill>
                  <a:srgbClr val="C00000"/>
                </a:solidFill>
              </a:rPr>
              <a:t> </a:t>
            </a:r>
            <a:r>
              <a:rPr lang="it-IT" dirty="0"/>
              <a:t>all’interessato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912BD60D-18C4-4A1E-8516-C8978B6A8D1B}"/>
              </a:ext>
            </a:extLst>
          </p:cNvPr>
          <p:cNvSpPr>
            <a:spLocks noGrp="1"/>
          </p:cNvSpPr>
          <p:nvPr>
            <p:ph idx="1"/>
          </p:nvPr>
        </p:nvSpPr>
        <p:spPr>
          <a:xfrm>
            <a:off x="1160387" y="1423323"/>
            <a:ext cx="9871226" cy="4011355"/>
          </a:xfrm>
        </p:spPr>
        <p:txBody>
          <a:bodyPr wrap="square">
            <a:spAutoFit/>
          </a:bodyPr>
          <a:lstStyle/>
          <a:p>
            <a:pPr lvl="0"/>
            <a:r>
              <a:rPr lang="it-IT" dirty="0"/>
              <a:t>Dall’obbligo</a:t>
            </a:r>
            <a:r>
              <a:rPr lang="it-IT" dirty="0">
                <a:solidFill>
                  <a:prstClr val="black"/>
                </a:solidFill>
              </a:rPr>
              <a:t> generale </a:t>
            </a:r>
            <a:r>
              <a:rPr lang="it-IT" dirty="0"/>
              <a:t>di </a:t>
            </a:r>
            <a:r>
              <a:rPr lang="it-IT" i="1" dirty="0"/>
              <a:t>agevolare l’esercizio dei diritti </a:t>
            </a:r>
            <a:r>
              <a:rPr lang="it-IT" sz="2400" i="1" dirty="0">
                <a:solidFill>
                  <a:prstClr val="black"/>
                </a:solidFill>
              </a:rPr>
              <a:t>dell’interessato</a:t>
            </a:r>
            <a:r>
              <a:rPr lang="it-IT" dirty="0">
                <a:solidFill>
                  <a:prstClr val="black"/>
                </a:solidFill>
              </a:rPr>
              <a:t> </a:t>
            </a:r>
            <a:r>
              <a:rPr lang="it-IT" baseline="30000" dirty="0">
                <a:solidFill>
                  <a:prstClr val="black"/>
                </a:solidFill>
              </a:rPr>
              <a:t>(artt. 15-22)</a:t>
            </a:r>
            <a:r>
              <a:rPr lang="it-IT" dirty="0">
                <a:solidFill>
                  <a:prstClr val="black"/>
                </a:solidFill>
              </a:rPr>
              <a:t> discende</a:t>
            </a:r>
          </a:p>
          <a:p>
            <a:pPr marL="0" indent="0" algn="ctr">
              <a:buNone/>
            </a:pPr>
            <a:r>
              <a:rPr lang="it-IT" dirty="0">
                <a:solidFill>
                  <a:prstClr val="black"/>
                </a:solidFill>
              </a:rPr>
              <a:t>il </a:t>
            </a:r>
            <a:r>
              <a:rPr lang="it-IT" b="1" dirty="0">
                <a:solidFill>
                  <a:srgbClr val="C00000"/>
                </a:solidFill>
              </a:rPr>
              <a:t>divieto</a:t>
            </a:r>
            <a:r>
              <a:rPr lang="it-IT" dirty="0">
                <a:solidFill>
                  <a:prstClr val="black"/>
                </a:solidFill>
              </a:rPr>
              <a:t> al </a:t>
            </a:r>
            <a:r>
              <a:rPr lang="it-IT" cap="small" dirty="0">
                <a:solidFill>
                  <a:prstClr val="black"/>
                </a:solidFill>
              </a:rPr>
              <a:t>tdtr</a:t>
            </a:r>
            <a:r>
              <a:rPr lang="it-IT" dirty="0">
                <a:solidFill>
                  <a:prstClr val="black"/>
                </a:solidFill>
              </a:rPr>
              <a:t> </a:t>
            </a:r>
            <a:r>
              <a:rPr lang="it-IT" b="1" dirty="0">
                <a:solidFill>
                  <a:srgbClr val="C00000"/>
                </a:solidFill>
              </a:rPr>
              <a:t>di rifiutarsi</a:t>
            </a:r>
          </a:p>
          <a:p>
            <a:pPr marL="0" indent="0" algn="ctr">
              <a:buNone/>
            </a:pPr>
            <a:r>
              <a:rPr lang="it-IT" sz="2400" b="1" dirty="0">
                <a:solidFill>
                  <a:srgbClr val="C00000"/>
                </a:solidFill>
              </a:rPr>
              <a:t>di soddisfare la richiesta dell’interessato </a:t>
            </a:r>
            <a:r>
              <a:rPr lang="it-IT" sz="2400" dirty="0">
                <a:solidFill>
                  <a:prstClr val="black"/>
                </a:solidFill>
              </a:rPr>
              <a:t>al fine</a:t>
            </a:r>
            <a:br>
              <a:rPr lang="it-IT" sz="2400" dirty="0">
                <a:solidFill>
                  <a:prstClr val="black"/>
                </a:solidFill>
              </a:rPr>
            </a:br>
            <a:r>
              <a:rPr lang="it-IT" sz="2400" dirty="0">
                <a:solidFill>
                  <a:prstClr val="black"/>
                </a:solidFill>
              </a:rPr>
              <a:t>di esercitare i suoi diritti ai sensi degli articoli da 15 a 22</a:t>
            </a:r>
          </a:p>
          <a:p>
            <a:pPr marL="0" indent="0">
              <a:buNone/>
            </a:pPr>
            <a:r>
              <a:rPr lang="it-IT" b="1" dirty="0">
                <a:solidFill>
                  <a:prstClr val="black"/>
                </a:solidFill>
              </a:rPr>
              <a:t>salvo che il titolare dimostri </a:t>
            </a:r>
            <a:r>
              <a:rPr lang="it-IT" b="1" dirty="0">
                <a:solidFill>
                  <a:srgbClr val="C00000"/>
                </a:solidFill>
              </a:rPr>
              <a:t>che non è in grado di identificare l’interessato</a:t>
            </a:r>
            <a:r>
              <a:rPr lang="it-IT" dirty="0">
                <a:solidFill>
                  <a:prstClr val="black"/>
                </a:solidFill>
              </a:rPr>
              <a:t>, secondo i principi in tema di </a:t>
            </a:r>
            <a:r>
              <a:rPr lang="it-IT" i="1" dirty="0">
                <a:solidFill>
                  <a:prstClr val="black"/>
                </a:solidFill>
              </a:rPr>
              <a:t>trattamenti che non richiedono l’identificazione</a:t>
            </a:r>
            <a:r>
              <a:rPr lang="it-IT" i="1" dirty="0">
                <a:solidFill>
                  <a:prstClr val="black"/>
                </a:solidFill>
                <a:hlinkClick r:id="" action="ppaction://customshow?id=0&amp;return=true" tooltip="Che cosa s'intende per &quot;Trattamenti che non richiedono l'identificazione&quot;?"/>
              </a:rPr>
              <a:t>*</a:t>
            </a:r>
            <a:r>
              <a:rPr lang="it-IT" dirty="0">
                <a:solidFill>
                  <a:prstClr val="black"/>
                </a:solidFill>
              </a:rPr>
              <a:t>.</a:t>
            </a:r>
          </a:p>
          <a:p>
            <a:pPr marL="0" indent="0">
              <a:buNone/>
            </a:pPr>
            <a:r>
              <a:rPr lang="it-IT" sz="2400" dirty="0">
                <a:solidFill>
                  <a:prstClr val="black"/>
                </a:solidFill>
              </a:rPr>
              <a:t>Qualora il </a:t>
            </a:r>
            <a:r>
              <a:rPr lang="it-IT" sz="2400" cap="small" dirty="0">
                <a:solidFill>
                  <a:prstClr val="black"/>
                </a:solidFill>
              </a:rPr>
              <a:t>tdtr</a:t>
            </a:r>
            <a:r>
              <a:rPr lang="it-IT" sz="2400" dirty="0">
                <a:solidFill>
                  <a:prstClr val="black"/>
                </a:solidFill>
              </a:rPr>
              <a:t> nutra </a:t>
            </a:r>
            <a:r>
              <a:rPr lang="it-IT" sz="2400" dirty="0">
                <a:solidFill>
                  <a:srgbClr val="C00000"/>
                </a:solidFill>
              </a:rPr>
              <a:t>ragionevoli dubbi circa l’identità della persona fisica </a:t>
            </a:r>
            <a:r>
              <a:rPr lang="it-IT" sz="2400" dirty="0">
                <a:solidFill>
                  <a:prstClr val="black"/>
                </a:solidFill>
              </a:rPr>
              <a:t>che richiede di esercitare i propri diritti, </a:t>
            </a:r>
            <a:r>
              <a:rPr lang="it-IT" sz="2400" i="1" u="sng" dirty="0">
                <a:solidFill>
                  <a:prstClr val="black"/>
                </a:solidFill>
                <a:uFill>
                  <a:solidFill>
                    <a:srgbClr val="C00000"/>
                  </a:solidFill>
                </a:uFill>
              </a:rPr>
              <a:t>può richiedere ulteriori informazion</a:t>
            </a:r>
            <a:r>
              <a:rPr lang="it-IT" sz="2400" dirty="0">
                <a:solidFill>
                  <a:prstClr val="black"/>
                </a:solidFill>
              </a:rPr>
              <a:t>i necessarie per confermare l’identità dell’interessato </a:t>
            </a:r>
            <a:r>
              <a:rPr lang="it-IT" sz="2400" baseline="30000" dirty="0">
                <a:solidFill>
                  <a:prstClr val="black"/>
                </a:solidFill>
              </a:rPr>
              <a:t>(art. 12,6)</a:t>
            </a:r>
            <a:r>
              <a:rPr lang="it-IT" sz="2400" dirty="0">
                <a:solidFill>
                  <a:prstClr val="black"/>
                </a:solidFill>
              </a:rPr>
              <a:t>.</a:t>
            </a:r>
          </a:p>
        </p:txBody>
      </p:sp>
      <p:sp>
        <p:nvSpPr>
          <p:cNvPr id="4" name="Segnaposto data 3">
            <a:extLst>
              <a:ext uri="{FF2B5EF4-FFF2-40B4-BE49-F238E27FC236}">
                <a16:creationId xmlns:a16="http://schemas.microsoft.com/office/drawing/2014/main" id="{5C5B3366-8AD8-45AC-B6CB-27F1C5F4976A}"/>
              </a:ext>
            </a:extLst>
          </p:cNvPr>
          <p:cNvSpPr>
            <a:spLocks noGrp="1"/>
          </p:cNvSpPr>
          <p:nvPr>
            <p:ph type="dt" sz="half" idx="10"/>
          </p:nvPr>
        </p:nvSpPr>
        <p:spPr/>
        <p:txBody>
          <a:bodyPr/>
          <a:lstStyle/>
          <a:p>
            <a:fld id="{6E82B776-85A5-4705-A2C8-EBF60DAC3533}" type="datetime1">
              <a:rPr lang="it-IT" smtClean="0"/>
              <a:t>07/06/2018</a:t>
            </a:fld>
            <a:endParaRPr lang="it-IT" dirty="0"/>
          </a:p>
        </p:txBody>
      </p:sp>
      <p:sp>
        <p:nvSpPr>
          <p:cNvPr id="5" name="Segnaposto piè di pagina 4">
            <a:extLst>
              <a:ext uri="{FF2B5EF4-FFF2-40B4-BE49-F238E27FC236}">
                <a16:creationId xmlns:a16="http://schemas.microsoft.com/office/drawing/2014/main" id="{26BC0980-1B6B-4CCF-BE90-B5E286FC23B6}"/>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75A2759C-5B35-4558-A369-FF2C8432C988}"/>
              </a:ext>
            </a:extLst>
          </p:cNvPr>
          <p:cNvSpPr>
            <a:spLocks noGrp="1"/>
          </p:cNvSpPr>
          <p:nvPr>
            <p:ph type="sldNum" sz="quarter" idx="12"/>
          </p:nvPr>
        </p:nvSpPr>
        <p:spPr/>
        <p:txBody>
          <a:bodyPr/>
          <a:lstStyle/>
          <a:p>
            <a:fld id="{F74602B5-7832-47F6-8BF6-4ACCF92184F1}" type="slidenum">
              <a:rPr lang="it-IT" smtClean="0"/>
              <a:pPr/>
              <a:t>46</a:t>
            </a:fld>
            <a:endParaRPr lang="it-IT" dirty="0"/>
          </a:p>
        </p:txBody>
      </p:sp>
    </p:spTree>
    <p:extLst>
      <p:ext uri="{BB962C8B-B14F-4D97-AF65-F5344CB8AC3E}">
        <p14:creationId xmlns:p14="http://schemas.microsoft.com/office/powerpoint/2010/main" val="184868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8B61F-5C66-4B64-B3D3-49F85B42EBD0}"/>
              </a:ext>
            </a:extLst>
          </p:cNvPr>
          <p:cNvSpPr>
            <a:spLocks noGrp="1"/>
          </p:cNvSpPr>
          <p:nvPr>
            <p:ph type="title"/>
          </p:nvPr>
        </p:nvSpPr>
        <p:spPr/>
        <p:txBody>
          <a:bodyPr/>
          <a:lstStyle/>
          <a:p>
            <a:r>
              <a:rPr lang="it-IT" dirty="0">
                <a:solidFill>
                  <a:srgbClr val="C00000"/>
                </a:solidFill>
              </a:rPr>
              <a:t>Consistenza</a:t>
            </a:r>
            <a:r>
              <a:rPr lang="it-IT" dirty="0"/>
              <a:t> del diritto di informazione</a:t>
            </a:r>
          </a:p>
        </p:txBody>
      </p:sp>
      <p:sp>
        <p:nvSpPr>
          <p:cNvPr id="3" name="Segnaposto contenuto 2">
            <a:extLst>
              <a:ext uri="{FF2B5EF4-FFF2-40B4-BE49-F238E27FC236}">
                <a16:creationId xmlns:a16="http://schemas.microsoft.com/office/drawing/2014/main" id="{1A20E39B-C312-49C6-B0FF-B5B82485B22C}"/>
              </a:ext>
            </a:extLst>
          </p:cNvPr>
          <p:cNvSpPr>
            <a:spLocks noGrp="1"/>
          </p:cNvSpPr>
          <p:nvPr>
            <p:ph idx="1"/>
          </p:nvPr>
        </p:nvSpPr>
        <p:spPr>
          <a:xfrm>
            <a:off x="1066800" y="1365358"/>
            <a:ext cx="10058400" cy="4127284"/>
          </a:xfrm>
        </p:spPr>
        <p:txBody>
          <a:bodyPr/>
          <a:lstStyle/>
          <a:p>
            <a:r>
              <a:rPr lang="it-IT" sz="3200" dirty="0"/>
              <a:t>L’obbligo di cui agli artt. 12, 13 e 14 corrisponde all’</a:t>
            </a:r>
            <a:r>
              <a:rPr lang="it-IT" sz="3200" i="1" dirty="0">
                <a:effectLst>
                  <a:outerShdw blurRad="38100" dist="38100" dir="2700000" algn="tl">
                    <a:srgbClr val="000000">
                      <a:alpha val="43137"/>
                    </a:srgbClr>
                  </a:outerShdw>
                </a:effectLst>
              </a:rPr>
              <a:t>unico</a:t>
            </a:r>
            <a:r>
              <a:rPr lang="it-IT" sz="3200" dirty="0"/>
              <a:t> diritto stabilito dal RGPD che </a:t>
            </a:r>
            <a:r>
              <a:rPr lang="it-IT" sz="3200" dirty="0">
                <a:solidFill>
                  <a:srgbClr val="C00000"/>
                </a:solidFill>
                <a:effectLst>
                  <a:outerShdw blurRad="38100" dist="38100" dir="2700000" algn="tl">
                    <a:srgbClr val="000000">
                      <a:alpha val="43137"/>
                    </a:srgbClr>
                  </a:outerShdw>
                </a:effectLst>
              </a:rPr>
              <a:t>non dipende da una richiesta dell’interessato</a:t>
            </a:r>
            <a:r>
              <a:rPr lang="it-IT" dirty="0"/>
              <a:t>:</a:t>
            </a:r>
            <a:endParaRPr lang="it-IT" sz="3200" dirty="0">
              <a:solidFill>
                <a:srgbClr val="C00000"/>
              </a:solidFill>
              <a:effectLst>
                <a:outerShdw blurRad="38100" dist="38100" dir="2700000" algn="tl">
                  <a:srgbClr val="000000">
                    <a:alpha val="43137"/>
                  </a:srgbClr>
                </a:outerShdw>
              </a:effectLst>
            </a:endParaRPr>
          </a:p>
          <a:p>
            <a:r>
              <a:rPr lang="it-IT" sz="3200" dirty="0"/>
              <a:t>è infatti il titolare del trattamento che deve, </a:t>
            </a:r>
            <a:r>
              <a:rPr lang="it-IT" sz="3200" i="1" dirty="0"/>
              <a:t>proattivamente</a:t>
            </a:r>
            <a:r>
              <a:rPr lang="it-IT" sz="3200" dirty="0"/>
              <a:t>, adeguarvisi, </a:t>
            </a:r>
            <a:r>
              <a:rPr lang="it-IT" sz="3200" i="1" dirty="0"/>
              <a:t>indipendentemente dal fatto che l’interessato mostri o meno interesse per le informazioni che gli sono dovute</a:t>
            </a:r>
            <a:r>
              <a:rPr lang="it-IT" sz="3200" dirty="0"/>
              <a:t>.</a:t>
            </a:r>
          </a:p>
          <a:p>
            <a:r>
              <a:rPr lang="it-IT" sz="3200" dirty="0">
                <a:solidFill>
                  <a:srgbClr val="C00000"/>
                </a:solidFill>
              </a:rPr>
              <a:t>Senza una corretta e completa informazione </a:t>
            </a:r>
            <a:r>
              <a:rPr lang="it-IT" sz="3200" dirty="0"/>
              <a:t>il trattamento non potrebbe ritenersi «</a:t>
            </a:r>
            <a:r>
              <a:rPr lang="it-IT" sz="3200" i="1" dirty="0"/>
              <a:t>trasparente</a:t>
            </a:r>
            <a:r>
              <a:rPr lang="it-IT" sz="3200" dirty="0"/>
              <a:t>» e pertanto </a:t>
            </a:r>
            <a:r>
              <a:rPr lang="it-IT" sz="3200" dirty="0">
                <a:solidFill>
                  <a:srgbClr val="C00000"/>
                </a:solidFill>
              </a:rPr>
              <a:t>verrebbe meno uno dei presupposti della liceità di esso</a:t>
            </a:r>
            <a:r>
              <a:rPr lang="it-IT" sz="3200" dirty="0"/>
              <a:t>.</a:t>
            </a:r>
            <a:endParaRPr lang="it-IT" dirty="0"/>
          </a:p>
          <a:p>
            <a:endParaRPr lang="it-IT" dirty="0"/>
          </a:p>
        </p:txBody>
      </p:sp>
      <p:sp>
        <p:nvSpPr>
          <p:cNvPr id="4" name="Segnaposto data 3">
            <a:extLst>
              <a:ext uri="{FF2B5EF4-FFF2-40B4-BE49-F238E27FC236}">
                <a16:creationId xmlns:a16="http://schemas.microsoft.com/office/drawing/2014/main" id="{FFA416C4-F6B7-437C-BC15-15FEC7E090BE}"/>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93D51AF2-7D16-4E9B-92FF-3327A5F2AC62}"/>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FC9E1F02-01E8-4625-9554-6A44DE1A39C4}"/>
              </a:ext>
            </a:extLst>
          </p:cNvPr>
          <p:cNvSpPr>
            <a:spLocks noGrp="1"/>
          </p:cNvSpPr>
          <p:nvPr>
            <p:ph type="sldNum" sz="quarter" idx="12"/>
          </p:nvPr>
        </p:nvSpPr>
        <p:spPr/>
        <p:txBody>
          <a:bodyPr/>
          <a:lstStyle/>
          <a:p>
            <a:fld id="{6113E31D-E2AB-40D1-8B51-AFA5AFEF393A}" type="slidenum">
              <a:rPr lang="en-US" smtClean="0"/>
              <a:t>47</a:t>
            </a:fld>
            <a:endParaRPr lang="en-US" dirty="0"/>
          </a:p>
        </p:txBody>
      </p:sp>
    </p:spTree>
    <p:extLst>
      <p:ext uri="{BB962C8B-B14F-4D97-AF65-F5344CB8AC3E}">
        <p14:creationId xmlns:p14="http://schemas.microsoft.com/office/powerpoint/2010/main" val="3495400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8B61F-5C66-4B64-B3D3-49F85B42EBD0}"/>
              </a:ext>
            </a:extLst>
          </p:cNvPr>
          <p:cNvSpPr>
            <a:spLocks noGrp="1"/>
          </p:cNvSpPr>
          <p:nvPr>
            <p:ph type="title"/>
          </p:nvPr>
        </p:nvSpPr>
        <p:spPr/>
        <p:txBody>
          <a:bodyPr/>
          <a:lstStyle/>
          <a:p>
            <a:r>
              <a:rPr lang="it-IT" dirty="0">
                <a:solidFill>
                  <a:srgbClr val="C00000"/>
                </a:solidFill>
              </a:rPr>
              <a:t>Consistenza</a:t>
            </a:r>
            <a:r>
              <a:rPr lang="it-IT" dirty="0"/>
              <a:t> del diritto di informazione /2</a:t>
            </a:r>
          </a:p>
        </p:txBody>
      </p:sp>
      <p:sp>
        <p:nvSpPr>
          <p:cNvPr id="3" name="Segnaposto contenuto 2">
            <a:extLst>
              <a:ext uri="{FF2B5EF4-FFF2-40B4-BE49-F238E27FC236}">
                <a16:creationId xmlns:a16="http://schemas.microsoft.com/office/drawing/2014/main" id="{1A20E39B-C312-49C6-B0FF-B5B82485B22C}"/>
              </a:ext>
            </a:extLst>
          </p:cNvPr>
          <p:cNvSpPr>
            <a:spLocks noGrp="1"/>
          </p:cNvSpPr>
          <p:nvPr>
            <p:ph idx="1"/>
          </p:nvPr>
        </p:nvSpPr>
        <p:spPr>
          <a:xfrm>
            <a:off x="1066800" y="1161565"/>
            <a:ext cx="10058400" cy="5178854"/>
          </a:xfrm>
        </p:spPr>
        <p:txBody>
          <a:bodyPr/>
          <a:lstStyle/>
          <a:p>
            <a:pPr marL="0" indent="0">
              <a:buNone/>
            </a:pPr>
            <a:r>
              <a:rPr lang="it-IT" sz="3200" dirty="0"/>
              <a:t>La centralità del diritto di informazione emerge chiaramente anche sotto il profilo delle </a:t>
            </a:r>
            <a:r>
              <a:rPr lang="it-IT" sz="3200" dirty="0">
                <a:solidFill>
                  <a:srgbClr val="C00000"/>
                </a:solidFill>
                <a:effectLst>
                  <a:outerShdw blurRad="38100" dist="38100" dir="2700000" algn="tl">
                    <a:srgbClr val="000000">
                      <a:alpha val="43137"/>
                    </a:srgbClr>
                  </a:outerShdw>
                </a:effectLst>
              </a:rPr>
              <a:t>possibili limitazioni</a:t>
            </a:r>
            <a:r>
              <a:rPr lang="it-IT" sz="3200" dirty="0"/>
              <a:t>, come chiarito dalla CGUE:</a:t>
            </a:r>
          </a:p>
          <a:p>
            <a:r>
              <a:rPr lang="it-IT" sz="3200" dirty="0"/>
              <a:t>Stabilito che il diritto di informazione dell’interessato </a:t>
            </a:r>
            <a:r>
              <a:rPr lang="it-IT" sz="3200" dirty="0">
                <a:solidFill>
                  <a:srgbClr val="C00000"/>
                </a:solidFill>
              </a:rPr>
              <a:t>vale anche nei confronti dei soggetti pubblici</a:t>
            </a:r>
            <a:r>
              <a:rPr lang="it-IT" sz="3200" dirty="0"/>
              <a:t>, </a:t>
            </a:r>
            <a:r>
              <a:rPr lang="it-IT" sz="3200" i="1" dirty="0"/>
              <a:t>questi ultimi hanno l’obbligo di informare l’interessato anche nel caso di trasferimento di dati personali da un soggetto pubblico ad un altro</a:t>
            </a:r>
            <a:r>
              <a:rPr lang="it-IT" sz="3200" dirty="0"/>
              <a:t> (cosa che nel caso </a:t>
            </a:r>
            <a:r>
              <a:rPr lang="it-IT" sz="3200" i="1" dirty="0"/>
              <a:t>sub judice </a:t>
            </a:r>
            <a:r>
              <a:rPr lang="it-IT" sz="3200" dirty="0"/>
              <a:t>non era avvenuta).</a:t>
            </a:r>
          </a:p>
          <a:p>
            <a:r>
              <a:rPr lang="it-IT" sz="3200" dirty="0"/>
              <a:t>Se pure </a:t>
            </a:r>
            <a:r>
              <a:rPr lang="it-IT" sz="3200" dirty="0">
                <a:solidFill>
                  <a:srgbClr val="C00000"/>
                </a:solidFill>
              </a:rPr>
              <a:t>gli Stati membri possono limitare tale diritto</a:t>
            </a:r>
            <a:r>
              <a:rPr lang="it-IT" sz="3200" dirty="0"/>
              <a:t> per la salvaguardia di un importante interesse economico dello stato, comprese le questioni fiscali, </a:t>
            </a:r>
            <a:r>
              <a:rPr lang="it-IT" sz="3200" i="1" dirty="0">
                <a:solidFill>
                  <a:srgbClr val="C00000"/>
                </a:solidFill>
                <a:effectLst>
                  <a:outerShdw blurRad="38100" dist="38100" dir="2700000" algn="tl">
                    <a:srgbClr val="000000">
                      <a:alpha val="43137"/>
                    </a:srgbClr>
                  </a:outerShdw>
                </a:effectLst>
              </a:rPr>
              <a:t>tali restrizioni devono essere imposte da misure legislative e corredate di appropriate garanzie</a:t>
            </a:r>
            <a:r>
              <a:rPr lang="it-IT" sz="3200" dirty="0"/>
              <a:t>, specie se i dati sono utilizzati contro gli interessati. </a:t>
            </a:r>
          </a:p>
        </p:txBody>
      </p:sp>
      <p:sp>
        <p:nvSpPr>
          <p:cNvPr id="4" name="Segnaposto data 3">
            <a:extLst>
              <a:ext uri="{FF2B5EF4-FFF2-40B4-BE49-F238E27FC236}">
                <a16:creationId xmlns:a16="http://schemas.microsoft.com/office/drawing/2014/main" id="{FFA416C4-F6B7-437C-BC15-15FEC7E090BE}"/>
              </a:ext>
            </a:extLst>
          </p:cNvPr>
          <p:cNvSpPr>
            <a:spLocks noGrp="1"/>
          </p:cNvSpPr>
          <p:nvPr>
            <p:ph type="dt" sz="half" idx="10"/>
          </p:nvPr>
        </p:nvSpPr>
        <p:spPr/>
        <p:txBody>
          <a:bodyPr/>
          <a:lstStyle/>
          <a:p>
            <a:fld id="{9EE39F88-D25E-4524-88EE-546BD24EEBFE}" type="datetime1">
              <a:rPr lang="it-IT" smtClean="0"/>
              <a:pPr/>
              <a:t>07/06/2018</a:t>
            </a:fld>
            <a:endParaRPr lang="en-US" dirty="0"/>
          </a:p>
        </p:txBody>
      </p:sp>
      <p:sp>
        <p:nvSpPr>
          <p:cNvPr id="5" name="Segnaposto piè di pagina 4">
            <a:extLst>
              <a:ext uri="{FF2B5EF4-FFF2-40B4-BE49-F238E27FC236}">
                <a16:creationId xmlns:a16="http://schemas.microsoft.com/office/drawing/2014/main" id="{93D51AF2-7D16-4E9B-92FF-3327A5F2AC62}"/>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FC9E1F02-01E8-4625-9554-6A44DE1A39C4}"/>
              </a:ext>
            </a:extLst>
          </p:cNvPr>
          <p:cNvSpPr>
            <a:spLocks noGrp="1"/>
          </p:cNvSpPr>
          <p:nvPr>
            <p:ph type="sldNum" sz="quarter" idx="12"/>
          </p:nvPr>
        </p:nvSpPr>
        <p:spPr/>
        <p:txBody>
          <a:bodyPr/>
          <a:lstStyle/>
          <a:p>
            <a:fld id="{6113E31D-E2AB-40D1-8B51-AFA5AFEF393A}" type="slidenum">
              <a:rPr lang="en-US" smtClean="0"/>
              <a:pPr/>
              <a:t>48</a:t>
            </a:fld>
            <a:endParaRPr lang="en-US" dirty="0"/>
          </a:p>
        </p:txBody>
      </p:sp>
    </p:spTree>
    <p:extLst>
      <p:ext uri="{BB962C8B-B14F-4D97-AF65-F5344CB8AC3E}">
        <p14:creationId xmlns:p14="http://schemas.microsoft.com/office/powerpoint/2010/main" val="2903285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29C05-D7FC-4950-86B3-E12A650477AF}"/>
              </a:ext>
            </a:extLst>
          </p:cNvPr>
          <p:cNvSpPr>
            <a:spLocks noGrp="1"/>
          </p:cNvSpPr>
          <p:nvPr>
            <p:ph type="title"/>
          </p:nvPr>
        </p:nvSpPr>
        <p:spPr/>
        <p:txBody>
          <a:bodyPr/>
          <a:lstStyle/>
          <a:p>
            <a:r>
              <a:rPr lang="it-IT" dirty="0"/>
              <a:t>Informazioni e comunicazioni: </a:t>
            </a:r>
            <a:r>
              <a:rPr lang="it-IT" b="1" dirty="0">
                <a:solidFill>
                  <a:srgbClr val="C00000"/>
                </a:solidFill>
              </a:rPr>
              <a:t>modalità</a:t>
            </a:r>
          </a:p>
        </p:txBody>
      </p:sp>
      <p:sp>
        <p:nvSpPr>
          <p:cNvPr id="3" name="Segnaposto contenuto 2">
            <a:extLst>
              <a:ext uri="{FF2B5EF4-FFF2-40B4-BE49-F238E27FC236}">
                <a16:creationId xmlns:a16="http://schemas.microsoft.com/office/drawing/2014/main" id="{6B4220D1-C9C0-4041-BCF7-993010343F26}"/>
              </a:ext>
            </a:extLst>
          </p:cNvPr>
          <p:cNvSpPr>
            <a:spLocks noGrp="1"/>
          </p:cNvSpPr>
          <p:nvPr>
            <p:ph idx="1"/>
          </p:nvPr>
        </p:nvSpPr>
        <p:spPr>
          <a:xfrm>
            <a:off x="1812454" y="1638254"/>
            <a:ext cx="8567093" cy="3581493"/>
          </a:xfrm>
        </p:spPr>
        <p:txBody>
          <a:bodyPr/>
          <a:lstStyle/>
          <a:p>
            <a:r>
              <a:rPr lang="it-IT" sz="3200" dirty="0"/>
              <a:t>Informazioni e comunicazioni </a:t>
            </a:r>
            <a:r>
              <a:rPr lang="it-IT" sz="3200" dirty="0">
                <a:solidFill>
                  <a:srgbClr val="C00000"/>
                </a:solidFill>
              </a:rPr>
              <a:t>devono</a:t>
            </a:r>
            <a:r>
              <a:rPr lang="it-IT" sz="3200" dirty="0"/>
              <a:t> essere fornite:</a:t>
            </a:r>
          </a:p>
          <a:p>
            <a:pPr lvl="1"/>
            <a:r>
              <a:rPr lang="it-IT" sz="3200" dirty="0"/>
              <a:t>in forma </a:t>
            </a:r>
            <a:r>
              <a:rPr lang="it-IT" sz="3200" dirty="0">
                <a:solidFill>
                  <a:srgbClr val="C00000"/>
                </a:solidFill>
              </a:rPr>
              <a:t>concisa</a:t>
            </a:r>
            <a:r>
              <a:rPr lang="it-IT" sz="3200" dirty="0"/>
              <a:t>,</a:t>
            </a:r>
          </a:p>
          <a:p>
            <a:pPr lvl="1"/>
            <a:r>
              <a:rPr lang="it-IT" sz="3200" dirty="0">
                <a:solidFill>
                  <a:srgbClr val="C00000"/>
                </a:solidFill>
              </a:rPr>
              <a:t>trasparente</a:t>
            </a:r>
            <a:r>
              <a:rPr lang="it-IT" sz="3200" dirty="0"/>
              <a:t>,</a:t>
            </a:r>
          </a:p>
          <a:p>
            <a:pPr lvl="1"/>
            <a:r>
              <a:rPr lang="it-IT" sz="3200" dirty="0">
                <a:solidFill>
                  <a:srgbClr val="C00000"/>
                </a:solidFill>
              </a:rPr>
              <a:t>intelligibile</a:t>
            </a:r>
          </a:p>
          <a:p>
            <a:pPr lvl="1"/>
            <a:r>
              <a:rPr lang="it-IT" sz="3200" dirty="0"/>
              <a:t>e </a:t>
            </a:r>
            <a:r>
              <a:rPr lang="it-IT" sz="3200" dirty="0">
                <a:solidFill>
                  <a:srgbClr val="C00000"/>
                </a:solidFill>
              </a:rPr>
              <a:t>facilmente accessibile</a:t>
            </a:r>
            <a:r>
              <a:rPr lang="it-IT" sz="3200" dirty="0"/>
              <a:t>,</a:t>
            </a:r>
          </a:p>
          <a:p>
            <a:pPr lvl="1"/>
            <a:r>
              <a:rPr lang="it-IT" sz="3200" dirty="0"/>
              <a:t>con un </a:t>
            </a:r>
            <a:r>
              <a:rPr lang="it-IT" sz="3200" dirty="0">
                <a:solidFill>
                  <a:srgbClr val="C00000"/>
                </a:solidFill>
              </a:rPr>
              <a:t>linguaggio semplice e chiaro</a:t>
            </a:r>
            <a:r>
              <a:rPr lang="it-IT" sz="3200" dirty="0"/>
              <a:t>,</a:t>
            </a:r>
          </a:p>
          <a:p>
            <a:pPr lvl="2"/>
            <a:r>
              <a:rPr lang="it-IT" sz="2800" dirty="0"/>
              <a:t>in particolare se le informazioni e comunicazioni sono </a:t>
            </a:r>
            <a:r>
              <a:rPr lang="it-IT" sz="2800" i="1" dirty="0"/>
              <a:t>destinate specificamente ai minori</a:t>
            </a:r>
            <a:r>
              <a:rPr lang="it-IT" sz="2800" dirty="0"/>
              <a:t>.</a:t>
            </a:r>
          </a:p>
        </p:txBody>
      </p:sp>
      <p:sp>
        <p:nvSpPr>
          <p:cNvPr id="4" name="Segnaposto data 3">
            <a:extLst>
              <a:ext uri="{FF2B5EF4-FFF2-40B4-BE49-F238E27FC236}">
                <a16:creationId xmlns:a16="http://schemas.microsoft.com/office/drawing/2014/main" id="{7509FC25-05E4-448B-A6BB-6EB8EE3E63A4}"/>
              </a:ext>
            </a:extLst>
          </p:cNvPr>
          <p:cNvSpPr>
            <a:spLocks noGrp="1"/>
          </p:cNvSpPr>
          <p:nvPr>
            <p:ph type="dt" sz="half" idx="10"/>
          </p:nvPr>
        </p:nvSpPr>
        <p:spPr/>
        <p:txBody>
          <a:bodyPr/>
          <a:lstStyle/>
          <a:p>
            <a:fld id="{12D54D8C-E389-41DE-9D65-F6ED836F3370}" type="datetime1">
              <a:rPr lang="it-IT" smtClean="0"/>
              <a:t>07/06/2018</a:t>
            </a:fld>
            <a:endParaRPr lang="it-IT" dirty="0"/>
          </a:p>
        </p:txBody>
      </p:sp>
      <p:sp>
        <p:nvSpPr>
          <p:cNvPr id="5" name="Segnaposto piè di pagina 4">
            <a:extLst>
              <a:ext uri="{FF2B5EF4-FFF2-40B4-BE49-F238E27FC236}">
                <a16:creationId xmlns:a16="http://schemas.microsoft.com/office/drawing/2014/main" id="{E3032153-175A-4FCB-AC63-40FCB8AA9818}"/>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2FD387BB-4951-47FE-8C3D-56D59F307024}"/>
              </a:ext>
            </a:extLst>
          </p:cNvPr>
          <p:cNvSpPr>
            <a:spLocks noGrp="1"/>
          </p:cNvSpPr>
          <p:nvPr>
            <p:ph type="sldNum" sz="quarter" idx="12"/>
          </p:nvPr>
        </p:nvSpPr>
        <p:spPr/>
        <p:txBody>
          <a:bodyPr/>
          <a:lstStyle/>
          <a:p>
            <a:fld id="{F74602B5-7832-47F6-8BF6-4ACCF92184F1}" type="slidenum">
              <a:rPr lang="it-IT" smtClean="0"/>
              <a:pPr/>
              <a:t>49</a:t>
            </a:fld>
            <a:endParaRPr lang="it-IT" dirty="0"/>
          </a:p>
        </p:txBody>
      </p:sp>
    </p:spTree>
    <p:extLst>
      <p:ext uri="{BB962C8B-B14F-4D97-AF65-F5344CB8AC3E}">
        <p14:creationId xmlns:p14="http://schemas.microsoft.com/office/powerpoint/2010/main" val="287805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72D8B1-6AB4-4F64-94EC-5D1249A584FA}"/>
              </a:ext>
            </a:extLst>
          </p:cNvPr>
          <p:cNvSpPr>
            <a:spLocks noGrp="1"/>
          </p:cNvSpPr>
          <p:nvPr>
            <p:ph type="title"/>
          </p:nvPr>
        </p:nvSpPr>
        <p:spPr/>
        <p:txBody>
          <a:bodyPr/>
          <a:lstStyle/>
          <a:p>
            <a:r>
              <a:rPr lang="it-IT" dirty="0"/>
              <a:t>La «</a:t>
            </a:r>
            <a:r>
              <a:rPr lang="it-IT" dirty="0">
                <a:solidFill>
                  <a:srgbClr val="C00000"/>
                </a:solidFill>
              </a:rPr>
              <a:t>identificabilità</a:t>
            </a:r>
            <a:r>
              <a:rPr lang="it-IT" dirty="0"/>
              <a:t>»</a:t>
            </a:r>
          </a:p>
        </p:txBody>
      </p:sp>
      <p:sp>
        <p:nvSpPr>
          <p:cNvPr id="3" name="Segnaposto contenuto 2">
            <a:extLst>
              <a:ext uri="{FF2B5EF4-FFF2-40B4-BE49-F238E27FC236}">
                <a16:creationId xmlns:a16="http://schemas.microsoft.com/office/drawing/2014/main" id="{68BA27F4-CE54-4B50-8FA0-8AED8A2FFD86}"/>
              </a:ext>
            </a:extLst>
          </p:cNvPr>
          <p:cNvSpPr>
            <a:spLocks noGrp="1"/>
          </p:cNvSpPr>
          <p:nvPr>
            <p:ph idx="1"/>
          </p:nvPr>
        </p:nvSpPr>
        <p:spPr>
          <a:xfrm>
            <a:off x="1097280" y="1359716"/>
            <a:ext cx="10058400" cy="4138569"/>
          </a:xfrm>
        </p:spPr>
        <p:txBody>
          <a:bodyPr/>
          <a:lstStyle/>
          <a:p>
            <a:pPr marL="91440" lvl="0" indent="-91440">
              <a:lnSpc>
                <a:spcPct val="90000"/>
              </a:lnSpc>
              <a:buClr>
                <a:srgbClr val="FFCA08"/>
              </a:buClr>
              <a:buFont typeface="Calibri" panose="020F0502020204030204" pitchFamily="34" charset="0"/>
              <a:buChar char=" "/>
            </a:pPr>
            <a:r>
              <a:rPr lang="it-IT" dirty="0">
                <a:solidFill>
                  <a:srgbClr val="C00000"/>
                </a:solidFill>
                <a:uFill>
                  <a:solidFill>
                    <a:srgbClr val="C00000"/>
                  </a:solidFill>
                </a:uFill>
              </a:rPr>
              <a:t>si considera identificabile </a:t>
            </a:r>
            <a:r>
              <a:rPr lang="it-IT" dirty="0">
                <a:solidFill>
                  <a:prstClr val="black">
                    <a:lumMod val="75000"/>
                    <a:lumOff val="25000"/>
                  </a:prstClr>
                </a:solidFill>
                <a:uFill>
                  <a:solidFill>
                    <a:srgbClr val="C00000"/>
                  </a:solidFill>
                </a:uFill>
              </a:rPr>
              <a:t>la persona fisica che può essere identificata, direttamente o </a:t>
            </a:r>
            <a:r>
              <a:rPr lang="it-IT" i="1" dirty="0">
                <a:solidFill>
                  <a:prstClr val="black">
                    <a:lumMod val="75000"/>
                    <a:lumOff val="25000"/>
                  </a:prstClr>
                </a:solidFill>
                <a:uFill>
                  <a:solidFill>
                    <a:srgbClr val="C00000"/>
                  </a:solidFill>
                </a:uFill>
              </a:rPr>
              <a:t>indirettamente</a:t>
            </a:r>
            <a:r>
              <a:rPr lang="it-IT" dirty="0">
                <a:solidFill>
                  <a:prstClr val="black">
                    <a:lumMod val="75000"/>
                    <a:lumOff val="25000"/>
                  </a:prstClr>
                </a:solidFill>
                <a:uFill>
                  <a:solidFill>
                    <a:srgbClr val="C00000"/>
                  </a:solidFill>
                </a:uFill>
              </a:rPr>
              <a:t>,</a:t>
            </a:r>
          </a:p>
          <a:p>
            <a:pPr marL="384048" lvl="1" indent="-182880">
              <a:lnSpc>
                <a:spcPct val="90000"/>
              </a:lnSpc>
              <a:buFont typeface="Calibri" pitchFamily="34" charset="0"/>
              <a:buChar char="◦"/>
            </a:pPr>
            <a:r>
              <a:rPr lang="it-IT" dirty="0">
                <a:solidFill>
                  <a:prstClr val="black">
                    <a:lumMod val="75000"/>
                    <a:lumOff val="25000"/>
                  </a:prstClr>
                </a:solidFill>
                <a:uFill>
                  <a:solidFill>
                    <a:srgbClr val="C00000"/>
                  </a:solidFill>
                </a:uFill>
              </a:rPr>
              <a:t>con particolare </a:t>
            </a:r>
            <a:r>
              <a:rPr lang="it-IT" dirty="0">
                <a:solidFill>
                  <a:srgbClr val="C00000"/>
                </a:solidFill>
                <a:uFill>
                  <a:solidFill>
                    <a:srgbClr val="C00000"/>
                  </a:solidFill>
                </a:uFill>
              </a:rPr>
              <a:t>riferimento a un identificativo</a:t>
            </a:r>
          </a:p>
          <a:p>
            <a:pPr marL="566928" lvl="2" indent="-182880">
              <a:lnSpc>
                <a:spcPct val="90000"/>
              </a:lnSpc>
              <a:buFont typeface="Calibri" pitchFamily="34" charset="0"/>
              <a:buChar char="◦"/>
            </a:pPr>
            <a:r>
              <a:rPr lang="it-IT" sz="2000" dirty="0">
                <a:solidFill>
                  <a:prstClr val="black">
                    <a:lumMod val="75000"/>
                    <a:lumOff val="25000"/>
                  </a:prstClr>
                </a:solidFill>
                <a:uFill>
                  <a:solidFill>
                    <a:srgbClr val="C00000"/>
                  </a:solidFill>
                </a:uFill>
              </a:rPr>
              <a:t>come il </a:t>
            </a:r>
            <a:r>
              <a:rPr lang="it-IT" sz="2000" u="sng" dirty="0">
                <a:solidFill>
                  <a:prstClr val="black">
                    <a:lumMod val="75000"/>
                    <a:lumOff val="25000"/>
                  </a:prstClr>
                </a:solidFill>
                <a:uFill>
                  <a:solidFill>
                    <a:srgbClr val="C00000"/>
                  </a:solidFill>
                </a:uFill>
              </a:rPr>
              <a:t>nome</a:t>
            </a:r>
            <a:r>
              <a:rPr lang="it-IT" sz="2000" dirty="0">
                <a:solidFill>
                  <a:prstClr val="black">
                    <a:lumMod val="75000"/>
                    <a:lumOff val="25000"/>
                  </a:prstClr>
                </a:solidFill>
                <a:uFill>
                  <a:solidFill>
                    <a:srgbClr val="C00000"/>
                  </a:solidFill>
                </a:uFill>
              </a:rPr>
              <a:t>,</a:t>
            </a:r>
          </a:p>
          <a:p>
            <a:pPr marL="566928" lvl="2" indent="-182880">
              <a:lnSpc>
                <a:spcPct val="90000"/>
              </a:lnSpc>
              <a:buFont typeface="Calibri" pitchFamily="34" charset="0"/>
              <a:buChar char="◦"/>
            </a:pPr>
            <a:r>
              <a:rPr lang="it-IT" sz="2000" dirty="0">
                <a:solidFill>
                  <a:prstClr val="black">
                    <a:lumMod val="75000"/>
                    <a:lumOff val="25000"/>
                  </a:prstClr>
                </a:solidFill>
                <a:uFill>
                  <a:solidFill>
                    <a:srgbClr val="C00000"/>
                  </a:solidFill>
                </a:uFill>
              </a:rPr>
              <a:t>un </a:t>
            </a:r>
            <a:r>
              <a:rPr lang="it-IT" sz="2000" u="sng" dirty="0">
                <a:solidFill>
                  <a:prstClr val="black">
                    <a:lumMod val="75000"/>
                    <a:lumOff val="25000"/>
                  </a:prstClr>
                </a:solidFill>
                <a:uFill>
                  <a:solidFill>
                    <a:srgbClr val="C00000"/>
                  </a:solidFill>
                </a:uFill>
              </a:rPr>
              <a:t>numero</a:t>
            </a:r>
            <a:r>
              <a:rPr lang="it-IT" sz="2000" dirty="0">
                <a:solidFill>
                  <a:prstClr val="black">
                    <a:lumMod val="75000"/>
                    <a:lumOff val="25000"/>
                  </a:prstClr>
                </a:solidFill>
                <a:uFill>
                  <a:solidFill>
                    <a:srgbClr val="C00000"/>
                  </a:solidFill>
                </a:uFill>
              </a:rPr>
              <a:t> di identificazione,</a:t>
            </a:r>
          </a:p>
          <a:p>
            <a:pPr marL="566928" lvl="2" indent="-182880">
              <a:lnSpc>
                <a:spcPct val="90000"/>
              </a:lnSpc>
              <a:buFont typeface="Calibri" pitchFamily="34" charset="0"/>
              <a:buChar char="◦"/>
            </a:pPr>
            <a:r>
              <a:rPr lang="it-IT" sz="2000" dirty="0">
                <a:solidFill>
                  <a:prstClr val="black">
                    <a:lumMod val="75000"/>
                    <a:lumOff val="25000"/>
                  </a:prstClr>
                </a:solidFill>
                <a:uFill>
                  <a:solidFill>
                    <a:srgbClr val="C00000"/>
                  </a:solidFill>
                </a:uFill>
              </a:rPr>
              <a:t>dati relativi all’</a:t>
            </a:r>
            <a:r>
              <a:rPr lang="it-IT" sz="2000" u="sng" dirty="0">
                <a:solidFill>
                  <a:prstClr val="black">
                    <a:lumMod val="75000"/>
                    <a:lumOff val="25000"/>
                  </a:prstClr>
                </a:solidFill>
                <a:uFill>
                  <a:solidFill>
                    <a:srgbClr val="C00000"/>
                  </a:solidFill>
                </a:uFill>
              </a:rPr>
              <a:t>ubicazione</a:t>
            </a:r>
            <a:r>
              <a:rPr lang="it-IT" sz="2000" dirty="0">
                <a:solidFill>
                  <a:prstClr val="black">
                    <a:lumMod val="75000"/>
                    <a:lumOff val="25000"/>
                  </a:prstClr>
                </a:solidFill>
                <a:uFill>
                  <a:solidFill>
                    <a:srgbClr val="C00000"/>
                  </a:solidFill>
                </a:uFill>
              </a:rPr>
              <a:t>,</a:t>
            </a:r>
          </a:p>
          <a:p>
            <a:pPr marL="566928" lvl="2" indent="-182880">
              <a:lnSpc>
                <a:spcPct val="90000"/>
              </a:lnSpc>
              <a:buFont typeface="Calibri" pitchFamily="34" charset="0"/>
              <a:buChar char="◦"/>
            </a:pPr>
            <a:r>
              <a:rPr lang="it-IT" sz="2000" dirty="0">
                <a:solidFill>
                  <a:prstClr val="black">
                    <a:lumMod val="75000"/>
                    <a:lumOff val="25000"/>
                  </a:prstClr>
                </a:solidFill>
                <a:uFill>
                  <a:solidFill>
                    <a:srgbClr val="C00000"/>
                  </a:solidFill>
                </a:uFill>
              </a:rPr>
              <a:t>un </a:t>
            </a:r>
            <a:r>
              <a:rPr lang="it-IT" sz="2000" u="sng" dirty="0">
                <a:solidFill>
                  <a:prstClr val="black">
                    <a:lumMod val="75000"/>
                    <a:lumOff val="25000"/>
                  </a:prstClr>
                </a:solidFill>
                <a:uFill>
                  <a:solidFill>
                    <a:srgbClr val="C00000"/>
                  </a:solidFill>
                </a:uFill>
              </a:rPr>
              <a:t>identificativo online</a:t>
            </a:r>
          </a:p>
          <a:p>
            <a:pPr marL="384048" lvl="1" indent="-182880">
              <a:lnSpc>
                <a:spcPct val="90000"/>
              </a:lnSpc>
              <a:buFont typeface="Calibri" pitchFamily="34" charset="0"/>
              <a:buChar char="◦"/>
            </a:pPr>
            <a:r>
              <a:rPr lang="it-IT" dirty="0">
                <a:solidFill>
                  <a:prstClr val="black">
                    <a:lumMod val="75000"/>
                    <a:lumOff val="25000"/>
                  </a:prstClr>
                </a:solidFill>
                <a:uFill>
                  <a:solidFill>
                    <a:srgbClr val="C00000"/>
                  </a:solidFill>
                </a:uFill>
              </a:rPr>
              <a:t>o </a:t>
            </a:r>
            <a:r>
              <a:rPr lang="it-IT" dirty="0">
                <a:solidFill>
                  <a:srgbClr val="C00000"/>
                </a:solidFill>
                <a:uFill>
                  <a:solidFill>
                    <a:srgbClr val="C00000"/>
                  </a:solidFill>
                </a:uFill>
              </a:rPr>
              <a:t>a uno o più elementi caratteristici</a:t>
            </a:r>
          </a:p>
          <a:p>
            <a:pPr marL="566928" lvl="2" indent="-182880">
              <a:lnSpc>
                <a:spcPct val="90000"/>
              </a:lnSpc>
              <a:buFont typeface="Calibri" pitchFamily="34" charset="0"/>
              <a:buChar char="◦"/>
            </a:pPr>
            <a:r>
              <a:rPr lang="it-IT" sz="2000" dirty="0">
                <a:solidFill>
                  <a:prstClr val="black">
                    <a:lumMod val="75000"/>
                    <a:lumOff val="25000"/>
                  </a:prstClr>
                </a:solidFill>
                <a:uFill>
                  <a:solidFill>
                    <a:srgbClr val="C00000"/>
                  </a:solidFill>
                </a:uFill>
              </a:rPr>
              <a:t>della sua </a:t>
            </a:r>
            <a:r>
              <a:rPr lang="it-IT" sz="2000" u="sng" dirty="0">
                <a:solidFill>
                  <a:prstClr val="black">
                    <a:lumMod val="75000"/>
                    <a:lumOff val="25000"/>
                  </a:prstClr>
                </a:solidFill>
                <a:uFill>
                  <a:solidFill>
                    <a:srgbClr val="C00000"/>
                  </a:solidFill>
                </a:uFill>
              </a:rPr>
              <a:t>identità fisica</a:t>
            </a:r>
            <a:r>
              <a:rPr lang="it-IT" sz="2000" dirty="0">
                <a:solidFill>
                  <a:prstClr val="black">
                    <a:lumMod val="75000"/>
                    <a:lumOff val="25000"/>
                  </a:prstClr>
                </a:solidFill>
                <a:uFill>
                  <a:solidFill>
                    <a:srgbClr val="C00000"/>
                  </a:solidFill>
                </a:uFill>
              </a:rPr>
              <a:t>, </a:t>
            </a:r>
            <a:r>
              <a:rPr lang="it-IT" sz="2000" u="sng" dirty="0">
                <a:solidFill>
                  <a:prstClr val="black">
                    <a:lumMod val="75000"/>
                    <a:lumOff val="25000"/>
                  </a:prstClr>
                </a:solidFill>
                <a:uFill>
                  <a:solidFill>
                    <a:srgbClr val="C00000"/>
                  </a:solidFill>
                </a:uFill>
              </a:rPr>
              <a:t>fisiologica</a:t>
            </a:r>
            <a:r>
              <a:rPr lang="it-IT" sz="2000" dirty="0">
                <a:solidFill>
                  <a:prstClr val="black">
                    <a:lumMod val="75000"/>
                    <a:lumOff val="25000"/>
                  </a:prstClr>
                </a:solidFill>
                <a:uFill>
                  <a:solidFill>
                    <a:srgbClr val="C00000"/>
                  </a:solidFill>
                </a:uFill>
              </a:rPr>
              <a:t>,</a:t>
            </a:r>
          </a:p>
          <a:p>
            <a:pPr marL="566928" lvl="2" indent="-182880">
              <a:lnSpc>
                <a:spcPct val="90000"/>
              </a:lnSpc>
              <a:buFont typeface="Calibri" pitchFamily="34" charset="0"/>
              <a:buChar char="◦"/>
            </a:pPr>
            <a:r>
              <a:rPr lang="it-IT" sz="2000" u="sng" dirty="0">
                <a:solidFill>
                  <a:prstClr val="black">
                    <a:lumMod val="75000"/>
                    <a:lumOff val="25000"/>
                  </a:prstClr>
                </a:solidFill>
                <a:uFill>
                  <a:solidFill>
                    <a:srgbClr val="C00000"/>
                  </a:solidFill>
                </a:uFill>
              </a:rPr>
              <a:t>genetica</a:t>
            </a:r>
            <a:r>
              <a:rPr lang="it-IT" sz="2000" dirty="0">
                <a:solidFill>
                  <a:prstClr val="black">
                    <a:lumMod val="75000"/>
                    <a:lumOff val="25000"/>
                  </a:prstClr>
                </a:solidFill>
                <a:uFill>
                  <a:solidFill>
                    <a:srgbClr val="C00000"/>
                  </a:solidFill>
                </a:uFill>
              </a:rPr>
              <a:t>, </a:t>
            </a:r>
            <a:r>
              <a:rPr lang="it-IT" sz="2000" u="sng" dirty="0">
                <a:solidFill>
                  <a:prstClr val="black">
                    <a:lumMod val="75000"/>
                    <a:lumOff val="25000"/>
                  </a:prstClr>
                </a:solidFill>
                <a:uFill>
                  <a:solidFill>
                    <a:srgbClr val="C00000"/>
                  </a:solidFill>
                </a:uFill>
              </a:rPr>
              <a:t>psichica</a:t>
            </a:r>
            <a:r>
              <a:rPr lang="it-IT" sz="2000" dirty="0">
                <a:solidFill>
                  <a:prstClr val="black">
                    <a:lumMod val="75000"/>
                    <a:lumOff val="25000"/>
                  </a:prstClr>
                </a:solidFill>
                <a:uFill>
                  <a:solidFill>
                    <a:srgbClr val="C00000"/>
                  </a:solidFill>
                </a:uFill>
              </a:rPr>
              <a:t>,</a:t>
            </a:r>
          </a:p>
          <a:p>
            <a:pPr marL="566928" lvl="2" indent="-182880">
              <a:lnSpc>
                <a:spcPct val="90000"/>
              </a:lnSpc>
              <a:buFont typeface="Calibri" pitchFamily="34" charset="0"/>
              <a:buChar char="◦"/>
            </a:pPr>
            <a:r>
              <a:rPr lang="it-IT" sz="2000" u="sng" dirty="0">
                <a:solidFill>
                  <a:prstClr val="black">
                    <a:lumMod val="75000"/>
                    <a:lumOff val="25000"/>
                  </a:prstClr>
                </a:solidFill>
                <a:uFill>
                  <a:solidFill>
                    <a:srgbClr val="C00000"/>
                  </a:solidFill>
                </a:uFill>
              </a:rPr>
              <a:t>economica</a:t>
            </a:r>
            <a:r>
              <a:rPr lang="it-IT" sz="2000" dirty="0">
                <a:solidFill>
                  <a:prstClr val="black">
                    <a:lumMod val="75000"/>
                    <a:lumOff val="25000"/>
                  </a:prstClr>
                </a:solidFill>
                <a:uFill>
                  <a:solidFill>
                    <a:srgbClr val="C00000"/>
                  </a:solidFill>
                </a:uFill>
              </a:rPr>
              <a:t>, </a:t>
            </a:r>
            <a:r>
              <a:rPr lang="it-IT" sz="2000" u="sng" dirty="0">
                <a:solidFill>
                  <a:prstClr val="black">
                    <a:lumMod val="75000"/>
                    <a:lumOff val="25000"/>
                  </a:prstClr>
                </a:solidFill>
                <a:uFill>
                  <a:solidFill>
                    <a:srgbClr val="C00000"/>
                  </a:solidFill>
                </a:uFill>
              </a:rPr>
              <a:t>culturale</a:t>
            </a:r>
            <a:r>
              <a:rPr lang="it-IT" sz="2000" dirty="0">
                <a:solidFill>
                  <a:prstClr val="black">
                    <a:lumMod val="75000"/>
                    <a:lumOff val="25000"/>
                  </a:prstClr>
                </a:solidFill>
                <a:uFill>
                  <a:solidFill>
                    <a:srgbClr val="C00000"/>
                  </a:solidFill>
                </a:uFill>
              </a:rPr>
              <a:t> o </a:t>
            </a:r>
            <a:r>
              <a:rPr lang="it-IT" sz="2000" u="sng" dirty="0">
                <a:solidFill>
                  <a:prstClr val="black">
                    <a:lumMod val="75000"/>
                    <a:lumOff val="25000"/>
                  </a:prstClr>
                </a:solidFill>
                <a:uFill>
                  <a:solidFill>
                    <a:srgbClr val="C00000"/>
                  </a:solidFill>
                </a:uFill>
              </a:rPr>
              <a:t>sociale.</a:t>
            </a:r>
          </a:p>
        </p:txBody>
      </p:sp>
      <p:sp>
        <p:nvSpPr>
          <p:cNvPr id="4" name="Segnaposto data 3">
            <a:extLst>
              <a:ext uri="{FF2B5EF4-FFF2-40B4-BE49-F238E27FC236}">
                <a16:creationId xmlns:a16="http://schemas.microsoft.com/office/drawing/2014/main" id="{4771B459-F19D-4240-B481-3B9E4395DB36}"/>
              </a:ext>
            </a:extLst>
          </p:cNvPr>
          <p:cNvSpPr>
            <a:spLocks noGrp="1"/>
          </p:cNvSpPr>
          <p:nvPr>
            <p:ph type="dt" sz="half" idx="10"/>
          </p:nvPr>
        </p:nvSpPr>
        <p:spPr/>
        <p:txBody>
          <a:bodyPr/>
          <a:lstStyle/>
          <a:p>
            <a:fld id="{9BEAEE2F-DE86-41ED-A4C1-0AAD84F8517C}" type="datetime1">
              <a:rPr lang="it-IT" smtClean="0"/>
              <a:t>07/06/2018</a:t>
            </a:fld>
            <a:endParaRPr lang="en-US" dirty="0"/>
          </a:p>
        </p:txBody>
      </p:sp>
      <p:sp>
        <p:nvSpPr>
          <p:cNvPr id="5" name="Segnaposto piè di pagina 4">
            <a:extLst>
              <a:ext uri="{FF2B5EF4-FFF2-40B4-BE49-F238E27FC236}">
                <a16:creationId xmlns:a16="http://schemas.microsoft.com/office/drawing/2014/main" id="{78BE17E3-F69E-4B0D-973E-C969B11DA177}"/>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0A524A62-C265-4BDC-8440-0D25BB2A0006}"/>
              </a:ext>
            </a:extLst>
          </p:cNvPr>
          <p:cNvSpPr>
            <a:spLocks noGrp="1"/>
          </p:cNvSpPr>
          <p:nvPr>
            <p:ph type="sldNum" sz="quarter" idx="12"/>
          </p:nvPr>
        </p:nvSpPr>
        <p:spPr/>
        <p:txBody>
          <a:bodyPr/>
          <a:lstStyle/>
          <a:p>
            <a:fld id="{6113E31D-E2AB-40D1-8B51-AFA5AFEF393A}" type="slidenum">
              <a:rPr lang="en-US" smtClean="0"/>
              <a:pPr/>
              <a:t>5</a:t>
            </a:fld>
            <a:endParaRPr lang="en-US" dirty="0"/>
          </a:p>
        </p:txBody>
      </p:sp>
      <p:grpSp>
        <p:nvGrpSpPr>
          <p:cNvPr id="17" name="Gruppo 16">
            <a:extLst>
              <a:ext uri="{FF2B5EF4-FFF2-40B4-BE49-F238E27FC236}">
                <a16:creationId xmlns:a16="http://schemas.microsoft.com/office/drawing/2014/main" id="{3E65BB04-BEE5-4D79-9537-FE388D043C83}"/>
              </a:ext>
            </a:extLst>
          </p:cNvPr>
          <p:cNvGrpSpPr/>
          <p:nvPr/>
        </p:nvGrpSpPr>
        <p:grpSpPr>
          <a:xfrm>
            <a:off x="6523547" y="2546136"/>
            <a:ext cx="3093154" cy="2783378"/>
            <a:chOff x="6626578" y="3099928"/>
            <a:chExt cx="3093154" cy="2783378"/>
          </a:xfrm>
        </p:grpSpPr>
        <p:sp>
          <p:nvSpPr>
            <p:cNvPr id="18" name="CasellaDiTesto 17">
              <a:extLst>
                <a:ext uri="{FF2B5EF4-FFF2-40B4-BE49-F238E27FC236}">
                  <a16:creationId xmlns:a16="http://schemas.microsoft.com/office/drawing/2014/main" id="{AA48D8B9-D846-4B9C-A91C-04F30DC136E7}"/>
                </a:ext>
              </a:extLst>
            </p:cNvPr>
            <p:cNvSpPr txBox="1"/>
            <p:nvPr/>
          </p:nvSpPr>
          <p:spPr>
            <a:xfrm rot="5400000">
              <a:off x="8240091" y="3406069"/>
              <a:ext cx="800219" cy="2159063"/>
            </a:xfrm>
            <a:prstGeom prst="rect">
              <a:avLst/>
            </a:prstGeom>
            <a:solidFill>
              <a:sysClr val="window" lastClr="FFFFFF">
                <a:lumMod val="95000"/>
              </a:sysClr>
            </a:solidFill>
            <a:ln>
              <a:solidFill>
                <a:srgbClr val="C00000"/>
              </a:solidFill>
            </a:ln>
            <a:scene3d>
              <a:camera prst="orthographicFront"/>
              <a:lightRig rig="threePt" dir="t"/>
            </a:scene3d>
            <a:sp3d>
              <a:bevelT/>
            </a:sp3d>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C00000"/>
                  </a:solidFill>
                  <a:effectLst/>
                  <a:uLnTx/>
                  <a:uFillTx/>
                </a:rPr>
                <a:t>Sono tutti </a:t>
              </a:r>
              <a:br>
                <a:rPr kumimoji="0" lang="it-IT" sz="2000" b="1" i="0" u="none" strike="noStrike" kern="0" cap="none" spc="0" normalizeH="0" baseline="0" noProof="0" dirty="0">
                  <a:ln>
                    <a:noFill/>
                  </a:ln>
                  <a:solidFill>
                    <a:srgbClr val="C00000"/>
                  </a:solidFill>
                  <a:effectLst/>
                  <a:uLnTx/>
                  <a:uFillTx/>
                </a:rPr>
              </a:br>
              <a:r>
                <a:rPr kumimoji="0" lang="it-IT" sz="2000" b="1" i="0" u="none" strike="noStrike" kern="0" cap="none" spc="0" normalizeH="0" baseline="0" noProof="0" dirty="0">
                  <a:ln>
                    <a:noFill/>
                  </a:ln>
                  <a:solidFill>
                    <a:srgbClr val="C00000"/>
                  </a:solidFill>
                  <a:effectLst/>
                  <a:uLnTx/>
                  <a:uFillTx/>
                </a:rPr>
                <a:t>dati personali</a:t>
              </a:r>
            </a:p>
          </p:txBody>
        </p:sp>
        <p:sp>
          <p:nvSpPr>
            <p:cNvPr id="19" name="Parentesi graffa chiusa 18">
              <a:extLst>
                <a:ext uri="{FF2B5EF4-FFF2-40B4-BE49-F238E27FC236}">
                  <a16:creationId xmlns:a16="http://schemas.microsoft.com/office/drawing/2014/main" id="{9EA4370D-25EB-4737-957D-F5FA1C6226E2}"/>
                </a:ext>
              </a:extLst>
            </p:cNvPr>
            <p:cNvSpPr/>
            <p:nvPr/>
          </p:nvSpPr>
          <p:spPr>
            <a:xfrm>
              <a:off x="6626578" y="3099928"/>
              <a:ext cx="420683" cy="2783378"/>
            </a:xfrm>
            <a:prstGeom prst="rightBrace">
              <a:avLst/>
            </a:prstGeom>
            <a:noFill/>
            <a:ln w="9525" cap="flat" cmpd="sng" algn="ctr">
              <a:solidFill>
                <a:srgbClr val="C00000"/>
              </a:solidFill>
              <a:prstDash val="solid"/>
            </a:ln>
            <a:effectLst>
              <a:outerShdw blurRad="76200" dir="18900000" sy="23000" kx="-1200000" algn="b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41102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29C05-D7FC-4950-86B3-E12A650477AF}"/>
              </a:ext>
            </a:extLst>
          </p:cNvPr>
          <p:cNvSpPr>
            <a:spLocks noGrp="1"/>
          </p:cNvSpPr>
          <p:nvPr>
            <p:ph type="title"/>
          </p:nvPr>
        </p:nvSpPr>
        <p:spPr/>
        <p:txBody>
          <a:bodyPr/>
          <a:lstStyle/>
          <a:p>
            <a:r>
              <a:rPr lang="it-IT" dirty="0"/>
              <a:t>Informazioni e comunicazioni: </a:t>
            </a:r>
            <a:r>
              <a:rPr lang="it-IT" b="1" dirty="0">
                <a:solidFill>
                  <a:srgbClr val="C00000"/>
                </a:solidFill>
              </a:rPr>
              <a:t>modalità</a:t>
            </a:r>
            <a:r>
              <a:rPr lang="it-IT" b="1" dirty="0"/>
              <a:t>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6B4220D1-C9C0-4041-BCF7-993010343F26}"/>
              </a:ext>
            </a:extLst>
          </p:cNvPr>
          <p:cNvSpPr>
            <a:spLocks noGrp="1"/>
          </p:cNvSpPr>
          <p:nvPr>
            <p:ph idx="1"/>
          </p:nvPr>
        </p:nvSpPr>
        <p:spPr>
          <a:xfrm>
            <a:off x="1812454" y="2117872"/>
            <a:ext cx="8567093" cy="2622256"/>
          </a:xfrm>
        </p:spPr>
        <p:txBody>
          <a:bodyPr/>
          <a:lstStyle/>
          <a:p>
            <a:r>
              <a:rPr lang="it-IT" dirty="0"/>
              <a:t>Informazioni e comunicazioni </a:t>
            </a:r>
            <a:r>
              <a:rPr lang="it-IT" dirty="0">
                <a:solidFill>
                  <a:srgbClr val="C00000"/>
                </a:solidFill>
              </a:rPr>
              <a:t>possono</a:t>
            </a:r>
            <a:r>
              <a:rPr lang="it-IT" dirty="0"/>
              <a:t> essere fornite:</a:t>
            </a:r>
          </a:p>
          <a:p>
            <a:pPr lvl="1"/>
            <a:r>
              <a:rPr lang="it-IT" sz="2800" dirty="0">
                <a:solidFill>
                  <a:srgbClr val="C00000"/>
                </a:solidFill>
              </a:rPr>
              <a:t>per iscritto</a:t>
            </a:r>
          </a:p>
          <a:p>
            <a:pPr lvl="1"/>
            <a:r>
              <a:rPr lang="it-IT" sz="2800" dirty="0">
                <a:solidFill>
                  <a:prstClr val="black"/>
                </a:solidFill>
              </a:rPr>
              <a:t>o </a:t>
            </a:r>
            <a:r>
              <a:rPr lang="it-IT" sz="2800" dirty="0">
                <a:solidFill>
                  <a:srgbClr val="C00000"/>
                </a:solidFill>
              </a:rPr>
              <a:t>con altri mezzi</a:t>
            </a:r>
            <a:r>
              <a:rPr lang="it-IT" sz="2800" dirty="0">
                <a:solidFill>
                  <a:prstClr val="black"/>
                </a:solidFill>
              </a:rPr>
              <a:t>, </a:t>
            </a:r>
            <a:r>
              <a:rPr lang="it-IT" sz="2800" i="1" dirty="0">
                <a:solidFill>
                  <a:prstClr val="black"/>
                </a:solidFill>
              </a:rPr>
              <a:t>anche</a:t>
            </a:r>
            <a:r>
              <a:rPr lang="it-IT" sz="2800" dirty="0">
                <a:solidFill>
                  <a:prstClr val="black"/>
                </a:solidFill>
              </a:rPr>
              <a:t> </a:t>
            </a:r>
            <a:r>
              <a:rPr lang="it-IT" sz="2800" dirty="0">
                <a:solidFill>
                  <a:srgbClr val="C00000"/>
                </a:solidFill>
              </a:rPr>
              <a:t>elettronici</a:t>
            </a:r>
            <a:r>
              <a:rPr lang="it-IT" sz="2800" dirty="0">
                <a:solidFill>
                  <a:prstClr val="black"/>
                </a:solidFill>
              </a:rPr>
              <a:t>.</a:t>
            </a:r>
          </a:p>
          <a:p>
            <a:pPr lvl="0"/>
            <a:r>
              <a:rPr lang="it-IT" dirty="0">
                <a:solidFill>
                  <a:prstClr val="black"/>
                </a:solidFill>
              </a:rPr>
              <a:t>Anche </a:t>
            </a:r>
            <a:r>
              <a:rPr lang="it-IT" dirty="0">
                <a:solidFill>
                  <a:srgbClr val="C00000"/>
                </a:solidFill>
              </a:rPr>
              <a:t>in forma orale</a:t>
            </a:r>
            <a:r>
              <a:rPr lang="it-IT" dirty="0">
                <a:solidFill>
                  <a:prstClr val="black"/>
                </a:solidFill>
              </a:rPr>
              <a:t>, purché:</a:t>
            </a:r>
          </a:p>
          <a:p>
            <a:pPr lvl="1"/>
            <a:r>
              <a:rPr lang="it-IT" sz="2800" dirty="0">
                <a:solidFill>
                  <a:prstClr val="black"/>
                </a:solidFill>
              </a:rPr>
              <a:t>ciò sia </a:t>
            </a:r>
            <a:r>
              <a:rPr lang="it-IT" sz="2800" i="1" u="sng" dirty="0">
                <a:solidFill>
                  <a:prstClr val="black"/>
                </a:solidFill>
                <a:uFill>
                  <a:solidFill>
                    <a:srgbClr val="C00000"/>
                  </a:solidFill>
                </a:uFill>
              </a:rPr>
              <a:t>richiesto</a:t>
            </a:r>
            <a:r>
              <a:rPr lang="it-IT" sz="2800" i="1" dirty="0">
                <a:solidFill>
                  <a:prstClr val="black"/>
                </a:solidFill>
              </a:rPr>
              <a:t> dall’interessato</a:t>
            </a:r>
          </a:p>
          <a:p>
            <a:pPr lvl="1"/>
            <a:r>
              <a:rPr lang="it-IT" sz="2800" b="1" i="1" u="sng" dirty="0">
                <a:solidFill>
                  <a:prstClr val="black"/>
                </a:solidFill>
              </a:rPr>
              <a:t>e</a:t>
            </a:r>
            <a:r>
              <a:rPr lang="it-IT" sz="2800" dirty="0">
                <a:solidFill>
                  <a:prstClr val="black"/>
                </a:solidFill>
              </a:rPr>
              <a:t> </a:t>
            </a:r>
            <a:r>
              <a:rPr lang="it-IT" sz="2800" i="1" dirty="0">
                <a:solidFill>
                  <a:prstClr val="black"/>
                </a:solidFill>
              </a:rPr>
              <a:t>sia comprovata </a:t>
            </a:r>
            <a:r>
              <a:rPr lang="it-IT" sz="2800" dirty="0">
                <a:solidFill>
                  <a:prstClr val="black"/>
                </a:solidFill>
              </a:rPr>
              <a:t>con altri mezzi </a:t>
            </a:r>
            <a:r>
              <a:rPr lang="it-IT" sz="2800" i="1" dirty="0">
                <a:solidFill>
                  <a:prstClr val="black"/>
                </a:solidFill>
              </a:rPr>
              <a:t>l’identità</a:t>
            </a:r>
            <a:r>
              <a:rPr lang="it-IT" sz="2800" dirty="0">
                <a:solidFill>
                  <a:prstClr val="black"/>
                </a:solidFill>
              </a:rPr>
              <a:t> dell’interessato.</a:t>
            </a:r>
          </a:p>
        </p:txBody>
      </p:sp>
      <p:sp>
        <p:nvSpPr>
          <p:cNvPr id="4" name="Segnaposto data 3">
            <a:extLst>
              <a:ext uri="{FF2B5EF4-FFF2-40B4-BE49-F238E27FC236}">
                <a16:creationId xmlns:a16="http://schemas.microsoft.com/office/drawing/2014/main" id="{7509FC25-05E4-448B-A6BB-6EB8EE3E63A4}"/>
              </a:ext>
            </a:extLst>
          </p:cNvPr>
          <p:cNvSpPr>
            <a:spLocks noGrp="1"/>
          </p:cNvSpPr>
          <p:nvPr>
            <p:ph type="dt" sz="half" idx="10"/>
          </p:nvPr>
        </p:nvSpPr>
        <p:spPr/>
        <p:txBody>
          <a:bodyPr/>
          <a:lstStyle/>
          <a:p>
            <a:fld id="{50261769-64C1-4E55-90EA-FC331BE0CD7F}" type="datetime1">
              <a:rPr lang="it-IT" smtClean="0"/>
              <a:t>07/06/2018</a:t>
            </a:fld>
            <a:endParaRPr lang="it-IT" dirty="0"/>
          </a:p>
        </p:txBody>
      </p:sp>
      <p:sp>
        <p:nvSpPr>
          <p:cNvPr id="5" name="Segnaposto piè di pagina 4">
            <a:extLst>
              <a:ext uri="{FF2B5EF4-FFF2-40B4-BE49-F238E27FC236}">
                <a16:creationId xmlns:a16="http://schemas.microsoft.com/office/drawing/2014/main" id="{E3032153-175A-4FCB-AC63-40FCB8AA9818}"/>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2FD387BB-4951-47FE-8C3D-56D59F307024}"/>
              </a:ext>
            </a:extLst>
          </p:cNvPr>
          <p:cNvSpPr>
            <a:spLocks noGrp="1"/>
          </p:cNvSpPr>
          <p:nvPr>
            <p:ph type="sldNum" sz="quarter" idx="12"/>
          </p:nvPr>
        </p:nvSpPr>
        <p:spPr/>
        <p:txBody>
          <a:bodyPr/>
          <a:lstStyle/>
          <a:p>
            <a:fld id="{F74602B5-7832-47F6-8BF6-4ACCF92184F1}" type="slidenum">
              <a:rPr lang="it-IT" smtClean="0"/>
              <a:pPr/>
              <a:t>50</a:t>
            </a:fld>
            <a:endParaRPr lang="it-IT" dirty="0"/>
          </a:p>
        </p:txBody>
      </p:sp>
    </p:spTree>
    <p:extLst>
      <p:ext uri="{BB962C8B-B14F-4D97-AF65-F5344CB8AC3E}">
        <p14:creationId xmlns:p14="http://schemas.microsoft.com/office/powerpoint/2010/main" val="810259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29C05-D7FC-4950-86B3-E12A650477AF}"/>
              </a:ext>
            </a:extLst>
          </p:cNvPr>
          <p:cNvSpPr>
            <a:spLocks noGrp="1"/>
          </p:cNvSpPr>
          <p:nvPr>
            <p:ph type="title"/>
          </p:nvPr>
        </p:nvSpPr>
        <p:spPr/>
        <p:txBody>
          <a:bodyPr/>
          <a:lstStyle/>
          <a:p>
            <a:r>
              <a:rPr lang="it-IT" dirty="0"/>
              <a:t>Informazioni e comunicazioni: </a:t>
            </a:r>
            <a:r>
              <a:rPr lang="it-IT" b="1" dirty="0">
                <a:solidFill>
                  <a:srgbClr val="C00000"/>
                </a:solidFill>
              </a:rPr>
              <a:t>modalità</a:t>
            </a:r>
            <a:r>
              <a:rPr lang="it-IT" b="1" dirty="0"/>
              <a:t>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6B4220D1-C9C0-4041-BCF7-993010343F26}"/>
              </a:ext>
            </a:extLst>
          </p:cNvPr>
          <p:cNvSpPr>
            <a:spLocks noGrp="1"/>
          </p:cNvSpPr>
          <p:nvPr>
            <p:ph idx="1"/>
          </p:nvPr>
        </p:nvSpPr>
        <p:spPr>
          <a:xfrm>
            <a:off x="1424387" y="1447945"/>
            <a:ext cx="9343226" cy="3962110"/>
          </a:xfrm>
        </p:spPr>
        <p:txBody>
          <a:bodyPr/>
          <a:lstStyle/>
          <a:p>
            <a:pPr lvl="0"/>
            <a:r>
              <a:rPr lang="it-IT" dirty="0">
                <a:solidFill>
                  <a:prstClr val="black"/>
                </a:solidFill>
              </a:rPr>
              <a:t>Le informazioni </a:t>
            </a:r>
            <a:r>
              <a:rPr lang="it-IT" baseline="30000" dirty="0">
                <a:solidFill>
                  <a:prstClr val="black"/>
                </a:solidFill>
              </a:rPr>
              <a:t>di cui agli artt. 13 e 14 </a:t>
            </a:r>
            <a:r>
              <a:rPr lang="it-IT" dirty="0">
                <a:solidFill>
                  <a:prstClr val="black"/>
                </a:solidFill>
              </a:rPr>
              <a:t>possono essere date </a:t>
            </a:r>
            <a:r>
              <a:rPr lang="it-IT" u="sng" dirty="0">
                <a:solidFill>
                  <a:prstClr val="black"/>
                </a:solidFill>
                <a:uFill>
                  <a:solidFill>
                    <a:srgbClr val="C00000"/>
                  </a:solidFill>
                </a:uFill>
              </a:rPr>
              <a:t>in combinazione</a:t>
            </a:r>
            <a:r>
              <a:rPr lang="it-IT" dirty="0">
                <a:solidFill>
                  <a:prstClr val="black"/>
                </a:solidFill>
              </a:rPr>
              <a:t> con </a:t>
            </a:r>
            <a:r>
              <a:rPr lang="it-IT" dirty="0">
                <a:solidFill>
                  <a:srgbClr val="C00000"/>
                </a:solidFill>
              </a:rPr>
              <a:t>icone standardizzate</a:t>
            </a:r>
            <a:r>
              <a:rPr lang="it-IT" baseline="30000" dirty="0"/>
              <a:t> (art. 12,7)</a:t>
            </a:r>
          </a:p>
          <a:p>
            <a:pPr lvl="1"/>
            <a:r>
              <a:rPr lang="it-IT" sz="2800" dirty="0">
                <a:solidFill>
                  <a:prstClr val="black"/>
                </a:solidFill>
              </a:rPr>
              <a:t>per dare </a:t>
            </a:r>
            <a:r>
              <a:rPr lang="it-IT" sz="2800" i="1" dirty="0">
                <a:solidFill>
                  <a:prstClr val="black"/>
                </a:solidFill>
              </a:rPr>
              <a:t>un quadro d’insieme </a:t>
            </a:r>
            <a:r>
              <a:rPr lang="it-IT" sz="2800" dirty="0">
                <a:solidFill>
                  <a:prstClr val="black"/>
                </a:solidFill>
              </a:rPr>
              <a:t>del trattamento,</a:t>
            </a:r>
          </a:p>
          <a:p>
            <a:pPr lvl="2"/>
            <a:r>
              <a:rPr lang="it-IT" sz="2400" dirty="0">
                <a:solidFill>
                  <a:prstClr val="black"/>
                </a:solidFill>
              </a:rPr>
              <a:t>in modo </a:t>
            </a:r>
            <a:r>
              <a:rPr lang="it-IT" sz="2400" dirty="0">
                <a:solidFill>
                  <a:srgbClr val="C00000"/>
                </a:solidFill>
              </a:rPr>
              <a:t>facilmente visibile</a:t>
            </a:r>
            <a:r>
              <a:rPr lang="it-IT" sz="2400" dirty="0">
                <a:solidFill>
                  <a:prstClr val="black"/>
                </a:solidFill>
              </a:rPr>
              <a:t>,</a:t>
            </a:r>
          </a:p>
          <a:p>
            <a:pPr lvl="2"/>
            <a:r>
              <a:rPr lang="it-IT" sz="2400" dirty="0">
                <a:solidFill>
                  <a:srgbClr val="C00000"/>
                </a:solidFill>
              </a:rPr>
              <a:t>intelligibile</a:t>
            </a:r>
          </a:p>
          <a:p>
            <a:pPr lvl="2"/>
            <a:r>
              <a:rPr lang="it-IT" sz="2400" dirty="0">
                <a:solidFill>
                  <a:prstClr val="black"/>
                </a:solidFill>
              </a:rPr>
              <a:t>e </a:t>
            </a:r>
            <a:r>
              <a:rPr lang="it-IT" sz="2400" dirty="0">
                <a:solidFill>
                  <a:srgbClr val="C00000"/>
                </a:solidFill>
              </a:rPr>
              <a:t>chiaramente leggibile</a:t>
            </a:r>
            <a:r>
              <a:rPr lang="it-IT" sz="2400" dirty="0">
                <a:solidFill>
                  <a:prstClr val="black"/>
                </a:solidFill>
              </a:rPr>
              <a:t>.</a:t>
            </a:r>
          </a:p>
          <a:p>
            <a:pPr marL="0" indent="0" algn="just">
              <a:buNone/>
            </a:pPr>
            <a:r>
              <a:rPr lang="it-IT" sz="2400" dirty="0">
                <a:solidFill>
                  <a:prstClr val="black"/>
                </a:solidFill>
                <a:highlight>
                  <a:srgbClr val="F5F5F5"/>
                </a:highlight>
              </a:rPr>
              <a:t>(… «</a:t>
            </a:r>
            <a:r>
              <a:rPr lang="it-IT" sz="2400" i="1" dirty="0">
                <a:solidFill>
                  <a:prstClr val="black"/>
                </a:solidFill>
                <a:highlight>
                  <a:srgbClr val="F5F5F5"/>
                </a:highlight>
              </a:rPr>
              <a:t>in combinazione</a:t>
            </a:r>
            <a:r>
              <a:rPr lang="it-IT" sz="2400" dirty="0">
                <a:solidFill>
                  <a:prstClr val="black"/>
                </a:solidFill>
                <a:highlight>
                  <a:srgbClr val="F5F5F5"/>
                </a:highlight>
              </a:rPr>
              <a:t>» vuol dire che </a:t>
            </a:r>
            <a:r>
              <a:rPr lang="it-IT" sz="2400" i="1" dirty="0">
                <a:solidFill>
                  <a:srgbClr val="C00000"/>
                </a:solidFill>
                <a:highlight>
                  <a:srgbClr val="F5F5F5"/>
                </a:highlight>
              </a:rPr>
              <a:t>le icone </a:t>
            </a:r>
            <a:r>
              <a:rPr lang="it-IT" sz="2400" i="1" u="sng" dirty="0">
                <a:solidFill>
                  <a:srgbClr val="C00000"/>
                </a:solidFill>
                <a:highlight>
                  <a:srgbClr val="F5F5F5"/>
                </a:highlight>
                <a:uFill>
                  <a:solidFill>
                    <a:schemeClr val="tx1"/>
                  </a:solidFill>
                </a:uFill>
              </a:rPr>
              <a:t>non</a:t>
            </a:r>
            <a:r>
              <a:rPr lang="it-IT" sz="2400" i="1" dirty="0">
                <a:solidFill>
                  <a:srgbClr val="C00000"/>
                </a:solidFill>
                <a:highlight>
                  <a:srgbClr val="F5F5F5"/>
                </a:highlight>
              </a:rPr>
              <a:t> sostituiscono</a:t>
            </a:r>
            <a:r>
              <a:rPr lang="it-IT" sz="2400" dirty="0">
                <a:solidFill>
                  <a:prstClr val="black"/>
                </a:solidFill>
                <a:highlight>
                  <a:srgbClr val="F5F5F5"/>
                </a:highlight>
              </a:rPr>
              <a:t> l’informativa completa… quindi </a:t>
            </a:r>
            <a:r>
              <a:rPr lang="it-IT" sz="2400" i="1" u="sng" dirty="0">
                <a:solidFill>
                  <a:prstClr val="black"/>
                </a:solidFill>
                <a:highlight>
                  <a:srgbClr val="F5F5F5"/>
                </a:highlight>
                <a:uFill>
                  <a:solidFill>
                    <a:srgbClr val="C00000"/>
                  </a:solidFill>
                </a:uFill>
              </a:rPr>
              <a:t>non</a:t>
            </a:r>
            <a:r>
              <a:rPr lang="it-IT" sz="2400" u="sng" dirty="0">
                <a:solidFill>
                  <a:prstClr val="black"/>
                </a:solidFill>
                <a:highlight>
                  <a:srgbClr val="F5F5F5"/>
                </a:highlight>
                <a:uFill>
                  <a:solidFill>
                    <a:srgbClr val="C00000"/>
                  </a:solidFill>
                </a:uFill>
              </a:rPr>
              <a:t> sono sufficienti per assolvere il relativo obbligo</a:t>
            </a:r>
            <a:r>
              <a:rPr lang="it-IT" sz="2400" dirty="0">
                <a:solidFill>
                  <a:prstClr val="black"/>
                </a:solidFill>
                <a:highlight>
                  <a:srgbClr val="F5F5F5"/>
                </a:highlight>
              </a:rPr>
              <a:t> del </a:t>
            </a:r>
            <a:r>
              <a:rPr lang="it-IT" sz="2400" cap="small" dirty="0">
                <a:solidFill>
                  <a:prstClr val="black"/>
                </a:solidFill>
                <a:highlight>
                  <a:srgbClr val="F5F5F5"/>
                </a:highlight>
              </a:rPr>
              <a:t>tdtr</a:t>
            </a:r>
            <a:r>
              <a:rPr lang="it-IT" sz="2400" dirty="0">
                <a:solidFill>
                  <a:prstClr val="black"/>
                </a:solidFill>
                <a:highlight>
                  <a:srgbClr val="F5F5F5"/>
                </a:highlight>
              </a:rPr>
              <a:t>)</a:t>
            </a:r>
          </a:p>
          <a:p>
            <a:pPr lvl="0"/>
            <a:r>
              <a:rPr lang="it-IT" dirty="0">
                <a:solidFill>
                  <a:prstClr val="black"/>
                </a:solidFill>
              </a:rPr>
              <a:t>Se le icone sono presentate </a:t>
            </a:r>
            <a:r>
              <a:rPr lang="it-IT" u="sng" dirty="0">
                <a:solidFill>
                  <a:prstClr val="black"/>
                </a:solidFill>
                <a:uFill>
                  <a:solidFill>
                    <a:srgbClr val="C00000"/>
                  </a:solidFill>
                </a:uFill>
              </a:rPr>
              <a:t>elettronicamente</a:t>
            </a:r>
            <a:r>
              <a:rPr lang="it-IT" dirty="0">
                <a:solidFill>
                  <a:prstClr val="black"/>
                </a:solidFill>
              </a:rPr>
              <a:t>:</a:t>
            </a:r>
          </a:p>
          <a:p>
            <a:pPr lvl="1"/>
            <a:r>
              <a:rPr lang="it-IT" u="sng" dirty="0">
                <a:solidFill>
                  <a:prstClr val="black"/>
                </a:solidFill>
                <a:uFill>
                  <a:solidFill>
                    <a:srgbClr val="C00000"/>
                  </a:solidFill>
                </a:uFill>
              </a:rPr>
              <a:t>devono</a:t>
            </a:r>
            <a:r>
              <a:rPr lang="it-IT" dirty="0">
                <a:solidFill>
                  <a:prstClr val="black"/>
                </a:solidFill>
              </a:rPr>
              <a:t> essere </a:t>
            </a:r>
            <a:r>
              <a:rPr lang="it-IT" dirty="0">
                <a:solidFill>
                  <a:srgbClr val="C00000"/>
                </a:solidFill>
              </a:rPr>
              <a:t>leggibili da dispositivo automatico</a:t>
            </a:r>
            <a:r>
              <a:rPr lang="it-IT" dirty="0">
                <a:solidFill>
                  <a:prstClr val="black"/>
                </a:solidFill>
              </a:rPr>
              <a:t>.</a:t>
            </a:r>
          </a:p>
        </p:txBody>
      </p:sp>
      <p:sp>
        <p:nvSpPr>
          <p:cNvPr id="4" name="Segnaposto data 3">
            <a:extLst>
              <a:ext uri="{FF2B5EF4-FFF2-40B4-BE49-F238E27FC236}">
                <a16:creationId xmlns:a16="http://schemas.microsoft.com/office/drawing/2014/main" id="{7509FC25-05E4-448B-A6BB-6EB8EE3E63A4}"/>
              </a:ext>
            </a:extLst>
          </p:cNvPr>
          <p:cNvSpPr>
            <a:spLocks noGrp="1"/>
          </p:cNvSpPr>
          <p:nvPr>
            <p:ph type="dt" sz="half" idx="10"/>
          </p:nvPr>
        </p:nvSpPr>
        <p:spPr/>
        <p:txBody>
          <a:bodyPr/>
          <a:lstStyle/>
          <a:p>
            <a:fld id="{BEA5E377-CC9E-4797-8400-9AFFA619477C}" type="datetime1">
              <a:rPr lang="it-IT" smtClean="0"/>
              <a:t>07/06/2018</a:t>
            </a:fld>
            <a:endParaRPr lang="it-IT" dirty="0"/>
          </a:p>
        </p:txBody>
      </p:sp>
      <p:sp>
        <p:nvSpPr>
          <p:cNvPr id="5" name="Segnaposto piè di pagina 4">
            <a:extLst>
              <a:ext uri="{FF2B5EF4-FFF2-40B4-BE49-F238E27FC236}">
                <a16:creationId xmlns:a16="http://schemas.microsoft.com/office/drawing/2014/main" id="{E3032153-175A-4FCB-AC63-40FCB8AA9818}"/>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2FD387BB-4951-47FE-8C3D-56D59F307024}"/>
              </a:ext>
            </a:extLst>
          </p:cNvPr>
          <p:cNvSpPr>
            <a:spLocks noGrp="1"/>
          </p:cNvSpPr>
          <p:nvPr>
            <p:ph type="sldNum" sz="quarter" idx="12"/>
          </p:nvPr>
        </p:nvSpPr>
        <p:spPr/>
        <p:txBody>
          <a:bodyPr/>
          <a:lstStyle/>
          <a:p>
            <a:fld id="{F74602B5-7832-47F6-8BF6-4ACCF92184F1}" type="slidenum">
              <a:rPr lang="it-IT" smtClean="0"/>
              <a:pPr/>
              <a:t>51</a:t>
            </a:fld>
            <a:endParaRPr lang="it-IT" dirty="0"/>
          </a:p>
        </p:txBody>
      </p:sp>
    </p:spTree>
    <p:extLst>
      <p:ext uri="{BB962C8B-B14F-4D97-AF65-F5344CB8AC3E}">
        <p14:creationId xmlns:p14="http://schemas.microsoft.com/office/powerpoint/2010/main" val="409592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endParaRPr lang="it-IT" b="1" baseline="30000" dirty="0"/>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653129"/>
            <a:ext cx="8567093" cy="3551742"/>
          </a:xfrm>
        </p:spPr>
        <p:txBody>
          <a:bodyPr/>
          <a:lstStyle/>
          <a:p>
            <a:pPr marL="0" indent="0">
              <a:buNone/>
            </a:pPr>
            <a:r>
              <a:rPr lang="it-IT" sz="3200" dirty="0"/>
              <a:t>Se i d.p. sono raccolti </a:t>
            </a:r>
            <a:r>
              <a:rPr lang="it-IT" sz="3200" u="sng" dirty="0">
                <a:uFill>
                  <a:solidFill>
                    <a:srgbClr val="C00000"/>
                  </a:solidFill>
                </a:uFill>
              </a:rPr>
              <a:t>direttamente presso l’interessato</a:t>
            </a:r>
            <a:r>
              <a:rPr lang="it-IT" sz="3200" dirty="0"/>
              <a:t>, il tdtr – </a:t>
            </a:r>
            <a:r>
              <a:rPr lang="it-IT" sz="3200" i="1" dirty="0"/>
              <a:t>nel momento stesso dell’acquisizione dei d.p.</a:t>
            </a:r>
            <a:r>
              <a:rPr lang="it-IT" sz="3200" dirty="0"/>
              <a:t> – </a:t>
            </a:r>
            <a:r>
              <a:rPr lang="it-IT" sz="3200" dirty="0">
                <a:solidFill>
                  <a:srgbClr val="C00000"/>
                </a:solidFill>
                <a:effectLst>
                  <a:outerShdw blurRad="38100" dist="38100" dir="2700000" algn="tl">
                    <a:srgbClr val="000000">
                      <a:alpha val="43137"/>
                    </a:srgbClr>
                  </a:outerShdw>
                </a:effectLst>
              </a:rPr>
              <a:t>deve</a:t>
            </a:r>
            <a:r>
              <a:rPr lang="it-IT" sz="3200" dirty="0"/>
              <a:t> fornire le seguenti informazioni:</a:t>
            </a:r>
          </a:p>
          <a:p>
            <a:endParaRPr lang="it-IT" sz="3200" dirty="0"/>
          </a:p>
          <a:p>
            <a:pPr lvl="1">
              <a:tabLst>
                <a:tab pos="1081088" algn="l"/>
              </a:tabLst>
            </a:pPr>
            <a:r>
              <a:rPr lang="it-IT" sz="3200" dirty="0"/>
              <a:t>l’</a:t>
            </a:r>
            <a:r>
              <a:rPr lang="it-IT" sz="3200" dirty="0">
                <a:solidFill>
                  <a:srgbClr val="C00000"/>
                </a:solidFill>
              </a:rPr>
              <a:t>identità</a:t>
            </a:r>
            <a:r>
              <a:rPr lang="it-IT" sz="3200" dirty="0"/>
              <a:t> e i </a:t>
            </a:r>
            <a:r>
              <a:rPr lang="it-IT" sz="3200" dirty="0">
                <a:solidFill>
                  <a:srgbClr val="C00000"/>
                </a:solidFill>
              </a:rPr>
              <a:t>dati di contatto del titolare del trattamento </a:t>
            </a:r>
            <a:r>
              <a:rPr lang="it-IT" sz="3200" dirty="0"/>
              <a:t>e del suo rappresentante</a:t>
            </a:r>
            <a:r>
              <a:rPr lang="it-IT" sz="3200" baseline="30000" dirty="0"/>
              <a:t> (se ne ricorre il caso)</a:t>
            </a:r>
            <a:r>
              <a:rPr lang="it-IT" sz="3200" dirty="0"/>
              <a:t>;</a:t>
            </a:r>
          </a:p>
          <a:p>
            <a:pPr lvl="1">
              <a:tabLst>
                <a:tab pos="1081088" algn="l"/>
              </a:tabLst>
            </a:pPr>
            <a:r>
              <a:rPr lang="it-IT" sz="3200" dirty="0"/>
              <a:t>i dati di contatto </a:t>
            </a:r>
            <a:r>
              <a:rPr lang="it-IT" sz="3200" dirty="0">
                <a:solidFill>
                  <a:srgbClr val="C00000"/>
                </a:solidFill>
              </a:rPr>
              <a:t>del responsabile della protezione dei dati</a:t>
            </a:r>
            <a:r>
              <a:rPr lang="it-IT" sz="3200" dirty="0"/>
              <a:t> </a:t>
            </a:r>
            <a:r>
              <a:rPr lang="it-IT" sz="3600" baseline="30000" dirty="0">
                <a:solidFill>
                  <a:prstClr val="black"/>
                </a:solidFill>
              </a:rPr>
              <a:t>(se ne ricorre il caso)</a:t>
            </a:r>
            <a:r>
              <a:rPr lang="it-IT" sz="3200" dirty="0"/>
              <a:t>;</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09599E7A-FEB4-4855-9AB9-C3E9855EC97C}"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52</a:t>
            </a:fld>
            <a:endParaRPr lang="it-IT" dirty="0"/>
          </a:p>
        </p:txBody>
      </p:sp>
    </p:spTree>
    <p:extLst>
      <p:ext uri="{BB962C8B-B14F-4D97-AF65-F5344CB8AC3E}">
        <p14:creationId xmlns:p14="http://schemas.microsoft.com/office/powerpoint/2010/main" val="3771193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r>
              <a:rPr lang="it-IT" dirty="0"/>
              <a:t>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691602"/>
            <a:ext cx="8567093" cy="3474797"/>
          </a:xfrm>
        </p:spPr>
        <p:txBody>
          <a:bodyPr/>
          <a:lstStyle/>
          <a:p>
            <a:pPr lvl="1">
              <a:tabLst>
                <a:tab pos="1081088" algn="l"/>
              </a:tabLst>
            </a:pPr>
            <a:r>
              <a:rPr lang="it-IT" sz="3200" dirty="0"/>
              <a:t>le </a:t>
            </a:r>
            <a:r>
              <a:rPr lang="it-IT" sz="3200" dirty="0">
                <a:solidFill>
                  <a:srgbClr val="C00000"/>
                </a:solidFill>
              </a:rPr>
              <a:t>finalità del trattamento </a:t>
            </a:r>
            <a:r>
              <a:rPr lang="it-IT" sz="3200" dirty="0">
                <a:solidFill>
                  <a:prstClr val="black"/>
                </a:solidFill>
              </a:rPr>
              <a:t>cui sono destinati i dati personali nonché </a:t>
            </a:r>
            <a:r>
              <a:rPr lang="it-IT" sz="3200" dirty="0">
                <a:solidFill>
                  <a:srgbClr val="C00000"/>
                </a:solidFill>
              </a:rPr>
              <a:t>la base giuridica </a:t>
            </a:r>
            <a:r>
              <a:rPr lang="it-IT" sz="3200" dirty="0">
                <a:solidFill>
                  <a:prstClr val="black"/>
                </a:solidFill>
              </a:rPr>
              <a:t>del trattamento;</a:t>
            </a:r>
          </a:p>
          <a:p>
            <a:pPr lvl="1">
              <a:tabLst>
                <a:tab pos="1081088" algn="l"/>
              </a:tabLst>
            </a:pPr>
            <a:r>
              <a:rPr lang="it-IT" sz="3200" dirty="0">
                <a:solidFill>
                  <a:prstClr val="black"/>
                </a:solidFill>
              </a:rPr>
              <a:t>i </a:t>
            </a:r>
            <a:r>
              <a:rPr lang="it-IT" sz="3200" dirty="0">
                <a:solidFill>
                  <a:srgbClr val="C00000"/>
                </a:solidFill>
              </a:rPr>
              <a:t>legittimi interessi </a:t>
            </a:r>
            <a:r>
              <a:rPr lang="it-IT" sz="3200" dirty="0">
                <a:solidFill>
                  <a:prstClr val="black"/>
                </a:solidFill>
              </a:rPr>
              <a:t>perseguiti dal titolare del trattamento o da terzi </a:t>
            </a:r>
            <a:r>
              <a:rPr lang="it-IT" sz="3200" baseline="30000" dirty="0">
                <a:solidFill>
                  <a:prstClr val="black"/>
                </a:solidFill>
              </a:rPr>
              <a:t>(nei casi di cui all’art. 6,1,f)</a:t>
            </a:r>
            <a:r>
              <a:rPr lang="it-IT" sz="3200" dirty="0">
                <a:solidFill>
                  <a:prstClr val="black"/>
                </a:solidFill>
              </a:rPr>
              <a:t>;</a:t>
            </a:r>
          </a:p>
          <a:p>
            <a:pPr lvl="1">
              <a:tabLst>
                <a:tab pos="1081088" algn="l"/>
              </a:tabLst>
            </a:pPr>
            <a:r>
              <a:rPr lang="it-IT" sz="3200" dirty="0">
                <a:solidFill>
                  <a:prstClr val="black"/>
                </a:solidFill>
              </a:rPr>
              <a:t>gli </a:t>
            </a:r>
            <a:r>
              <a:rPr lang="it-IT" sz="3200" dirty="0">
                <a:solidFill>
                  <a:srgbClr val="C00000"/>
                </a:solidFill>
              </a:rPr>
              <a:t>eventuali destinatari </a:t>
            </a:r>
            <a:r>
              <a:rPr lang="it-IT" sz="3200" dirty="0">
                <a:solidFill>
                  <a:prstClr val="black"/>
                </a:solidFill>
              </a:rPr>
              <a:t>o le eventuali </a:t>
            </a:r>
            <a:r>
              <a:rPr lang="it-IT" sz="3200" dirty="0">
                <a:solidFill>
                  <a:srgbClr val="C00000"/>
                </a:solidFill>
              </a:rPr>
              <a:t>categorie di destinatari </a:t>
            </a:r>
            <a:r>
              <a:rPr lang="it-IT" sz="3200" dirty="0">
                <a:solidFill>
                  <a:prstClr val="black"/>
                </a:solidFill>
              </a:rPr>
              <a:t>dei dati personali </a:t>
            </a:r>
            <a:r>
              <a:rPr lang="it-IT" sz="3200" baseline="30000" dirty="0">
                <a:solidFill>
                  <a:prstClr val="black"/>
                </a:solidFill>
              </a:rPr>
              <a:t>(comunicazione / diffusione dei d.p.)</a:t>
            </a:r>
            <a:r>
              <a:rPr lang="it-IT" sz="3200" dirty="0">
                <a:solidFill>
                  <a:prstClr val="black"/>
                </a:solidFill>
              </a:rPr>
              <a:t>;</a:t>
            </a:r>
          </a:p>
          <a:p>
            <a:pPr lvl="1">
              <a:tabLst>
                <a:tab pos="1081088" algn="l"/>
              </a:tabLst>
            </a:pPr>
            <a:r>
              <a:rPr lang="it-IT" sz="3200" dirty="0">
                <a:solidFill>
                  <a:prstClr val="black"/>
                </a:solidFill>
              </a:rPr>
              <a:t>l’eventuale intenzione del </a:t>
            </a:r>
            <a:r>
              <a:rPr lang="it-IT" sz="3200" cap="small" dirty="0">
                <a:solidFill>
                  <a:prstClr val="black"/>
                </a:solidFill>
              </a:rPr>
              <a:t>tdtr</a:t>
            </a:r>
            <a:r>
              <a:rPr lang="it-IT" sz="3200" dirty="0">
                <a:solidFill>
                  <a:prstClr val="black"/>
                </a:solidFill>
              </a:rPr>
              <a:t> di trasferire i dati personali verso un paese terzo o un’organizzazione internazionale;</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F51E08DC-18ED-4256-A6A6-5ED2FC789AFF}"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53</a:t>
            </a:fld>
            <a:endParaRPr lang="it-IT" dirty="0"/>
          </a:p>
        </p:txBody>
      </p:sp>
    </p:spTree>
    <p:extLst>
      <p:ext uri="{BB962C8B-B14F-4D97-AF65-F5344CB8AC3E}">
        <p14:creationId xmlns:p14="http://schemas.microsoft.com/office/powerpoint/2010/main" val="4157468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r>
              <a:rPr lang="it-IT" dirty="0"/>
              <a:t>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340736"/>
            <a:ext cx="8567093" cy="4176528"/>
          </a:xfrm>
        </p:spPr>
        <p:txBody>
          <a:bodyPr/>
          <a:lstStyle/>
          <a:p>
            <a:pPr marL="0" indent="0">
              <a:buNone/>
              <a:tabLst>
                <a:tab pos="1081088" algn="l"/>
              </a:tabLst>
            </a:pPr>
            <a:r>
              <a:rPr lang="it-IT" sz="3200" dirty="0">
                <a:solidFill>
                  <a:prstClr val="black"/>
                </a:solidFill>
              </a:rPr>
              <a:t>Nel caso in cui il </a:t>
            </a:r>
            <a:r>
              <a:rPr lang="it-IT" sz="3200" cap="small" dirty="0">
                <a:solidFill>
                  <a:prstClr val="black"/>
                </a:solidFill>
              </a:rPr>
              <a:t>tdtr</a:t>
            </a:r>
            <a:r>
              <a:rPr lang="it-IT" sz="3200" dirty="0">
                <a:solidFill>
                  <a:prstClr val="black"/>
                </a:solidFill>
              </a:rPr>
              <a:t> voglia trasferire i d.p. verso un paese terzo o una </a:t>
            </a:r>
            <a:r>
              <a:rPr lang="it-IT" sz="3200" dirty="0" err="1">
                <a:solidFill>
                  <a:prstClr val="black"/>
                </a:solidFill>
              </a:rPr>
              <a:t>o.i</a:t>
            </a:r>
            <a:r>
              <a:rPr lang="it-IT" sz="3200" dirty="0">
                <a:solidFill>
                  <a:prstClr val="black"/>
                </a:solidFill>
              </a:rPr>
              <a:t>., </a:t>
            </a:r>
            <a:r>
              <a:rPr lang="it-IT" sz="3200" dirty="0">
                <a:solidFill>
                  <a:srgbClr val="C00000"/>
                </a:solidFill>
              </a:rPr>
              <a:t>deve anche fornire </a:t>
            </a:r>
            <a:r>
              <a:rPr lang="it-IT" sz="3200" dirty="0">
                <a:solidFill>
                  <a:prstClr val="black"/>
                </a:solidFill>
              </a:rPr>
              <a:t>le seguenti informazioni:</a:t>
            </a:r>
          </a:p>
          <a:p>
            <a:pPr>
              <a:tabLst>
                <a:tab pos="1081088" algn="l"/>
              </a:tabLst>
            </a:pPr>
            <a:endParaRPr lang="it-IT" sz="3200" dirty="0">
              <a:solidFill>
                <a:prstClr val="black"/>
              </a:solidFill>
            </a:endParaRPr>
          </a:p>
          <a:p>
            <a:pPr lvl="1">
              <a:tabLst>
                <a:tab pos="1081088" algn="l"/>
              </a:tabLst>
            </a:pPr>
            <a:r>
              <a:rPr lang="it-IT" sz="3200" dirty="0">
                <a:solidFill>
                  <a:prstClr val="black"/>
                </a:solidFill>
              </a:rPr>
              <a:t>se esiste o meno </a:t>
            </a:r>
            <a:r>
              <a:rPr lang="it-IT" sz="3200" dirty="0">
                <a:solidFill>
                  <a:srgbClr val="C00000"/>
                </a:solidFill>
              </a:rPr>
              <a:t>una decisione di adeguatezza </a:t>
            </a:r>
            <a:r>
              <a:rPr lang="it-IT" sz="3200" dirty="0">
                <a:solidFill>
                  <a:prstClr val="black"/>
                </a:solidFill>
              </a:rPr>
              <a:t>della Commissione</a:t>
            </a:r>
          </a:p>
          <a:p>
            <a:pPr marL="457200" lvl="1" indent="0">
              <a:buNone/>
              <a:tabLst>
                <a:tab pos="1081088" algn="l"/>
              </a:tabLst>
            </a:pPr>
            <a:r>
              <a:rPr lang="it-IT" sz="2800" dirty="0">
                <a:solidFill>
                  <a:prstClr val="black"/>
                </a:solidFill>
              </a:rPr>
              <a:t>ovvero</a:t>
            </a:r>
            <a:r>
              <a:rPr lang="it-IT" sz="3200" dirty="0">
                <a:solidFill>
                  <a:prstClr val="black"/>
                </a:solidFill>
              </a:rPr>
              <a:t> </a:t>
            </a:r>
            <a:r>
              <a:rPr lang="it-IT" sz="3200" baseline="30000" dirty="0">
                <a:solidFill>
                  <a:prstClr val="black"/>
                </a:solidFill>
              </a:rPr>
              <a:t>(nel caso non esista)</a:t>
            </a:r>
          </a:p>
          <a:p>
            <a:pPr lvl="1">
              <a:tabLst>
                <a:tab pos="1081088" algn="l"/>
              </a:tabLst>
            </a:pPr>
            <a:r>
              <a:rPr lang="it-IT" sz="3200" dirty="0">
                <a:solidFill>
                  <a:prstClr val="black"/>
                </a:solidFill>
              </a:rPr>
              <a:t>il riferimento alle </a:t>
            </a:r>
            <a:r>
              <a:rPr lang="it-IT" sz="3200" dirty="0">
                <a:solidFill>
                  <a:srgbClr val="C00000"/>
                </a:solidFill>
              </a:rPr>
              <a:t>garanzie adeguate</a:t>
            </a:r>
            <a:r>
              <a:rPr lang="it-IT" sz="3200" dirty="0">
                <a:solidFill>
                  <a:prstClr val="black"/>
                </a:solidFill>
              </a:rPr>
              <a:t> o opportune </a:t>
            </a:r>
          </a:p>
          <a:p>
            <a:pPr lvl="1">
              <a:tabLst>
                <a:tab pos="1081088" algn="l"/>
              </a:tabLst>
            </a:pPr>
            <a:r>
              <a:rPr lang="it-IT" sz="3200" dirty="0">
                <a:solidFill>
                  <a:prstClr val="black"/>
                </a:solidFill>
              </a:rPr>
              <a:t>e i mezzi per ottenere una copia di tali dati </a:t>
            </a:r>
          </a:p>
          <a:p>
            <a:pPr lvl="1">
              <a:tabLst>
                <a:tab pos="1081088" algn="l"/>
              </a:tabLst>
            </a:pPr>
            <a:r>
              <a:rPr lang="it-IT" sz="3200" dirty="0">
                <a:solidFill>
                  <a:prstClr val="black"/>
                </a:solidFill>
              </a:rPr>
              <a:t>o il luogo dove sono stati resi disponibili.</a:t>
            </a:r>
            <a:endParaRPr lang="it-IT" sz="2800" dirty="0">
              <a:solidFill>
                <a:prstClr val="black"/>
              </a:solidFill>
            </a:endParaRP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1FAF59E5-DBEC-4446-B6E7-EA6DB7BEAAA6}"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54</a:t>
            </a:fld>
            <a:endParaRPr lang="it-IT" dirty="0"/>
          </a:p>
        </p:txBody>
      </p:sp>
    </p:spTree>
    <p:extLst>
      <p:ext uri="{BB962C8B-B14F-4D97-AF65-F5344CB8AC3E}">
        <p14:creationId xmlns:p14="http://schemas.microsoft.com/office/powerpoint/2010/main" val="4284003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r>
              <a:rPr lang="it-IT" dirty="0"/>
              <a:t> </a:t>
            </a:r>
            <a:r>
              <a:rPr lang="it-IT" dirty="0">
                <a:solidFill>
                  <a:schemeClr val="bg2">
                    <a:lumMod val="75000"/>
                  </a:schemeClr>
                </a:solidFill>
              </a:rPr>
              <a:t>/4</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2333829"/>
            <a:ext cx="8567093" cy="2763834"/>
          </a:xfrm>
        </p:spPr>
        <p:txBody>
          <a:bodyPr/>
          <a:lstStyle/>
          <a:p>
            <a:r>
              <a:rPr lang="it-IT" sz="3200" u="sng" dirty="0">
                <a:uFill>
                  <a:solidFill>
                    <a:srgbClr val="C00000"/>
                  </a:solidFill>
                </a:uFill>
              </a:rPr>
              <a:t>Ulteriori</a:t>
            </a:r>
            <a:r>
              <a:rPr lang="it-IT" sz="3200" dirty="0"/>
              <a:t> informazioni </a:t>
            </a:r>
            <a:r>
              <a:rPr lang="it-IT" sz="3200" u="sng" dirty="0">
                <a:uFill>
                  <a:solidFill>
                    <a:srgbClr val="C00000"/>
                  </a:solidFill>
                </a:uFill>
              </a:rPr>
              <a:t>obbligatorie</a:t>
            </a:r>
            <a:r>
              <a:rPr lang="it-IT" sz="3200" dirty="0"/>
              <a:t> </a:t>
            </a:r>
            <a:r>
              <a:rPr lang="it-IT" sz="3200" i="1" dirty="0"/>
              <a:t>a garanzia di un trattamento corretto e trasparente</a:t>
            </a:r>
            <a:r>
              <a:rPr lang="it-IT" sz="3200" dirty="0"/>
              <a:t>:</a:t>
            </a:r>
          </a:p>
          <a:p>
            <a:endParaRPr lang="it-IT" sz="3200" dirty="0"/>
          </a:p>
          <a:p>
            <a:pPr lvl="1">
              <a:tabLst>
                <a:tab pos="1081088" algn="l"/>
              </a:tabLst>
            </a:pPr>
            <a:r>
              <a:rPr lang="it-IT" sz="3200" dirty="0">
                <a:solidFill>
                  <a:prstClr val="black"/>
                </a:solidFill>
              </a:rPr>
              <a:t>il </a:t>
            </a:r>
            <a:r>
              <a:rPr lang="it-IT" sz="3200" dirty="0">
                <a:solidFill>
                  <a:srgbClr val="C00000"/>
                </a:solidFill>
              </a:rPr>
              <a:t>periodo di conservazione </a:t>
            </a:r>
            <a:r>
              <a:rPr lang="it-IT" sz="3200" dirty="0">
                <a:solidFill>
                  <a:prstClr val="black"/>
                </a:solidFill>
              </a:rPr>
              <a:t>dei d.p.</a:t>
            </a:r>
          </a:p>
          <a:p>
            <a:pPr lvl="2">
              <a:tabLst>
                <a:tab pos="1081088" algn="l"/>
              </a:tabLst>
            </a:pPr>
            <a:r>
              <a:rPr lang="it-IT" sz="2800" dirty="0">
                <a:solidFill>
                  <a:prstClr val="black"/>
                </a:solidFill>
              </a:rPr>
              <a:t>oppure, se non è possibile indicarlo con precisione, </a:t>
            </a:r>
            <a:r>
              <a:rPr lang="it-IT" sz="2800" dirty="0">
                <a:solidFill>
                  <a:srgbClr val="C00000"/>
                </a:solidFill>
              </a:rPr>
              <a:t>i criteri utilizzati per determinare tale periodo</a:t>
            </a:r>
            <a:r>
              <a:rPr lang="it-IT" sz="2800" dirty="0">
                <a:solidFill>
                  <a:prstClr val="black"/>
                </a:solidFill>
              </a:rPr>
              <a:t>;</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FBD74615-27FA-48DA-B4BE-CF553D454448}"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55</a:t>
            </a:fld>
            <a:endParaRPr lang="it-IT" dirty="0"/>
          </a:p>
        </p:txBody>
      </p:sp>
    </p:spTree>
    <p:extLst>
      <p:ext uri="{BB962C8B-B14F-4D97-AF65-F5344CB8AC3E}">
        <p14:creationId xmlns:p14="http://schemas.microsoft.com/office/powerpoint/2010/main" val="2759790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r>
              <a:rPr lang="it-IT" b="1" dirty="0"/>
              <a:t> </a:t>
            </a:r>
            <a:r>
              <a:rPr lang="it-IT" dirty="0">
                <a:solidFill>
                  <a:schemeClr val="bg2">
                    <a:lumMod val="75000"/>
                  </a:schemeClr>
                </a:solidFill>
              </a:rPr>
              <a:t>/5</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773162"/>
            <a:ext cx="8567093" cy="3311676"/>
          </a:xfrm>
        </p:spPr>
        <p:txBody>
          <a:bodyPr/>
          <a:lstStyle/>
          <a:p>
            <a:pPr lvl="1">
              <a:tabLst>
                <a:tab pos="1081088" algn="l"/>
              </a:tabLst>
            </a:pPr>
            <a:r>
              <a:rPr lang="it-IT" sz="3200" dirty="0"/>
              <a:t>l’</a:t>
            </a:r>
            <a:r>
              <a:rPr lang="it-IT" sz="3200" dirty="0">
                <a:solidFill>
                  <a:srgbClr val="C00000"/>
                </a:solidFill>
              </a:rPr>
              <a:t>esistenza dei diritti dell’interessato </a:t>
            </a:r>
            <a:r>
              <a:rPr lang="it-IT" sz="3200" dirty="0"/>
              <a:t>di:</a:t>
            </a:r>
          </a:p>
          <a:p>
            <a:pPr lvl="2">
              <a:tabLst>
                <a:tab pos="1081088" algn="l"/>
              </a:tabLst>
            </a:pPr>
            <a:r>
              <a:rPr lang="it-IT" sz="3200" dirty="0"/>
              <a:t>richiedere l’</a:t>
            </a:r>
            <a:r>
              <a:rPr lang="it-IT" sz="3200" dirty="0">
                <a:solidFill>
                  <a:srgbClr val="C00000"/>
                </a:solidFill>
              </a:rPr>
              <a:t>accesso</a:t>
            </a:r>
            <a:r>
              <a:rPr lang="it-IT" sz="3200" dirty="0"/>
              <a:t> ai dati personali</a:t>
            </a:r>
          </a:p>
          <a:p>
            <a:pPr lvl="2">
              <a:tabLst>
                <a:tab pos="1081088" algn="l"/>
              </a:tabLst>
            </a:pPr>
            <a:r>
              <a:rPr lang="it-IT" sz="3200" dirty="0"/>
              <a:t>richiedere la </a:t>
            </a:r>
            <a:r>
              <a:rPr lang="it-IT" sz="3200" dirty="0">
                <a:solidFill>
                  <a:srgbClr val="C00000"/>
                </a:solidFill>
              </a:rPr>
              <a:t>rettifica</a:t>
            </a:r>
          </a:p>
          <a:p>
            <a:pPr lvl="3">
              <a:tabLst>
                <a:tab pos="1081088" algn="l"/>
              </a:tabLst>
            </a:pPr>
            <a:r>
              <a:rPr lang="it-IT" sz="3200" dirty="0"/>
              <a:t>o la </a:t>
            </a:r>
            <a:r>
              <a:rPr lang="it-IT" sz="3200" dirty="0">
                <a:solidFill>
                  <a:srgbClr val="C00000"/>
                </a:solidFill>
              </a:rPr>
              <a:t>cancellazione</a:t>
            </a:r>
          </a:p>
          <a:p>
            <a:pPr lvl="3">
              <a:tabLst>
                <a:tab pos="1081088" algn="l"/>
              </a:tabLst>
            </a:pPr>
            <a:r>
              <a:rPr lang="it-IT" sz="3200" dirty="0"/>
              <a:t>o la </a:t>
            </a:r>
            <a:r>
              <a:rPr lang="it-IT" sz="3200" dirty="0">
                <a:solidFill>
                  <a:srgbClr val="C00000"/>
                </a:solidFill>
              </a:rPr>
              <a:t>limitazione del trattamento </a:t>
            </a:r>
            <a:r>
              <a:rPr lang="it-IT" sz="3200" dirty="0"/>
              <a:t>dei d.p.</a:t>
            </a:r>
          </a:p>
          <a:p>
            <a:pPr lvl="2">
              <a:tabLst>
                <a:tab pos="1081088" algn="l"/>
              </a:tabLst>
            </a:pPr>
            <a:r>
              <a:rPr lang="it-IT" sz="3200" dirty="0"/>
              <a:t>di </a:t>
            </a:r>
            <a:r>
              <a:rPr lang="it-IT" sz="3200" dirty="0">
                <a:solidFill>
                  <a:srgbClr val="C00000"/>
                </a:solidFill>
              </a:rPr>
              <a:t>opporsi</a:t>
            </a:r>
            <a:r>
              <a:rPr lang="it-IT" sz="3200" dirty="0"/>
              <a:t> al trattamento</a:t>
            </a:r>
          </a:p>
          <a:p>
            <a:pPr lvl="2">
              <a:tabLst>
                <a:tab pos="1081088" algn="l"/>
              </a:tabLst>
            </a:pPr>
            <a:r>
              <a:rPr lang="it-IT" sz="3200" dirty="0"/>
              <a:t>di </a:t>
            </a:r>
            <a:r>
              <a:rPr lang="it-IT" sz="3200" dirty="0">
                <a:solidFill>
                  <a:srgbClr val="C00000"/>
                </a:solidFill>
              </a:rPr>
              <a:t>portabilità</a:t>
            </a:r>
            <a:r>
              <a:rPr lang="it-IT" sz="3200" dirty="0"/>
              <a:t> dei dati.</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A96F4F23-E6BC-4875-BF28-EC741C27EEA0}"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56</a:t>
            </a:fld>
            <a:endParaRPr lang="it-IT" dirty="0"/>
          </a:p>
        </p:txBody>
      </p:sp>
    </p:spTree>
    <p:extLst>
      <p:ext uri="{BB962C8B-B14F-4D97-AF65-F5344CB8AC3E}">
        <p14:creationId xmlns:p14="http://schemas.microsoft.com/office/powerpoint/2010/main" val="3351960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r>
              <a:rPr lang="it-IT" b="1" dirty="0"/>
              <a:t> </a:t>
            </a:r>
            <a:r>
              <a:rPr lang="it-IT" dirty="0">
                <a:solidFill>
                  <a:schemeClr val="bg2">
                    <a:lumMod val="75000"/>
                  </a:schemeClr>
                </a:solidFill>
              </a:rPr>
              <a:t>/6</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2085556"/>
            <a:ext cx="8567093" cy="2686889"/>
          </a:xfrm>
        </p:spPr>
        <p:txBody>
          <a:bodyPr/>
          <a:lstStyle/>
          <a:p>
            <a:pPr lvl="1">
              <a:tabLst>
                <a:tab pos="1081088" algn="l"/>
              </a:tabLst>
            </a:pPr>
            <a:r>
              <a:rPr lang="it-IT" sz="3200" dirty="0"/>
              <a:t>l’esistenza del </a:t>
            </a:r>
            <a:r>
              <a:rPr lang="it-IT" sz="3200" dirty="0">
                <a:solidFill>
                  <a:srgbClr val="C00000"/>
                </a:solidFill>
              </a:rPr>
              <a:t>diritto di revocare il consenso</a:t>
            </a:r>
            <a:r>
              <a:rPr lang="it-IT" sz="3200" dirty="0"/>
              <a:t>,</a:t>
            </a:r>
          </a:p>
          <a:p>
            <a:pPr lvl="2">
              <a:tabLst>
                <a:tab pos="1081088" algn="l"/>
              </a:tabLst>
            </a:pPr>
            <a:r>
              <a:rPr lang="it-IT" sz="3200" dirty="0"/>
              <a:t>senza pregiudizio della liceità del tr. basata sul consenso prestato prima della revoca;</a:t>
            </a:r>
          </a:p>
          <a:p>
            <a:pPr lvl="1">
              <a:tabLst>
                <a:tab pos="1081088" algn="l"/>
              </a:tabLst>
            </a:pPr>
            <a:endParaRPr lang="it-IT" sz="3200" dirty="0"/>
          </a:p>
          <a:p>
            <a:pPr lvl="1">
              <a:tabLst>
                <a:tab pos="1081088" algn="l"/>
              </a:tabLst>
            </a:pPr>
            <a:r>
              <a:rPr lang="it-IT" sz="3200" dirty="0"/>
              <a:t>l’esistenza del </a:t>
            </a:r>
            <a:r>
              <a:rPr lang="it-IT" sz="3200" dirty="0">
                <a:solidFill>
                  <a:srgbClr val="C00000"/>
                </a:solidFill>
              </a:rPr>
              <a:t>diritto di proporre reclamo </a:t>
            </a:r>
            <a:r>
              <a:rPr lang="it-IT" sz="3200" baseline="30000" dirty="0"/>
              <a:t>a un’autorità di controllo</a:t>
            </a:r>
            <a:r>
              <a:rPr lang="it-IT" sz="3200" dirty="0"/>
              <a:t>.</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8EDB701E-1A76-4A71-A2C1-3BF4491EE2F0}"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57</a:t>
            </a:fld>
            <a:endParaRPr lang="it-IT" dirty="0"/>
          </a:p>
        </p:txBody>
      </p:sp>
    </p:spTree>
    <p:extLst>
      <p:ext uri="{BB962C8B-B14F-4D97-AF65-F5344CB8AC3E}">
        <p14:creationId xmlns:p14="http://schemas.microsoft.com/office/powerpoint/2010/main" val="3185958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a:t>
            </a:r>
            <a:r>
              <a:rPr lang="it-IT" baseline="30000" dirty="0">
                <a:solidFill>
                  <a:srgbClr val="C00000"/>
                </a:solidFill>
              </a:rPr>
              <a:t> </a:t>
            </a:r>
            <a:r>
              <a:rPr lang="it-IT" baseline="30000" dirty="0"/>
              <a:t>info obbligatorie</a:t>
            </a:r>
            <a:r>
              <a:rPr lang="it-IT" b="1" dirty="0"/>
              <a:t> </a:t>
            </a:r>
            <a:r>
              <a:rPr lang="it-IT" dirty="0">
                <a:solidFill>
                  <a:schemeClr val="bg2">
                    <a:lumMod val="75000"/>
                  </a:schemeClr>
                </a:solidFill>
              </a:rPr>
              <a:t>/7</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850106"/>
            <a:ext cx="8567093" cy="3157788"/>
          </a:xfrm>
        </p:spPr>
        <p:txBody>
          <a:bodyPr/>
          <a:lstStyle/>
          <a:p>
            <a:pPr marL="200025" lvl="1" indent="0">
              <a:buNone/>
              <a:tabLst>
                <a:tab pos="1081088" algn="l"/>
              </a:tabLst>
            </a:pPr>
            <a:r>
              <a:rPr lang="it-IT" sz="3200" dirty="0">
                <a:solidFill>
                  <a:prstClr val="black"/>
                </a:solidFill>
              </a:rPr>
              <a:t>Se la comunicazione dei d.p. al </a:t>
            </a:r>
            <a:r>
              <a:rPr lang="it-IT" sz="3200" cap="small" dirty="0">
                <a:solidFill>
                  <a:prstClr val="black"/>
                </a:solidFill>
              </a:rPr>
              <a:t>tdtr</a:t>
            </a:r>
            <a:r>
              <a:rPr lang="it-IT" sz="3200" dirty="0">
                <a:solidFill>
                  <a:prstClr val="black"/>
                </a:solidFill>
              </a:rPr>
              <a:t> è, per l’interessato:</a:t>
            </a:r>
          </a:p>
          <a:p>
            <a:pPr lvl="2">
              <a:tabLst>
                <a:tab pos="1081088" algn="l"/>
              </a:tabLst>
            </a:pPr>
            <a:r>
              <a:rPr lang="it-IT" sz="3200" dirty="0">
                <a:solidFill>
                  <a:prstClr val="black"/>
                </a:solidFill>
              </a:rPr>
              <a:t>un </a:t>
            </a:r>
            <a:r>
              <a:rPr lang="it-IT" sz="3200" dirty="0">
                <a:solidFill>
                  <a:srgbClr val="C00000"/>
                </a:solidFill>
              </a:rPr>
              <a:t>obbligo legale </a:t>
            </a:r>
            <a:r>
              <a:rPr lang="it-IT" sz="3200" dirty="0">
                <a:solidFill>
                  <a:prstClr val="black"/>
                </a:solidFill>
              </a:rPr>
              <a:t>o </a:t>
            </a:r>
            <a:r>
              <a:rPr lang="it-IT" sz="3200" dirty="0">
                <a:solidFill>
                  <a:srgbClr val="C00000"/>
                </a:solidFill>
              </a:rPr>
              <a:t>contrattuale</a:t>
            </a:r>
          </a:p>
          <a:p>
            <a:pPr lvl="2">
              <a:tabLst>
                <a:tab pos="1081088" algn="l"/>
              </a:tabLst>
            </a:pPr>
            <a:r>
              <a:rPr lang="it-IT" sz="3200" dirty="0">
                <a:solidFill>
                  <a:prstClr val="black"/>
                </a:solidFill>
              </a:rPr>
              <a:t>oppure un</a:t>
            </a:r>
            <a:r>
              <a:rPr lang="it-IT" sz="3200" dirty="0">
                <a:solidFill>
                  <a:srgbClr val="C00000"/>
                </a:solidFill>
              </a:rPr>
              <a:t> requisito necessario per la conclusione di un contratto</a:t>
            </a:r>
            <a:r>
              <a:rPr lang="it-IT" sz="3200" dirty="0">
                <a:solidFill>
                  <a:prstClr val="black"/>
                </a:solidFill>
              </a:rPr>
              <a:t>, e se l’interessato ha l’obbligo di fornire i d.p.;</a:t>
            </a:r>
          </a:p>
          <a:p>
            <a:pPr lvl="2">
              <a:tabLst>
                <a:tab pos="1081088" algn="l"/>
              </a:tabLst>
            </a:pPr>
            <a:endParaRPr lang="it-IT" sz="3200" dirty="0">
              <a:solidFill>
                <a:prstClr val="black"/>
              </a:solidFill>
            </a:endParaRPr>
          </a:p>
          <a:p>
            <a:pPr lvl="1">
              <a:tabLst>
                <a:tab pos="1081088" algn="l"/>
              </a:tabLst>
            </a:pPr>
            <a:r>
              <a:rPr lang="it-IT" sz="3200" dirty="0">
                <a:solidFill>
                  <a:prstClr val="black"/>
                </a:solidFill>
              </a:rPr>
              <a:t>le possibili </a:t>
            </a:r>
            <a:r>
              <a:rPr lang="it-IT" sz="3200" dirty="0">
                <a:solidFill>
                  <a:srgbClr val="C00000"/>
                </a:solidFill>
              </a:rPr>
              <a:t>conseguenze della mancata comunicazione </a:t>
            </a:r>
            <a:r>
              <a:rPr lang="it-IT" sz="3200" dirty="0">
                <a:solidFill>
                  <a:prstClr val="black"/>
                </a:solidFill>
              </a:rPr>
              <a:t>di tali dati;</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38995F24-812B-461D-B468-CFCAAD78BD57}"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58</a:t>
            </a:fld>
            <a:endParaRPr lang="it-IT" dirty="0"/>
          </a:p>
        </p:txBody>
      </p:sp>
    </p:spTree>
    <p:extLst>
      <p:ext uri="{BB962C8B-B14F-4D97-AF65-F5344CB8AC3E}">
        <p14:creationId xmlns:p14="http://schemas.microsoft.com/office/powerpoint/2010/main" val="1901702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r>
              <a:rPr lang="it-IT" b="1" dirty="0"/>
              <a:t> </a:t>
            </a:r>
            <a:r>
              <a:rPr lang="it-IT" dirty="0">
                <a:solidFill>
                  <a:schemeClr val="bg2">
                    <a:lumMod val="75000"/>
                  </a:schemeClr>
                </a:solidFill>
              </a:rPr>
              <a:t>/8</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614657"/>
            <a:ext cx="8567093" cy="3628686"/>
          </a:xfrm>
        </p:spPr>
        <p:txBody>
          <a:bodyPr/>
          <a:lstStyle/>
          <a:p>
            <a:pPr lvl="1">
              <a:tabLst>
                <a:tab pos="1081088" algn="l"/>
              </a:tabLst>
            </a:pPr>
            <a:r>
              <a:rPr lang="it-IT" sz="3200" dirty="0"/>
              <a:t>l’esistenza di </a:t>
            </a:r>
            <a:r>
              <a:rPr lang="it-IT" sz="3200" dirty="0">
                <a:solidFill>
                  <a:srgbClr val="C00000"/>
                </a:solidFill>
              </a:rPr>
              <a:t>un processo decisionale automatizzato</a:t>
            </a:r>
            <a:r>
              <a:rPr lang="it-IT" sz="3200" dirty="0"/>
              <a:t>, compresa la </a:t>
            </a:r>
            <a:r>
              <a:rPr lang="it-IT" sz="3200" dirty="0">
                <a:solidFill>
                  <a:srgbClr val="C00000"/>
                </a:solidFill>
              </a:rPr>
              <a:t>profilazione</a:t>
            </a:r>
            <a:r>
              <a:rPr lang="it-IT" sz="3200" dirty="0"/>
              <a:t>;</a:t>
            </a:r>
          </a:p>
          <a:p>
            <a:pPr lvl="1">
              <a:tabLst>
                <a:tab pos="1081088" algn="l"/>
              </a:tabLst>
            </a:pPr>
            <a:endParaRPr lang="it-IT" sz="3200" dirty="0"/>
          </a:p>
          <a:p>
            <a:pPr marL="200025" lvl="1" indent="0">
              <a:buNone/>
              <a:tabLst>
                <a:tab pos="1081088" algn="l"/>
              </a:tabLst>
            </a:pPr>
            <a:r>
              <a:rPr lang="it-IT" sz="3200" dirty="0"/>
              <a:t>in tal caso il </a:t>
            </a:r>
            <a:r>
              <a:rPr lang="it-IT" sz="3200" cap="small" dirty="0"/>
              <a:t>tdtr</a:t>
            </a:r>
            <a:r>
              <a:rPr lang="it-IT" sz="3200" dirty="0"/>
              <a:t> deve fornire:</a:t>
            </a:r>
          </a:p>
          <a:p>
            <a:pPr lvl="2">
              <a:tabLst>
                <a:tab pos="1081088" algn="l"/>
              </a:tabLst>
            </a:pPr>
            <a:r>
              <a:rPr lang="it-IT" sz="3200" dirty="0"/>
              <a:t>informazioni significative sulla </a:t>
            </a:r>
            <a:r>
              <a:rPr lang="it-IT" sz="3200" dirty="0">
                <a:solidFill>
                  <a:srgbClr val="C00000"/>
                </a:solidFill>
              </a:rPr>
              <a:t>logica utilizzata</a:t>
            </a:r>
            <a:r>
              <a:rPr lang="it-IT" sz="3200" dirty="0"/>
              <a:t>,</a:t>
            </a:r>
          </a:p>
          <a:p>
            <a:pPr lvl="2">
              <a:tabLst>
                <a:tab pos="1081088" algn="l"/>
              </a:tabLst>
            </a:pPr>
            <a:r>
              <a:rPr lang="it-IT" sz="3200" dirty="0"/>
              <a:t>nonché l’</a:t>
            </a:r>
            <a:r>
              <a:rPr lang="it-IT" sz="3200" dirty="0">
                <a:solidFill>
                  <a:srgbClr val="C00000"/>
                </a:solidFill>
              </a:rPr>
              <a:t>importanza</a:t>
            </a:r>
            <a:r>
              <a:rPr lang="it-IT" sz="3200" dirty="0"/>
              <a:t> </a:t>
            </a:r>
          </a:p>
          <a:p>
            <a:pPr lvl="2">
              <a:tabLst>
                <a:tab pos="1081088" algn="l"/>
              </a:tabLst>
            </a:pPr>
            <a:r>
              <a:rPr lang="it-IT" sz="3200" dirty="0"/>
              <a:t>e le </a:t>
            </a:r>
            <a:r>
              <a:rPr lang="it-IT" sz="3200" dirty="0">
                <a:solidFill>
                  <a:srgbClr val="C00000"/>
                </a:solidFill>
              </a:rPr>
              <a:t>conseguenze</a:t>
            </a:r>
            <a:r>
              <a:rPr lang="it-IT" sz="3200" dirty="0"/>
              <a:t> previste di tale trattamento per l’interessato.</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E27B34DF-16FE-4110-A4EB-61189D3D2A72}"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59</a:t>
            </a:fld>
            <a:endParaRPr lang="it-IT" dirty="0"/>
          </a:p>
        </p:txBody>
      </p:sp>
    </p:spTree>
    <p:extLst>
      <p:ext uri="{BB962C8B-B14F-4D97-AF65-F5344CB8AC3E}">
        <p14:creationId xmlns:p14="http://schemas.microsoft.com/office/powerpoint/2010/main" val="81064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6F511-F79F-47F5-87EF-1C6CFC888076}"/>
              </a:ext>
            </a:extLst>
          </p:cNvPr>
          <p:cNvSpPr>
            <a:spLocks noGrp="1"/>
          </p:cNvSpPr>
          <p:nvPr>
            <p:ph type="title"/>
          </p:nvPr>
        </p:nvSpPr>
        <p:spPr/>
        <p:txBody>
          <a:bodyPr/>
          <a:lstStyle/>
          <a:p>
            <a:r>
              <a:rPr lang="it-IT" dirty="0"/>
              <a:t>«</a:t>
            </a:r>
            <a:r>
              <a:rPr lang="it-IT" dirty="0">
                <a:solidFill>
                  <a:srgbClr val="C00000"/>
                </a:solidFill>
              </a:rPr>
              <a:t>Identificazione digitale</a:t>
            </a:r>
            <a:r>
              <a:rPr lang="it-IT" dirty="0"/>
              <a:t>» dell’interessato</a:t>
            </a:r>
          </a:p>
        </p:txBody>
      </p:sp>
      <p:sp>
        <p:nvSpPr>
          <p:cNvPr id="3" name="Segnaposto contenuto 2">
            <a:extLst>
              <a:ext uri="{FF2B5EF4-FFF2-40B4-BE49-F238E27FC236}">
                <a16:creationId xmlns:a16="http://schemas.microsoft.com/office/drawing/2014/main" id="{A81E1DA0-FF04-46B3-91EB-722D07D09B95}"/>
              </a:ext>
            </a:extLst>
          </p:cNvPr>
          <p:cNvSpPr>
            <a:spLocks noGrp="1"/>
          </p:cNvSpPr>
          <p:nvPr>
            <p:ph idx="1"/>
          </p:nvPr>
        </p:nvSpPr>
        <p:spPr>
          <a:xfrm>
            <a:off x="1097280" y="2095302"/>
            <a:ext cx="10058400" cy="2667397"/>
          </a:xfrm>
        </p:spPr>
        <p:txBody>
          <a:bodyPr/>
          <a:lstStyle/>
          <a:p>
            <a:pPr marL="91440" lvl="0" indent="-91440">
              <a:lnSpc>
                <a:spcPct val="90000"/>
              </a:lnSpc>
              <a:buClr>
                <a:srgbClr val="FFCA08"/>
              </a:buClr>
              <a:buFont typeface="Calibri" panose="020F0502020204030204" pitchFamily="34" charset="0"/>
              <a:buChar char=" "/>
            </a:pPr>
            <a:r>
              <a:rPr lang="it-IT" sz="3200" dirty="0">
                <a:solidFill>
                  <a:prstClr val="black">
                    <a:lumMod val="75000"/>
                    <a:lumOff val="25000"/>
                  </a:prstClr>
                </a:solidFill>
              </a:rPr>
              <a:t>L’identificazione dovrebbe includere </a:t>
            </a:r>
            <a:r>
              <a:rPr lang="it-IT" sz="3200" dirty="0">
                <a:solidFill>
                  <a:srgbClr val="C00000"/>
                </a:solidFill>
              </a:rPr>
              <a:t>l’identificazione digitale di un interessato</a:t>
            </a:r>
            <a:r>
              <a:rPr lang="it-IT" sz="3200" dirty="0">
                <a:solidFill>
                  <a:prstClr val="black">
                    <a:lumMod val="75000"/>
                    <a:lumOff val="25000"/>
                  </a:prstClr>
                </a:solidFill>
              </a:rPr>
              <a:t>, ad esempio </a:t>
            </a:r>
          </a:p>
          <a:p>
            <a:pPr marL="0" lvl="0" indent="0" algn="ctr">
              <a:lnSpc>
                <a:spcPct val="90000"/>
              </a:lnSpc>
              <a:buClr>
                <a:srgbClr val="FFCA08"/>
              </a:buClr>
              <a:buNone/>
            </a:pPr>
            <a:r>
              <a:rPr lang="it-IT" sz="3200" i="1" dirty="0">
                <a:solidFill>
                  <a:prstClr val="black">
                    <a:lumMod val="75000"/>
                    <a:lumOff val="25000"/>
                  </a:prstClr>
                </a:solidFill>
              </a:rPr>
              <a:t>mediante un </a:t>
            </a:r>
            <a:r>
              <a:rPr lang="it-IT" sz="3200" i="1" dirty="0">
                <a:solidFill>
                  <a:prstClr val="black">
                    <a:lumMod val="75000"/>
                    <a:lumOff val="25000"/>
                  </a:prstClr>
                </a:solidFill>
                <a:effectLst>
                  <a:outerShdw blurRad="38100" dist="38100" dir="2700000" algn="tl">
                    <a:srgbClr val="000000">
                      <a:alpha val="43137"/>
                    </a:srgbClr>
                  </a:outerShdw>
                </a:effectLst>
              </a:rPr>
              <a:t>meccanismo di autenticazione</a:t>
            </a:r>
            <a:r>
              <a:rPr lang="it-IT" sz="3200" dirty="0">
                <a:solidFill>
                  <a:prstClr val="black">
                    <a:lumMod val="75000"/>
                    <a:lumOff val="25000"/>
                  </a:prstClr>
                </a:solidFill>
                <a:effectLst>
                  <a:outerShdw blurRad="38100" dist="38100" dir="2700000" algn="tl">
                    <a:srgbClr val="000000">
                      <a:alpha val="43137"/>
                    </a:srgbClr>
                  </a:outerShdw>
                </a:effectLst>
              </a:rPr>
              <a:t> </a:t>
            </a:r>
          </a:p>
          <a:p>
            <a:pPr marL="91440" lvl="0" indent="-91440">
              <a:lnSpc>
                <a:spcPct val="90000"/>
              </a:lnSpc>
              <a:buClr>
                <a:srgbClr val="FFCA08"/>
              </a:buClr>
              <a:buFont typeface="Calibri" panose="020F0502020204030204" pitchFamily="34" charset="0"/>
              <a:buChar char=" "/>
            </a:pPr>
            <a:r>
              <a:rPr lang="it-IT" sz="3200" dirty="0">
                <a:solidFill>
                  <a:prstClr val="black">
                    <a:lumMod val="75000"/>
                    <a:lumOff val="25000"/>
                  </a:prstClr>
                </a:solidFill>
              </a:rPr>
              <a:t>quali le stesse </a:t>
            </a:r>
            <a:r>
              <a:rPr lang="it-IT" sz="3200" dirty="0">
                <a:solidFill>
                  <a:srgbClr val="C00000"/>
                </a:solidFill>
              </a:rPr>
              <a:t>credenziali</a:t>
            </a:r>
            <a:r>
              <a:rPr lang="it-IT" sz="3200" dirty="0">
                <a:solidFill>
                  <a:prstClr val="black">
                    <a:lumMod val="75000"/>
                    <a:lumOff val="25000"/>
                  </a:prstClr>
                </a:solidFill>
              </a:rPr>
              <a:t>, utilizzate dall’interessato per l’accesso (</a:t>
            </a:r>
            <a:r>
              <a:rPr lang="it-IT" sz="3200" i="1" dirty="0">
                <a:solidFill>
                  <a:srgbClr val="C00000"/>
                </a:solidFill>
              </a:rPr>
              <a:t>log in</a:t>
            </a:r>
            <a:r>
              <a:rPr lang="it-IT" sz="3200" dirty="0">
                <a:solidFill>
                  <a:prstClr val="black">
                    <a:lumMod val="75000"/>
                    <a:lumOff val="25000"/>
                  </a:prstClr>
                </a:solidFill>
              </a:rPr>
              <a:t>) al servizio on line offerto dal titolare del trattamento.</a:t>
            </a:r>
          </a:p>
        </p:txBody>
      </p:sp>
      <p:sp>
        <p:nvSpPr>
          <p:cNvPr id="4" name="Segnaposto data 3">
            <a:extLst>
              <a:ext uri="{FF2B5EF4-FFF2-40B4-BE49-F238E27FC236}">
                <a16:creationId xmlns:a16="http://schemas.microsoft.com/office/drawing/2014/main" id="{48441E6E-B9D0-4AF4-BCD7-87276F9994C5}"/>
              </a:ext>
            </a:extLst>
          </p:cNvPr>
          <p:cNvSpPr>
            <a:spLocks noGrp="1"/>
          </p:cNvSpPr>
          <p:nvPr>
            <p:ph type="dt" sz="half" idx="10"/>
          </p:nvPr>
        </p:nvSpPr>
        <p:spPr/>
        <p:txBody>
          <a:bodyPr/>
          <a:lstStyle/>
          <a:p>
            <a:fld id="{83248BA7-EDB5-4E7E-BA96-B4EA0500C6F3}" type="datetime1">
              <a:rPr lang="it-IT" smtClean="0"/>
              <a:t>07/06/2018</a:t>
            </a:fld>
            <a:endParaRPr lang="en-US" dirty="0"/>
          </a:p>
        </p:txBody>
      </p:sp>
      <p:sp>
        <p:nvSpPr>
          <p:cNvPr id="5" name="Segnaposto piè di pagina 4">
            <a:extLst>
              <a:ext uri="{FF2B5EF4-FFF2-40B4-BE49-F238E27FC236}">
                <a16:creationId xmlns:a16="http://schemas.microsoft.com/office/drawing/2014/main" id="{03281A5A-7F57-4944-B279-445329795E43}"/>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C1510822-D054-4CB5-81CE-309A0BB280A6}"/>
              </a:ext>
            </a:extLst>
          </p:cNvPr>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2945024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raccolti </a:t>
            </a:r>
            <a:r>
              <a:rPr lang="it-IT" b="1" dirty="0">
                <a:solidFill>
                  <a:srgbClr val="C00000"/>
                </a:solidFill>
              </a:rPr>
              <a:t>presso l’interessato </a:t>
            </a:r>
            <a:r>
              <a:rPr lang="it-IT" baseline="30000" dirty="0"/>
              <a:t>info obbligatorie</a:t>
            </a:r>
            <a:r>
              <a:rPr lang="it-IT" b="1" dirty="0"/>
              <a:t> </a:t>
            </a:r>
            <a:r>
              <a:rPr lang="it-IT" dirty="0">
                <a:solidFill>
                  <a:schemeClr val="bg2">
                    <a:lumMod val="75000"/>
                  </a:schemeClr>
                </a:solidFill>
              </a:rPr>
              <a:t>/9</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824458"/>
            <a:ext cx="8567093" cy="3209084"/>
          </a:xfrm>
        </p:spPr>
        <p:txBody>
          <a:bodyPr/>
          <a:lstStyle/>
          <a:p>
            <a:pPr marL="0" indent="0">
              <a:buNone/>
              <a:tabLst>
                <a:tab pos="1081088" algn="l"/>
              </a:tabLst>
            </a:pPr>
            <a:r>
              <a:rPr lang="it-IT" sz="3200" dirty="0">
                <a:solidFill>
                  <a:prstClr val="black"/>
                </a:solidFill>
              </a:rPr>
              <a:t>In caso di </a:t>
            </a:r>
            <a:r>
              <a:rPr lang="it-IT" sz="3200" dirty="0">
                <a:solidFill>
                  <a:srgbClr val="C00000"/>
                </a:solidFill>
              </a:rPr>
              <a:t>tr. ulteriori </a:t>
            </a:r>
            <a:r>
              <a:rPr lang="it-IT" sz="3200" dirty="0">
                <a:solidFill>
                  <a:prstClr val="black"/>
                </a:solidFill>
              </a:rPr>
              <a:t>per </a:t>
            </a:r>
            <a:r>
              <a:rPr lang="it-IT" sz="3200" dirty="0">
                <a:solidFill>
                  <a:srgbClr val="C00000"/>
                </a:solidFill>
              </a:rPr>
              <a:t>finalità diverse </a:t>
            </a:r>
            <a:r>
              <a:rPr lang="it-IT" sz="3200" dirty="0">
                <a:solidFill>
                  <a:prstClr val="black"/>
                </a:solidFill>
              </a:rPr>
              <a:t>rispetto alle finalità iniziali, </a:t>
            </a:r>
            <a:r>
              <a:rPr lang="it-IT" sz="3200" b="1" dirty="0">
                <a:solidFill>
                  <a:prstClr val="black"/>
                </a:solidFill>
              </a:rPr>
              <a:t>il </a:t>
            </a:r>
            <a:r>
              <a:rPr lang="it-IT" sz="3200" b="1" cap="small" dirty="0">
                <a:solidFill>
                  <a:prstClr val="black"/>
                </a:solidFill>
              </a:rPr>
              <a:t>tdtr</a:t>
            </a:r>
            <a:r>
              <a:rPr lang="it-IT" sz="3200" b="1" dirty="0">
                <a:solidFill>
                  <a:prstClr val="black"/>
                </a:solidFill>
              </a:rPr>
              <a:t> è </a:t>
            </a:r>
            <a:r>
              <a:rPr lang="it-IT" sz="3200" u="sng" dirty="0">
                <a:solidFill>
                  <a:prstClr val="black"/>
                </a:solidFill>
                <a:uFill>
                  <a:solidFill>
                    <a:srgbClr val="C00000"/>
                  </a:solidFill>
                </a:uFill>
              </a:rPr>
              <a:t>preventivamente</a:t>
            </a:r>
            <a:r>
              <a:rPr lang="it-IT" sz="3200" dirty="0">
                <a:solidFill>
                  <a:prstClr val="black"/>
                </a:solidFill>
              </a:rPr>
              <a:t> </a:t>
            </a:r>
            <a:r>
              <a:rPr lang="it-IT" sz="3200" b="1" dirty="0">
                <a:solidFill>
                  <a:prstClr val="black"/>
                </a:solidFill>
              </a:rPr>
              <a:t>tenuto a fornire le informazioni </a:t>
            </a:r>
            <a:r>
              <a:rPr lang="it-IT" sz="3200" dirty="0">
                <a:solidFill>
                  <a:prstClr val="black"/>
                </a:solidFill>
              </a:rPr>
              <a:t>di cui sopra </a:t>
            </a:r>
            <a:r>
              <a:rPr lang="it-IT" sz="3200" u="sng" dirty="0">
                <a:solidFill>
                  <a:prstClr val="black"/>
                </a:solidFill>
                <a:uFill>
                  <a:solidFill>
                    <a:srgbClr val="C00000"/>
                  </a:solidFill>
                </a:uFill>
              </a:rPr>
              <a:t>anche in relazione alle nuove, diverse, finalità</a:t>
            </a:r>
            <a:r>
              <a:rPr lang="it-IT" sz="3200" dirty="0">
                <a:solidFill>
                  <a:prstClr val="black"/>
                </a:solidFill>
              </a:rPr>
              <a:t>.</a:t>
            </a:r>
          </a:p>
          <a:p>
            <a:pPr marL="0" indent="0">
              <a:buNone/>
              <a:tabLst>
                <a:tab pos="1081088" algn="l"/>
              </a:tabLst>
            </a:pPr>
            <a:endParaRPr lang="it-IT" sz="3200" dirty="0">
              <a:solidFill>
                <a:prstClr val="black"/>
              </a:solidFill>
            </a:endParaRPr>
          </a:p>
          <a:p>
            <a:pPr marL="0" indent="0">
              <a:buNone/>
              <a:tabLst>
                <a:tab pos="1081088" algn="l"/>
              </a:tabLst>
            </a:pPr>
            <a:r>
              <a:rPr lang="it-IT" sz="3200" dirty="0">
                <a:solidFill>
                  <a:prstClr val="black"/>
                </a:solidFill>
              </a:rPr>
              <a:t>L’</a:t>
            </a:r>
            <a:r>
              <a:rPr lang="it-IT" sz="3200" u="sng" dirty="0">
                <a:solidFill>
                  <a:prstClr val="black"/>
                </a:solidFill>
                <a:uFill>
                  <a:solidFill>
                    <a:srgbClr val="C00000"/>
                  </a:solidFill>
                </a:uFill>
              </a:rPr>
              <a:t>obbligo di informazione</a:t>
            </a:r>
            <a:r>
              <a:rPr lang="it-IT" sz="3200" dirty="0">
                <a:solidFill>
                  <a:prstClr val="black"/>
                </a:solidFill>
                <a:uFill>
                  <a:solidFill>
                    <a:srgbClr val="C00000"/>
                  </a:solidFill>
                </a:uFill>
              </a:rPr>
              <a:t>, in generale, </a:t>
            </a:r>
            <a:r>
              <a:rPr lang="it-IT" sz="3200" u="sng" dirty="0">
                <a:solidFill>
                  <a:prstClr val="black"/>
                </a:solidFill>
                <a:uFill>
                  <a:solidFill>
                    <a:srgbClr val="C00000"/>
                  </a:solidFill>
                </a:uFill>
              </a:rPr>
              <a:t>non vale</a:t>
            </a:r>
            <a:r>
              <a:rPr lang="it-IT" sz="3200" dirty="0">
                <a:solidFill>
                  <a:prstClr val="black"/>
                </a:solidFill>
                <a:uFill>
                  <a:solidFill>
                    <a:srgbClr val="C00000"/>
                  </a:solidFill>
                </a:uFill>
              </a:rPr>
              <a:t> </a:t>
            </a:r>
            <a:r>
              <a:rPr lang="it-IT" sz="3200" dirty="0">
                <a:solidFill>
                  <a:prstClr val="black"/>
                </a:solidFill>
              </a:rPr>
              <a:t>nella misura in cui l’interessato </a:t>
            </a:r>
            <a:r>
              <a:rPr lang="it-IT" sz="3200" dirty="0">
                <a:solidFill>
                  <a:srgbClr val="C00000"/>
                </a:solidFill>
              </a:rPr>
              <a:t>già disponga delle informazioni </a:t>
            </a:r>
            <a:r>
              <a:rPr lang="it-IT" sz="3200" dirty="0">
                <a:solidFill>
                  <a:prstClr val="black"/>
                </a:solidFill>
              </a:rPr>
              <a:t>dette.</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7B4473C3-2F8B-465C-A60F-9BC52B0D1583}"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60</a:t>
            </a:fld>
            <a:endParaRPr lang="it-IT" dirty="0"/>
          </a:p>
        </p:txBody>
      </p:sp>
    </p:spTree>
    <p:extLst>
      <p:ext uri="{BB962C8B-B14F-4D97-AF65-F5344CB8AC3E}">
        <p14:creationId xmlns:p14="http://schemas.microsoft.com/office/powerpoint/2010/main" val="4148891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87E13-341C-4C33-9865-1C120D12FFB0}"/>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endParaRPr lang="it-IT" b="1" dirty="0"/>
          </a:p>
        </p:txBody>
      </p:sp>
      <p:sp>
        <p:nvSpPr>
          <p:cNvPr id="3" name="Segnaposto contenuto 2">
            <a:extLst>
              <a:ext uri="{FF2B5EF4-FFF2-40B4-BE49-F238E27FC236}">
                <a16:creationId xmlns:a16="http://schemas.microsoft.com/office/drawing/2014/main" id="{27D89190-308B-4486-8A2D-2ABD24D0E5CE}"/>
              </a:ext>
            </a:extLst>
          </p:cNvPr>
          <p:cNvSpPr>
            <a:spLocks noGrp="1"/>
          </p:cNvSpPr>
          <p:nvPr>
            <p:ph idx="1"/>
          </p:nvPr>
        </p:nvSpPr>
        <p:spPr>
          <a:xfrm>
            <a:off x="1812454" y="1417680"/>
            <a:ext cx="8567093" cy="4022640"/>
          </a:xfrm>
        </p:spPr>
        <p:txBody>
          <a:bodyPr/>
          <a:lstStyle/>
          <a:p>
            <a:pPr marL="0" indent="0">
              <a:buNone/>
            </a:pPr>
            <a:r>
              <a:rPr lang="it-IT" sz="3200" i="1" dirty="0"/>
              <a:t>Se i dati </a:t>
            </a:r>
            <a:r>
              <a:rPr lang="it-IT" sz="3200" i="1" u="sng" dirty="0">
                <a:uFill>
                  <a:solidFill>
                    <a:srgbClr val="C00000"/>
                  </a:solidFill>
                </a:uFill>
              </a:rPr>
              <a:t>non</a:t>
            </a:r>
            <a:r>
              <a:rPr lang="it-IT" sz="3200" i="1" dirty="0"/>
              <a:t> sono stati ottenuti </a:t>
            </a:r>
            <a:r>
              <a:rPr lang="it-IT" sz="3200" i="1" u="sng" dirty="0">
                <a:uFill>
                  <a:solidFill>
                    <a:srgbClr val="C00000"/>
                  </a:solidFill>
                </a:uFill>
              </a:rPr>
              <a:t>presso l’interessato</a:t>
            </a:r>
            <a:r>
              <a:rPr lang="it-IT" sz="3200" dirty="0"/>
              <a:t>, il </a:t>
            </a:r>
            <a:r>
              <a:rPr lang="it-IT" sz="3200" cap="small" dirty="0"/>
              <a:t>tdtr</a:t>
            </a:r>
            <a:r>
              <a:rPr lang="it-IT" sz="3200" dirty="0"/>
              <a:t> </a:t>
            </a:r>
            <a:r>
              <a:rPr lang="it-IT" sz="3200" dirty="0">
                <a:solidFill>
                  <a:srgbClr val="C00000"/>
                </a:solidFill>
              </a:rPr>
              <a:t>deve</a:t>
            </a:r>
            <a:r>
              <a:rPr lang="it-IT" sz="3200" dirty="0"/>
              <a:t> fornire all’interessato le seguenti informazioni:</a:t>
            </a:r>
          </a:p>
          <a:p>
            <a:pPr marL="0" indent="0">
              <a:buNone/>
            </a:pPr>
            <a:endParaRPr lang="it-IT" sz="3200" dirty="0"/>
          </a:p>
          <a:p>
            <a:pPr lvl="1">
              <a:tabLst>
                <a:tab pos="1081088" algn="l"/>
              </a:tabLst>
            </a:pPr>
            <a:r>
              <a:rPr lang="it-IT" sz="3200" dirty="0"/>
              <a:t>l’</a:t>
            </a:r>
            <a:r>
              <a:rPr lang="it-IT" sz="3200" dirty="0">
                <a:solidFill>
                  <a:srgbClr val="C00000"/>
                </a:solidFill>
              </a:rPr>
              <a:t>identità</a:t>
            </a:r>
            <a:r>
              <a:rPr lang="it-IT" sz="3200" dirty="0">
                <a:solidFill>
                  <a:prstClr val="black"/>
                </a:solidFill>
              </a:rPr>
              <a:t> e i </a:t>
            </a:r>
            <a:r>
              <a:rPr lang="it-IT" sz="3200" dirty="0">
                <a:solidFill>
                  <a:srgbClr val="C00000"/>
                </a:solidFill>
              </a:rPr>
              <a:t>dati di contatto del titolare del trattamento </a:t>
            </a:r>
            <a:r>
              <a:rPr lang="it-IT" sz="3200" dirty="0">
                <a:solidFill>
                  <a:prstClr val="black"/>
                </a:solidFill>
              </a:rPr>
              <a:t>e del suo rappresentante</a:t>
            </a:r>
            <a:r>
              <a:rPr lang="it-IT" sz="3200" baseline="30000" dirty="0">
                <a:solidFill>
                  <a:prstClr val="black"/>
                </a:solidFill>
              </a:rPr>
              <a:t> (se ne ricorre il caso)</a:t>
            </a:r>
            <a:r>
              <a:rPr lang="it-IT" sz="3200" dirty="0">
                <a:solidFill>
                  <a:prstClr val="black"/>
                </a:solidFill>
              </a:rPr>
              <a:t>;</a:t>
            </a:r>
          </a:p>
          <a:p>
            <a:pPr lvl="1">
              <a:tabLst>
                <a:tab pos="1081088" algn="l"/>
              </a:tabLst>
            </a:pPr>
            <a:r>
              <a:rPr lang="it-IT" sz="3200" dirty="0">
                <a:solidFill>
                  <a:prstClr val="black"/>
                </a:solidFill>
              </a:rPr>
              <a:t>i dati di contatto </a:t>
            </a:r>
            <a:r>
              <a:rPr lang="it-IT" sz="3200" dirty="0">
                <a:solidFill>
                  <a:srgbClr val="C00000"/>
                </a:solidFill>
              </a:rPr>
              <a:t>del responsabile della protezione dei dati</a:t>
            </a:r>
            <a:r>
              <a:rPr lang="it-IT" sz="3200" dirty="0">
                <a:solidFill>
                  <a:prstClr val="black"/>
                </a:solidFill>
              </a:rPr>
              <a:t> </a:t>
            </a:r>
            <a:r>
              <a:rPr lang="it-IT" sz="3600" baseline="30000" dirty="0">
                <a:solidFill>
                  <a:prstClr val="black"/>
                </a:solidFill>
              </a:rPr>
              <a:t>(se ne ricorre il caso)</a:t>
            </a:r>
            <a:r>
              <a:rPr lang="it-IT" sz="3200" dirty="0">
                <a:solidFill>
                  <a:prstClr val="black"/>
                </a:solidFill>
              </a:rPr>
              <a:t>;</a:t>
            </a:r>
          </a:p>
          <a:p>
            <a:pPr lvl="1">
              <a:tabLst>
                <a:tab pos="1081088" algn="l"/>
              </a:tabLst>
            </a:pPr>
            <a:r>
              <a:rPr lang="it-IT" sz="3200" dirty="0"/>
              <a:t>le </a:t>
            </a:r>
            <a:r>
              <a:rPr lang="it-IT" sz="3200" dirty="0">
                <a:solidFill>
                  <a:srgbClr val="C00000"/>
                </a:solidFill>
              </a:rPr>
              <a:t>finalità del trattamento </a:t>
            </a:r>
            <a:r>
              <a:rPr lang="it-IT" sz="3200" dirty="0">
                <a:solidFill>
                  <a:prstClr val="black"/>
                </a:solidFill>
              </a:rPr>
              <a:t>cui sono destinati i dati personali nonché </a:t>
            </a:r>
            <a:r>
              <a:rPr lang="it-IT" sz="3200" dirty="0">
                <a:solidFill>
                  <a:srgbClr val="C00000"/>
                </a:solidFill>
              </a:rPr>
              <a:t>la base giuridica </a:t>
            </a:r>
            <a:r>
              <a:rPr lang="it-IT" sz="3200" dirty="0">
                <a:solidFill>
                  <a:prstClr val="black"/>
                </a:solidFill>
              </a:rPr>
              <a:t>del trattamento;</a:t>
            </a:r>
          </a:p>
        </p:txBody>
      </p:sp>
      <p:sp>
        <p:nvSpPr>
          <p:cNvPr id="4" name="Segnaposto data 3">
            <a:extLst>
              <a:ext uri="{FF2B5EF4-FFF2-40B4-BE49-F238E27FC236}">
                <a16:creationId xmlns:a16="http://schemas.microsoft.com/office/drawing/2014/main" id="{1F0F7712-82E5-4117-B9A2-E77EDD87955E}"/>
              </a:ext>
            </a:extLst>
          </p:cNvPr>
          <p:cNvSpPr>
            <a:spLocks noGrp="1"/>
          </p:cNvSpPr>
          <p:nvPr>
            <p:ph type="dt" sz="half" idx="10"/>
          </p:nvPr>
        </p:nvSpPr>
        <p:spPr/>
        <p:txBody>
          <a:bodyPr/>
          <a:lstStyle/>
          <a:p>
            <a:fld id="{31C3E6B1-3944-42F2-8887-CC29ECCCB36F}" type="datetime1">
              <a:rPr lang="it-IT" smtClean="0"/>
              <a:t>07/06/2018</a:t>
            </a:fld>
            <a:endParaRPr lang="it-IT" dirty="0"/>
          </a:p>
        </p:txBody>
      </p:sp>
      <p:sp>
        <p:nvSpPr>
          <p:cNvPr id="5" name="Segnaposto piè di pagina 4">
            <a:extLst>
              <a:ext uri="{FF2B5EF4-FFF2-40B4-BE49-F238E27FC236}">
                <a16:creationId xmlns:a16="http://schemas.microsoft.com/office/drawing/2014/main" id="{52776B74-D963-4D0B-A255-0856C7C0AA69}"/>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6D5BFF0-BFF9-4884-8CB2-E02BD8F28794}"/>
              </a:ext>
            </a:extLst>
          </p:cNvPr>
          <p:cNvSpPr>
            <a:spLocks noGrp="1"/>
          </p:cNvSpPr>
          <p:nvPr>
            <p:ph type="sldNum" sz="quarter" idx="12"/>
          </p:nvPr>
        </p:nvSpPr>
        <p:spPr/>
        <p:txBody>
          <a:bodyPr/>
          <a:lstStyle/>
          <a:p>
            <a:fld id="{F74602B5-7832-47F6-8BF6-4ACCF92184F1}" type="slidenum">
              <a:rPr lang="it-IT" smtClean="0"/>
              <a:pPr/>
              <a:t>61</a:t>
            </a:fld>
            <a:endParaRPr lang="it-IT" dirty="0"/>
          </a:p>
        </p:txBody>
      </p:sp>
    </p:spTree>
    <p:extLst>
      <p:ext uri="{BB962C8B-B14F-4D97-AF65-F5344CB8AC3E}">
        <p14:creationId xmlns:p14="http://schemas.microsoft.com/office/powerpoint/2010/main" val="2371269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87E13-341C-4C33-9865-1C120D12FFB0}"/>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/2</a:t>
            </a:r>
          </a:p>
        </p:txBody>
      </p:sp>
      <p:sp>
        <p:nvSpPr>
          <p:cNvPr id="3" name="Segnaposto contenuto 2">
            <a:extLst>
              <a:ext uri="{FF2B5EF4-FFF2-40B4-BE49-F238E27FC236}">
                <a16:creationId xmlns:a16="http://schemas.microsoft.com/office/drawing/2014/main" id="{27D89190-308B-4486-8A2D-2ABD24D0E5CE}"/>
              </a:ext>
            </a:extLst>
          </p:cNvPr>
          <p:cNvSpPr>
            <a:spLocks noGrp="1"/>
          </p:cNvSpPr>
          <p:nvPr>
            <p:ph idx="1"/>
          </p:nvPr>
        </p:nvSpPr>
        <p:spPr>
          <a:xfrm>
            <a:off x="1812454" y="1850106"/>
            <a:ext cx="8567093" cy="3157788"/>
          </a:xfrm>
        </p:spPr>
        <p:txBody>
          <a:bodyPr/>
          <a:lstStyle/>
          <a:p>
            <a:pPr lvl="1">
              <a:tabLst>
                <a:tab pos="1081088" algn="l"/>
              </a:tabLst>
            </a:pPr>
            <a:r>
              <a:rPr lang="it-IT" sz="3200" dirty="0">
                <a:solidFill>
                  <a:prstClr val="black"/>
                </a:solidFill>
              </a:rPr>
              <a:t>le </a:t>
            </a:r>
            <a:r>
              <a:rPr lang="it-IT" sz="3200" dirty="0">
                <a:solidFill>
                  <a:srgbClr val="C00000"/>
                </a:solidFill>
              </a:rPr>
              <a:t>categorie di d.p.</a:t>
            </a:r>
            <a:r>
              <a:rPr lang="it-IT" sz="3200" dirty="0">
                <a:solidFill>
                  <a:prstClr val="black"/>
                </a:solidFill>
              </a:rPr>
              <a:t> oggetto del trattamento;</a:t>
            </a:r>
          </a:p>
          <a:p>
            <a:pPr lvl="1">
              <a:tabLst>
                <a:tab pos="1081088" algn="l"/>
              </a:tabLst>
            </a:pPr>
            <a:endParaRPr lang="it-IT" sz="3200" dirty="0">
              <a:solidFill>
                <a:prstClr val="black"/>
              </a:solidFill>
              <a:highlight>
                <a:srgbClr val="EAEAEA"/>
              </a:highlight>
            </a:endParaRPr>
          </a:p>
          <a:p>
            <a:pPr lvl="1">
              <a:tabLst>
                <a:tab pos="1081088" algn="l"/>
              </a:tabLst>
            </a:pPr>
            <a:r>
              <a:rPr lang="it-IT" sz="3200" dirty="0">
                <a:solidFill>
                  <a:prstClr val="black"/>
                </a:solidFill>
              </a:rPr>
              <a:t>gli </a:t>
            </a:r>
            <a:r>
              <a:rPr lang="it-IT" sz="3200" dirty="0">
                <a:solidFill>
                  <a:srgbClr val="C00000"/>
                </a:solidFill>
              </a:rPr>
              <a:t>eventuali destinatari </a:t>
            </a:r>
            <a:r>
              <a:rPr lang="it-IT" sz="3200" dirty="0">
                <a:solidFill>
                  <a:prstClr val="black"/>
                </a:solidFill>
              </a:rPr>
              <a:t>o le eventuali </a:t>
            </a:r>
            <a:r>
              <a:rPr lang="it-IT" sz="3200" dirty="0">
                <a:solidFill>
                  <a:srgbClr val="C00000"/>
                </a:solidFill>
              </a:rPr>
              <a:t>categorie di destinatari </a:t>
            </a:r>
            <a:r>
              <a:rPr lang="it-IT" sz="3200" dirty="0">
                <a:solidFill>
                  <a:prstClr val="black"/>
                </a:solidFill>
              </a:rPr>
              <a:t>dei dati personali </a:t>
            </a:r>
            <a:r>
              <a:rPr lang="it-IT" sz="3200" baseline="30000" dirty="0">
                <a:solidFill>
                  <a:prstClr val="black"/>
                </a:solidFill>
              </a:rPr>
              <a:t>(comunicazione / diffusione dei d.p.)</a:t>
            </a:r>
            <a:r>
              <a:rPr lang="it-IT" sz="3200" dirty="0">
                <a:solidFill>
                  <a:prstClr val="black"/>
                </a:solidFill>
              </a:rPr>
              <a:t>;</a:t>
            </a:r>
          </a:p>
          <a:p>
            <a:pPr lvl="1">
              <a:tabLst>
                <a:tab pos="1081088" algn="l"/>
              </a:tabLst>
            </a:pPr>
            <a:endParaRPr lang="it-IT" sz="3200" dirty="0">
              <a:solidFill>
                <a:prstClr val="black"/>
              </a:solidFill>
            </a:endParaRPr>
          </a:p>
          <a:p>
            <a:pPr lvl="1">
              <a:tabLst>
                <a:tab pos="1081088" algn="l"/>
              </a:tabLst>
            </a:pPr>
            <a:r>
              <a:rPr lang="it-IT" sz="3200" dirty="0">
                <a:solidFill>
                  <a:prstClr val="black"/>
                </a:solidFill>
              </a:rPr>
              <a:t>l’eventuale intenzione del </a:t>
            </a:r>
            <a:r>
              <a:rPr lang="it-IT" sz="3200" cap="small" dirty="0">
                <a:solidFill>
                  <a:prstClr val="black"/>
                </a:solidFill>
              </a:rPr>
              <a:t>tdtr</a:t>
            </a:r>
            <a:r>
              <a:rPr lang="it-IT" sz="3200" dirty="0">
                <a:solidFill>
                  <a:prstClr val="black"/>
                </a:solidFill>
              </a:rPr>
              <a:t> di trasferire i dati personali verso un paese terzo o un’organizzazione internazionale;</a:t>
            </a:r>
          </a:p>
        </p:txBody>
      </p:sp>
      <p:sp>
        <p:nvSpPr>
          <p:cNvPr id="4" name="Segnaposto data 3">
            <a:extLst>
              <a:ext uri="{FF2B5EF4-FFF2-40B4-BE49-F238E27FC236}">
                <a16:creationId xmlns:a16="http://schemas.microsoft.com/office/drawing/2014/main" id="{1F0F7712-82E5-4117-B9A2-E77EDD87955E}"/>
              </a:ext>
            </a:extLst>
          </p:cNvPr>
          <p:cNvSpPr>
            <a:spLocks noGrp="1"/>
          </p:cNvSpPr>
          <p:nvPr>
            <p:ph type="dt" sz="half" idx="10"/>
          </p:nvPr>
        </p:nvSpPr>
        <p:spPr/>
        <p:txBody>
          <a:bodyPr/>
          <a:lstStyle/>
          <a:p>
            <a:fld id="{2F0054CB-601C-4965-84F1-2FCDDFDCD624}" type="datetime1">
              <a:rPr lang="it-IT" smtClean="0"/>
              <a:t>07/06/2018</a:t>
            </a:fld>
            <a:endParaRPr lang="it-IT" dirty="0"/>
          </a:p>
        </p:txBody>
      </p:sp>
      <p:sp>
        <p:nvSpPr>
          <p:cNvPr id="5" name="Segnaposto piè di pagina 4">
            <a:extLst>
              <a:ext uri="{FF2B5EF4-FFF2-40B4-BE49-F238E27FC236}">
                <a16:creationId xmlns:a16="http://schemas.microsoft.com/office/drawing/2014/main" id="{52776B74-D963-4D0B-A255-0856C7C0AA69}"/>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6D5BFF0-BFF9-4884-8CB2-E02BD8F28794}"/>
              </a:ext>
            </a:extLst>
          </p:cNvPr>
          <p:cNvSpPr>
            <a:spLocks noGrp="1"/>
          </p:cNvSpPr>
          <p:nvPr>
            <p:ph type="sldNum" sz="quarter" idx="12"/>
          </p:nvPr>
        </p:nvSpPr>
        <p:spPr/>
        <p:txBody>
          <a:bodyPr/>
          <a:lstStyle/>
          <a:p>
            <a:fld id="{F74602B5-7832-47F6-8BF6-4ACCF92184F1}" type="slidenum">
              <a:rPr lang="it-IT" smtClean="0"/>
              <a:pPr/>
              <a:t>62</a:t>
            </a:fld>
            <a:endParaRPr lang="it-IT" dirty="0"/>
          </a:p>
        </p:txBody>
      </p:sp>
    </p:spTree>
    <p:extLst>
      <p:ext uri="{BB962C8B-B14F-4D97-AF65-F5344CB8AC3E}">
        <p14:creationId xmlns:p14="http://schemas.microsoft.com/office/powerpoint/2010/main" val="1342822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87E13-341C-4C33-9865-1C120D12FFB0}"/>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/3</a:t>
            </a:r>
          </a:p>
        </p:txBody>
      </p:sp>
      <p:sp>
        <p:nvSpPr>
          <p:cNvPr id="3" name="Segnaposto contenuto 2">
            <a:extLst>
              <a:ext uri="{FF2B5EF4-FFF2-40B4-BE49-F238E27FC236}">
                <a16:creationId xmlns:a16="http://schemas.microsoft.com/office/drawing/2014/main" id="{27D89190-308B-4486-8A2D-2ABD24D0E5CE}"/>
              </a:ext>
            </a:extLst>
          </p:cNvPr>
          <p:cNvSpPr>
            <a:spLocks noGrp="1"/>
          </p:cNvSpPr>
          <p:nvPr>
            <p:ph idx="1"/>
          </p:nvPr>
        </p:nvSpPr>
        <p:spPr>
          <a:xfrm>
            <a:off x="1812454" y="1289440"/>
            <a:ext cx="8567093" cy="4553041"/>
          </a:xfrm>
        </p:spPr>
        <p:txBody>
          <a:bodyPr/>
          <a:lstStyle/>
          <a:p>
            <a:pPr marL="0" indent="0">
              <a:buNone/>
              <a:tabLst>
                <a:tab pos="1081088" algn="l"/>
              </a:tabLst>
            </a:pPr>
            <a:r>
              <a:rPr lang="it-IT" sz="3200" dirty="0">
                <a:solidFill>
                  <a:schemeClr val="tx1">
                    <a:lumMod val="65000"/>
                    <a:lumOff val="35000"/>
                  </a:schemeClr>
                </a:solidFill>
              </a:rPr>
              <a:t>Nel caso in cui il </a:t>
            </a:r>
            <a:r>
              <a:rPr lang="it-IT" sz="3200" cap="small" dirty="0">
                <a:solidFill>
                  <a:schemeClr val="tx1">
                    <a:lumMod val="65000"/>
                    <a:lumOff val="35000"/>
                  </a:schemeClr>
                </a:solidFill>
              </a:rPr>
              <a:t>tdtr</a:t>
            </a:r>
            <a:r>
              <a:rPr lang="it-IT" sz="3200" dirty="0">
                <a:solidFill>
                  <a:schemeClr val="tx1">
                    <a:lumMod val="65000"/>
                    <a:lumOff val="35000"/>
                  </a:schemeClr>
                </a:solidFill>
              </a:rPr>
              <a:t> voglia trasferire i d.p. verso un paese terzo o una </a:t>
            </a:r>
            <a:r>
              <a:rPr lang="it-IT" sz="3200" dirty="0" err="1">
                <a:solidFill>
                  <a:schemeClr val="tx1">
                    <a:lumMod val="65000"/>
                    <a:lumOff val="35000"/>
                  </a:schemeClr>
                </a:solidFill>
              </a:rPr>
              <a:t>o.i</a:t>
            </a:r>
            <a:r>
              <a:rPr lang="it-IT" sz="3200" dirty="0">
                <a:solidFill>
                  <a:schemeClr val="tx1">
                    <a:lumMod val="65000"/>
                    <a:lumOff val="35000"/>
                  </a:schemeClr>
                </a:solidFill>
              </a:rPr>
              <a:t>., </a:t>
            </a:r>
            <a:r>
              <a:rPr lang="it-IT" sz="3200" dirty="0">
                <a:solidFill>
                  <a:srgbClr val="C00000"/>
                </a:solidFill>
              </a:rPr>
              <a:t>deve anche fornire le seguenti informazioni</a:t>
            </a:r>
            <a:r>
              <a:rPr lang="it-IT" sz="3200" dirty="0">
                <a:solidFill>
                  <a:schemeClr val="tx1">
                    <a:lumMod val="65000"/>
                    <a:lumOff val="35000"/>
                  </a:schemeClr>
                </a:solidFill>
              </a:rPr>
              <a:t>:</a:t>
            </a:r>
          </a:p>
          <a:p>
            <a:pPr marL="0" indent="0">
              <a:buNone/>
              <a:tabLst>
                <a:tab pos="1081088" algn="l"/>
              </a:tabLst>
            </a:pPr>
            <a:endParaRPr lang="it-IT" sz="3200" dirty="0">
              <a:solidFill>
                <a:schemeClr val="tx1">
                  <a:lumMod val="65000"/>
                  <a:lumOff val="35000"/>
                </a:schemeClr>
              </a:solidFill>
            </a:endParaRPr>
          </a:p>
          <a:p>
            <a:pPr lvl="1">
              <a:tabLst>
                <a:tab pos="1081088" algn="l"/>
              </a:tabLst>
            </a:pPr>
            <a:r>
              <a:rPr lang="it-IT" sz="3200" dirty="0">
                <a:solidFill>
                  <a:schemeClr val="tx1">
                    <a:lumMod val="65000"/>
                    <a:lumOff val="35000"/>
                  </a:schemeClr>
                </a:solidFill>
              </a:rPr>
              <a:t>se esiste o meno </a:t>
            </a:r>
            <a:r>
              <a:rPr lang="it-IT" sz="3200" dirty="0">
                <a:solidFill>
                  <a:srgbClr val="C00000"/>
                </a:solidFill>
              </a:rPr>
              <a:t>una decisione di adeguatezza </a:t>
            </a:r>
            <a:r>
              <a:rPr lang="it-IT" sz="3200" dirty="0">
                <a:solidFill>
                  <a:schemeClr val="tx1">
                    <a:lumMod val="65000"/>
                    <a:lumOff val="35000"/>
                  </a:schemeClr>
                </a:solidFill>
              </a:rPr>
              <a:t>della Commissione</a:t>
            </a:r>
          </a:p>
          <a:p>
            <a:pPr lvl="1">
              <a:tabLst>
                <a:tab pos="1081088" algn="l"/>
              </a:tabLst>
            </a:pPr>
            <a:endParaRPr lang="it-IT" sz="1600" dirty="0">
              <a:solidFill>
                <a:schemeClr val="tx1">
                  <a:lumMod val="65000"/>
                  <a:lumOff val="35000"/>
                </a:schemeClr>
              </a:solidFill>
            </a:endParaRPr>
          </a:p>
          <a:p>
            <a:pPr marL="0" indent="0">
              <a:buNone/>
              <a:tabLst>
                <a:tab pos="1081088" algn="l"/>
              </a:tabLst>
            </a:pPr>
            <a:r>
              <a:rPr lang="it-IT" i="1" dirty="0">
                <a:solidFill>
                  <a:schemeClr val="tx1">
                    <a:lumMod val="65000"/>
                    <a:lumOff val="35000"/>
                  </a:schemeClr>
                </a:solidFill>
              </a:rPr>
              <a:t>ovvero</a:t>
            </a:r>
            <a:r>
              <a:rPr lang="it-IT" sz="3200" dirty="0">
                <a:solidFill>
                  <a:schemeClr val="tx1">
                    <a:lumMod val="65000"/>
                    <a:lumOff val="35000"/>
                  </a:schemeClr>
                </a:solidFill>
              </a:rPr>
              <a:t> </a:t>
            </a:r>
            <a:r>
              <a:rPr lang="it-IT" sz="3200" baseline="30000" dirty="0">
                <a:solidFill>
                  <a:schemeClr val="tx1">
                    <a:lumMod val="65000"/>
                    <a:lumOff val="35000"/>
                  </a:schemeClr>
                </a:solidFill>
              </a:rPr>
              <a:t>(nel caso non esista)</a:t>
            </a:r>
          </a:p>
          <a:p>
            <a:pPr lvl="1">
              <a:tabLst>
                <a:tab pos="1081088" algn="l"/>
              </a:tabLst>
            </a:pPr>
            <a:r>
              <a:rPr lang="it-IT" sz="3200" dirty="0">
                <a:solidFill>
                  <a:schemeClr val="tx1">
                    <a:lumMod val="65000"/>
                    <a:lumOff val="35000"/>
                  </a:schemeClr>
                </a:solidFill>
              </a:rPr>
              <a:t>il riferimento alle </a:t>
            </a:r>
            <a:r>
              <a:rPr lang="it-IT" sz="3200" dirty="0">
                <a:solidFill>
                  <a:srgbClr val="C00000"/>
                </a:solidFill>
              </a:rPr>
              <a:t>garanzie adeguate</a:t>
            </a:r>
            <a:r>
              <a:rPr lang="it-IT" sz="3200" dirty="0">
                <a:solidFill>
                  <a:schemeClr val="tx1">
                    <a:lumMod val="65000"/>
                    <a:lumOff val="35000"/>
                  </a:schemeClr>
                </a:solidFill>
              </a:rPr>
              <a:t> o opportune </a:t>
            </a:r>
          </a:p>
          <a:p>
            <a:pPr lvl="1">
              <a:tabLst>
                <a:tab pos="1081088" algn="l"/>
              </a:tabLst>
            </a:pPr>
            <a:r>
              <a:rPr lang="it-IT" sz="3200" dirty="0">
                <a:solidFill>
                  <a:schemeClr val="tx1">
                    <a:lumMod val="65000"/>
                    <a:lumOff val="35000"/>
                  </a:schemeClr>
                </a:solidFill>
              </a:rPr>
              <a:t>e i mezzi per ottenere una copia di tali dati </a:t>
            </a:r>
          </a:p>
          <a:p>
            <a:pPr lvl="1">
              <a:tabLst>
                <a:tab pos="1081088" algn="l"/>
              </a:tabLst>
            </a:pPr>
            <a:r>
              <a:rPr lang="it-IT" sz="3200" dirty="0">
                <a:solidFill>
                  <a:schemeClr val="tx1">
                    <a:lumMod val="65000"/>
                    <a:lumOff val="35000"/>
                  </a:schemeClr>
                </a:solidFill>
              </a:rPr>
              <a:t>o il luogo dove sono stati resi disponibili.</a:t>
            </a:r>
          </a:p>
        </p:txBody>
      </p:sp>
      <p:sp>
        <p:nvSpPr>
          <p:cNvPr id="4" name="Segnaposto data 3">
            <a:extLst>
              <a:ext uri="{FF2B5EF4-FFF2-40B4-BE49-F238E27FC236}">
                <a16:creationId xmlns:a16="http://schemas.microsoft.com/office/drawing/2014/main" id="{1F0F7712-82E5-4117-B9A2-E77EDD87955E}"/>
              </a:ext>
            </a:extLst>
          </p:cNvPr>
          <p:cNvSpPr>
            <a:spLocks noGrp="1"/>
          </p:cNvSpPr>
          <p:nvPr>
            <p:ph type="dt" sz="half" idx="10"/>
          </p:nvPr>
        </p:nvSpPr>
        <p:spPr/>
        <p:txBody>
          <a:bodyPr/>
          <a:lstStyle/>
          <a:p>
            <a:fld id="{845A48EA-06E7-43EE-8468-AD97ED07403E}" type="datetime1">
              <a:rPr lang="it-IT" smtClean="0"/>
              <a:t>07/06/2018</a:t>
            </a:fld>
            <a:endParaRPr lang="it-IT" dirty="0"/>
          </a:p>
        </p:txBody>
      </p:sp>
      <p:sp>
        <p:nvSpPr>
          <p:cNvPr id="5" name="Segnaposto piè di pagina 4">
            <a:extLst>
              <a:ext uri="{FF2B5EF4-FFF2-40B4-BE49-F238E27FC236}">
                <a16:creationId xmlns:a16="http://schemas.microsoft.com/office/drawing/2014/main" id="{52776B74-D963-4D0B-A255-0856C7C0AA69}"/>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6D5BFF0-BFF9-4884-8CB2-E02BD8F28794}"/>
              </a:ext>
            </a:extLst>
          </p:cNvPr>
          <p:cNvSpPr>
            <a:spLocks noGrp="1"/>
          </p:cNvSpPr>
          <p:nvPr>
            <p:ph type="sldNum" sz="quarter" idx="12"/>
          </p:nvPr>
        </p:nvSpPr>
        <p:spPr/>
        <p:txBody>
          <a:bodyPr/>
          <a:lstStyle/>
          <a:p>
            <a:fld id="{F74602B5-7832-47F6-8BF6-4ACCF92184F1}" type="slidenum">
              <a:rPr lang="it-IT" smtClean="0"/>
              <a:pPr/>
              <a:t>63</a:t>
            </a:fld>
            <a:endParaRPr lang="it-IT" dirty="0"/>
          </a:p>
        </p:txBody>
      </p:sp>
    </p:spTree>
    <p:extLst>
      <p:ext uri="{BB962C8B-B14F-4D97-AF65-F5344CB8AC3E}">
        <p14:creationId xmlns:p14="http://schemas.microsoft.com/office/powerpoint/2010/main" val="1458211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/4</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614657"/>
            <a:ext cx="8567093" cy="3951851"/>
          </a:xfrm>
        </p:spPr>
        <p:txBody>
          <a:bodyPr/>
          <a:lstStyle/>
          <a:p>
            <a:pPr marL="0" indent="0">
              <a:buNone/>
            </a:pPr>
            <a:r>
              <a:rPr lang="it-IT" sz="3200" u="sng" dirty="0">
                <a:uFill>
                  <a:solidFill>
                    <a:srgbClr val="C00000"/>
                  </a:solidFill>
                </a:uFill>
              </a:rPr>
              <a:t>Ulteriori</a:t>
            </a:r>
            <a:r>
              <a:rPr lang="it-IT" sz="3200" dirty="0"/>
              <a:t> informazioni </a:t>
            </a:r>
            <a:r>
              <a:rPr lang="it-IT" sz="3200" u="sng" dirty="0">
                <a:uFill>
                  <a:solidFill>
                    <a:srgbClr val="C00000"/>
                  </a:solidFill>
                </a:uFill>
              </a:rPr>
              <a:t>obbligatorie</a:t>
            </a:r>
            <a:r>
              <a:rPr lang="it-IT" sz="3200" dirty="0"/>
              <a:t> </a:t>
            </a:r>
            <a:r>
              <a:rPr lang="it-IT" sz="3200" i="1" dirty="0"/>
              <a:t>a garanzia di un trattamento corretto e trasparente</a:t>
            </a:r>
            <a:r>
              <a:rPr lang="it-IT" sz="3200" dirty="0"/>
              <a:t>:</a:t>
            </a:r>
          </a:p>
          <a:p>
            <a:pPr marL="0" indent="0">
              <a:buNone/>
            </a:pPr>
            <a:endParaRPr lang="it-IT" sz="3200" dirty="0"/>
          </a:p>
          <a:p>
            <a:pPr lvl="1">
              <a:tabLst>
                <a:tab pos="1081088" algn="l"/>
              </a:tabLst>
            </a:pPr>
            <a:r>
              <a:rPr lang="it-IT" sz="3200" dirty="0">
                <a:solidFill>
                  <a:prstClr val="black"/>
                </a:solidFill>
              </a:rPr>
              <a:t>il </a:t>
            </a:r>
            <a:r>
              <a:rPr lang="it-IT" sz="3200" dirty="0">
                <a:solidFill>
                  <a:srgbClr val="C00000"/>
                </a:solidFill>
              </a:rPr>
              <a:t>periodo di conservazione </a:t>
            </a:r>
            <a:r>
              <a:rPr lang="it-IT" sz="3200" dirty="0">
                <a:solidFill>
                  <a:prstClr val="black"/>
                </a:solidFill>
              </a:rPr>
              <a:t>dei d.p.</a:t>
            </a:r>
          </a:p>
          <a:p>
            <a:pPr lvl="2">
              <a:tabLst>
                <a:tab pos="1081088" algn="l"/>
              </a:tabLst>
            </a:pPr>
            <a:r>
              <a:rPr lang="it-IT" sz="2800" dirty="0">
                <a:solidFill>
                  <a:prstClr val="black"/>
                </a:solidFill>
              </a:rPr>
              <a:t>oppure, se non è possibile indicarlo con precisione, </a:t>
            </a:r>
            <a:r>
              <a:rPr lang="it-IT" sz="2800" dirty="0">
                <a:solidFill>
                  <a:srgbClr val="C00000"/>
                </a:solidFill>
              </a:rPr>
              <a:t>i criteri utilizzati per determinare tale periodo</a:t>
            </a:r>
            <a:r>
              <a:rPr lang="it-IT" sz="2800" dirty="0">
                <a:solidFill>
                  <a:prstClr val="black"/>
                </a:solidFill>
              </a:rPr>
              <a:t>;</a:t>
            </a:r>
          </a:p>
          <a:p>
            <a:pPr lvl="2">
              <a:tabLst>
                <a:tab pos="1081088" algn="l"/>
              </a:tabLst>
            </a:pPr>
            <a:endParaRPr lang="it-IT" sz="2800" dirty="0">
              <a:solidFill>
                <a:prstClr val="black"/>
              </a:solidFill>
            </a:endParaRPr>
          </a:p>
          <a:p>
            <a:pPr lvl="1">
              <a:tabLst>
                <a:tab pos="1081088" algn="l"/>
              </a:tabLst>
            </a:pPr>
            <a:r>
              <a:rPr lang="it-IT" sz="3200" dirty="0">
                <a:solidFill>
                  <a:prstClr val="black"/>
                </a:solidFill>
              </a:rPr>
              <a:t>i </a:t>
            </a:r>
            <a:r>
              <a:rPr lang="it-IT" sz="3200" dirty="0">
                <a:solidFill>
                  <a:srgbClr val="C00000"/>
                </a:solidFill>
              </a:rPr>
              <a:t>legittimi interessi </a:t>
            </a:r>
            <a:r>
              <a:rPr lang="it-IT" sz="3200" dirty="0">
                <a:solidFill>
                  <a:prstClr val="black"/>
                </a:solidFill>
              </a:rPr>
              <a:t>perseguiti dal titolare del trattamento o da terzi </a:t>
            </a:r>
            <a:r>
              <a:rPr lang="it-IT" sz="3200" baseline="30000" dirty="0">
                <a:solidFill>
                  <a:prstClr val="black"/>
                </a:solidFill>
              </a:rPr>
              <a:t>(nei casi di cui all’art. 6,1,f)</a:t>
            </a:r>
            <a:r>
              <a:rPr lang="it-IT" sz="3200" dirty="0">
                <a:solidFill>
                  <a:prstClr val="black"/>
                </a:solidFill>
              </a:rPr>
              <a:t>;</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6BBB132E-BB1F-40DE-BAF5-42B410046745}"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64</a:t>
            </a:fld>
            <a:endParaRPr lang="it-IT" dirty="0"/>
          </a:p>
        </p:txBody>
      </p:sp>
    </p:spTree>
    <p:extLst>
      <p:ext uri="{BB962C8B-B14F-4D97-AF65-F5344CB8AC3E}">
        <p14:creationId xmlns:p14="http://schemas.microsoft.com/office/powerpoint/2010/main" val="3544634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/5</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773162"/>
            <a:ext cx="8567093" cy="3311676"/>
          </a:xfrm>
        </p:spPr>
        <p:txBody>
          <a:bodyPr/>
          <a:lstStyle/>
          <a:p>
            <a:pPr lvl="1">
              <a:tabLst>
                <a:tab pos="1081088" algn="l"/>
              </a:tabLst>
            </a:pPr>
            <a:r>
              <a:rPr lang="it-IT" sz="3200" dirty="0">
                <a:solidFill>
                  <a:prstClr val="black"/>
                </a:solidFill>
              </a:rPr>
              <a:t>l’</a:t>
            </a:r>
            <a:r>
              <a:rPr lang="it-IT" sz="3200" dirty="0">
                <a:solidFill>
                  <a:srgbClr val="C00000"/>
                </a:solidFill>
              </a:rPr>
              <a:t>esistenza dei diritti dell’interessato </a:t>
            </a:r>
            <a:r>
              <a:rPr lang="it-IT" sz="3200" dirty="0">
                <a:solidFill>
                  <a:prstClr val="black"/>
                </a:solidFill>
              </a:rPr>
              <a:t>di:</a:t>
            </a:r>
          </a:p>
          <a:p>
            <a:pPr lvl="2">
              <a:tabLst>
                <a:tab pos="1081088" algn="l"/>
              </a:tabLst>
            </a:pPr>
            <a:r>
              <a:rPr lang="it-IT" sz="3200" dirty="0">
                <a:solidFill>
                  <a:prstClr val="black"/>
                </a:solidFill>
              </a:rPr>
              <a:t>richiedere l’</a:t>
            </a:r>
            <a:r>
              <a:rPr lang="it-IT" sz="3200" dirty="0">
                <a:solidFill>
                  <a:srgbClr val="C00000"/>
                </a:solidFill>
              </a:rPr>
              <a:t>accesso</a:t>
            </a:r>
            <a:r>
              <a:rPr lang="it-IT" sz="3200" dirty="0">
                <a:solidFill>
                  <a:prstClr val="black"/>
                </a:solidFill>
              </a:rPr>
              <a:t> ai dati personali</a:t>
            </a:r>
          </a:p>
          <a:p>
            <a:pPr lvl="2">
              <a:tabLst>
                <a:tab pos="1081088" algn="l"/>
              </a:tabLst>
            </a:pPr>
            <a:r>
              <a:rPr lang="it-IT" sz="3200" dirty="0">
                <a:solidFill>
                  <a:prstClr val="black"/>
                </a:solidFill>
              </a:rPr>
              <a:t>richiedere la </a:t>
            </a:r>
            <a:r>
              <a:rPr lang="it-IT" sz="3200" dirty="0">
                <a:solidFill>
                  <a:srgbClr val="C00000"/>
                </a:solidFill>
              </a:rPr>
              <a:t>rettifica</a:t>
            </a:r>
          </a:p>
          <a:p>
            <a:pPr lvl="3">
              <a:tabLst>
                <a:tab pos="1081088" algn="l"/>
              </a:tabLst>
            </a:pPr>
            <a:r>
              <a:rPr lang="it-IT" sz="3200" dirty="0">
                <a:solidFill>
                  <a:prstClr val="black"/>
                </a:solidFill>
              </a:rPr>
              <a:t>o la </a:t>
            </a:r>
            <a:r>
              <a:rPr lang="it-IT" sz="3200" dirty="0">
                <a:solidFill>
                  <a:srgbClr val="C00000"/>
                </a:solidFill>
              </a:rPr>
              <a:t>cancellazione</a:t>
            </a:r>
          </a:p>
          <a:p>
            <a:pPr lvl="3">
              <a:tabLst>
                <a:tab pos="1081088" algn="l"/>
              </a:tabLst>
            </a:pPr>
            <a:r>
              <a:rPr lang="it-IT" sz="3200" dirty="0">
                <a:solidFill>
                  <a:prstClr val="black"/>
                </a:solidFill>
              </a:rPr>
              <a:t>o la </a:t>
            </a:r>
            <a:r>
              <a:rPr lang="it-IT" sz="3200" dirty="0">
                <a:solidFill>
                  <a:srgbClr val="C00000"/>
                </a:solidFill>
              </a:rPr>
              <a:t>limitazione del trattamento </a:t>
            </a:r>
            <a:r>
              <a:rPr lang="it-IT" sz="3200" dirty="0">
                <a:solidFill>
                  <a:prstClr val="black"/>
                </a:solidFill>
              </a:rPr>
              <a:t>dei d.p.</a:t>
            </a:r>
          </a:p>
          <a:p>
            <a:pPr lvl="2">
              <a:tabLst>
                <a:tab pos="1081088" algn="l"/>
              </a:tabLst>
            </a:pPr>
            <a:r>
              <a:rPr lang="it-IT" sz="3200" dirty="0">
                <a:solidFill>
                  <a:prstClr val="black"/>
                </a:solidFill>
              </a:rPr>
              <a:t>di </a:t>
            </a:r>
            <a:r>
              <a:rPr lang="it-IT" sz="3200" dirty="0">
                <a:solidFill>
                  <a:srgbClr val="C00000"/>
                </a:solidFill>
              </a:rPr>
              <a:t>opporsi</a:t>
            </a:r>
            <a:r>
              <a:rPr lang="it-IT" sz="3200" dirty="0">
                <a:solidFill>
                  <a:prstClr val="black"/>
                </a:solidFill>
              </a:rPr>
              <a:t> al trattamento</a:t>
            </a:r>
          </a:p>
          <a:p>
            <a:pPr lvl="2">
              <a:tabLst>
                <a:tab pos="1081088" algn="l"/>
              </a:tabLst>
            </a:pPr>
            <a:r>
              <a:rPr lang="it-IT" sz="3200" dirty="0">
                <a:solidFill>
                  <a:prstClr val="black"/>
                </a:solidFill>
              </a:rPr>
              <a:t>di </a:t>
            </a:r>
            <a:r>
              <a:rPr lang="it-IT" sz="3200" dirty="0">
                <a:solidFill>
                  <a:srgbClr val="C00000"/>
                </a:solidFill>
              </a:rPr>
              <a:t>portabilità</a:t>
            </a:r>
            <a:r>
              <a:rPr lang="it-IT" sz="3200" dirty="0">
                <a:solidFill>
                  <a:prstClr val="black"/>
                </a:solidFill>
              </a:rPr>
              <a:t> dei dati.</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9A39AE39-C440-447C-972F-37865302B673}"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65</a:t>
            </a:fld>
            <a:endParaRPr lang="it-IT" dirty="0"/>
          </a:p>
        </p:txBody>
      </p:sp>
    </p:spTree>
    <p:extLst>
      <p:ext uri="{BB962C8B-B14F-4D97-AF65-F5344CB8AC3E}">
        <p14:creationId xmlns:p14="http://schemas.microsoft.com/office/powerpoint/2010/main" val="964715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/6</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653129"/>
            <a:ext cx="8567093" cy="3551742"/>
          </a:xfrm>
        </p:spPr>
        <p:txBody>
          <a:bodyPr/>
          <a:lstStyle/>
          <a:p>
            <a:pPr lvl="1">
              <a:tabLst>
                <a:tab pos="1081088" algn="l"/>
              </a:tabLst>
            </a:pPr>
            <a:r>
              <a:rPr lang="it-IT" sz="3200" dirty="0">
                <a:solidFill>
                  <a:prstClr val="black"/>
                </a:solidFill>
              </a:rPr>
              <a:t>l’esistenza del </a:t>
            </a:r>
            <a:r>
              <a:rPr lang="it-IT" sz="3200" dirty="0">
                <a:solidFill>
                  <a:srgbClr val="C00000"/>
                </a:solidFill>
              </a:rPr>
              <a:t>diritto di revocare il consenso</a:t>
            </a:r>
            <a:r>
              <a:rPr lang="it-IT" sz="3200" dirty="0">
                <a:solidFill>
                  <a:prstClr val="black"/>
                </a:solidFill>
              </a:rPr>
              <a:t>,</a:t>
            </a:r>
          </a:p>
          <a:p>
            <a:pPr lvl="2">
              <a:tabLst>
                <a:tab pos="1081088" algn="l"/>
              </a:tabLst>
            </a:pPr>
            <a:r>
              <a:rPr lang="it-IT" sz="3200" dirty="0">
                <a:solidFill>
                  <a:prstClr val="black"/>
                </a:solidFill>
              </a:rPr>
              <a:t>senza pregiudizio della liceità del tr. basata sul consenso prestato prima della revoca;</a:t>
            </a:r>
          </a:p>
          <a:p>
            <a:pPr lvl="1">
              <a:tabLst>
                <a:tab pos="1081088" algn="l"/>
              </a:tabLst>
            </a:pPr>
            <a:r>
              <a:rPr lang="it-IT" sz="3200" dirty="0">
                <a:solidFill>
                  <a:prstClr val="black"/>
                </a:solidFill>
              </a:rPr>
              <a:t>l’esistenza del </a:t>
            </a:r>
            <a:r>
              <a:rPr lang="it-IT" sz="3200" dirty="0">
                <a:solidFill>
                  <a:srgbClr val="C00000"/>
                </a:solidFill>
              </a:rPr>
              <a:t>diritto di proporre reclamo </a:t>
            </a:r>
            <a:r>
              <a:rPr lang="it-IT" sz="3200" baseline="30000" dirty="0">
                <a:solidFill>
                  <a:prstClr val="black"/>
                </a:solidFill>
              </a:rPr>
              <a:t>a un’autorità di controllo</a:t>
            </a:r>
            <a:r>
              <a:rPr lang="it-IT" sz="3200" dirty="0">
                <a:solidFill>
                  <a:prstClr val="black"/>
                </a:solidFill>
              </a:rPr>
              <a:t>.</a:t>
            </a:r>
          </a:p>
          <a:p>
            <a:pPr lvl="1">
              <a:tabLst>
                <a:tab pos="1081088" algn="l"/>
              </a:tabLst>
            </a:pPr>
            <a:r>
              <a:rPr lang="it-IT" sz="3200" dirty="0">
                <a:solidFill>
                  <a:prstClr val="black"/>
                </a:solidFill>
              </a:rPr>
              <a:t>la </a:t>
            </a:r>
            <a:r>
              <a:rPr lang="it-IT" sz="3200" dirty="0">
                <a:solidFill>
                  <a:srgbClr val="C00000"/>
                </a:solidFill>
              </a:rPr>
              <a:t>fonte</a:t>
            </a:r>
            <a:r>
              <a:rPr lang="it-IT" sz="3200" dirty="0">
                <a:solidFill>
                  <a:prstClr val="black"/>
                </a:solidFill>
              </a:rPr>
              <a:t> da cui hanno origine i dati personali e,</a:t>
            </a:r>
          </a:p>
          <a:p>
            <a:pPr lvl="2">
              <a:tabLst>
                <a:tab pos="1081088" algn="l"/>
              </a:tabLst>
            </a:pPr>
            <a:r>
              <a:rPr lang="it-IT" sz="3200" dirty="0">
                <a:solidFill>
                  <a:prstClr val="black"/>
                </a:solidFill>
              </a:rPr>
              <a:t>se del caso, l’eventualità che i dati provengano da </a:t>
            </a:r>
            <a:r>
              <a:rPr lang="it-IT" sz="3200" dirty="0">
                <a:solidFill>
                  <a:srgbClr val="C00000"/>
                </a:solidFill>
              </a:rPr>
              <a:t>fonti accessibili al pubblico</a:t>
            </a:r>
            <a:r>
              <a:rPr lang="it-IT" sz="3200" dirty="0">
                <a:solidFill>
                  <a:prstClr val="black"/>
                </a:solidFill>
              </a:rPr>
              <a:t>;</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9CFBC4E0-5263-43BC-B560-2A3FC73C3469}"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66</a:t>
            </a:fld>
            <a:endParaRPr lang="it-IT" dirty="0"/>
          </a:p>
        </p:txBody>
      </p:sp>
    </p:spTree>
    <p:extLst>
      <p:ext uri="{BB962C8B-B14F-4D97-AF65-F5344CB8AC3E}">
        <p14:creationId xmlns:p14="http://schemas.microsoft.com/office/powerpoint/2010/main" val="3564971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/7</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614657"/>
            <a:ext cx="8567093" cy="3628686"/>
          </a:xfrm>
        </p:spPr>
        <p:txBody>
          <a:bodyPr/>
          <a:lstStyle/>
          <a:p>
            <a:pPr lvl="1">
              <a:tabLst>
                <a:tab pos="1081088" algn="l"/>
              </a:tabLst>
            </a:pPr>
            <a:r>
              <a:rPr lang="it-IT" sz="3200" dirty="0">
                <a:solidFill>
                  <a:prstClr val="black"/>
                </a:solidFill>
              </a:rPr>
              <a:t>l’esistenza di </a:t>
            </a:r>
            <a:r>
              <a:rPr lang="it-IT" sz="3200" dirty="0">
                <a:solidFill>
                  <a:srgbClr val="C00000"/>
                </a:solidFill>
              </a:rPr>
              <a:t>un processo decisionale automatizzato</a:t>
            </a:r>
            <a:r>
              <a:rPr lang="it-IT" sz="3200" dirty="0">
                <a:solidFill>
                  <a:prstClr val="black"/>
                </a:solidFill>
              </a:rPr>
              <a:t>, compresa la </a:t>
            </a:r>
            <a:r>
              <a:rPr lang="it-IT" sz="3200" dirty="0">
                <a:solidFill>
                  <a:srgbClr val="C00000"/>
                </a:solidFill>
              </a:rPr>
              <a:t>profilazione</a:t>
            </a:r>
            <a:r>
              <a:rPr lang="it-IT" sz="3200" dirty="0">
                <a:solidFill>
                  <a:prstClr val="black"/>
                </a:solidFill>
              </a:rPr>
              <a:t>;</a:t>
            </a:r>
          </a:p>
          <a:p>
            <a:pPr lvl="1">
              <a:tabLst>
                <a:tab pos="1081088" algn="l"/>
              </a:tabLst>
            </a:pPr>
            <a:endParaRPr lang="it-IT" sz="3200" dirty="0">
              <a:solidFill>
                <a:prstClr val="black"/>
              </a:solidFill>
            </a:endParaRPr>
          </a:p>
          <a:p>
            <a:pPr marL="200025" lvl="1" indent="0">
              <a:buNone/>
              <a:tabLst>
                <a:tab pos="1081088" algn="l"/>
              </a:tabLst>
            </a:pPr>
            <a:r>
              <a:rPr lang="it-IT" sz="3200" dirty="0">
                <a:solidFill>
                  <a:prstClr val="black"/>
                </a:solidFill>
              </a:rPr>
              <a:t>in tal caso il </a:t>
            </a:r>
            <a:r>
              <a:rPr lang="it-IT" sz="3200" cap="small" dirty="0">
                <a:solidFill>
                  <a:prstClr val="black"/>
                </a:solidFill>
              </a:rPr>
              <a:t>tdtr</a:t>
            </a:r>
            <a:r>
              <a:rPr lang="it-IT" sz="3200" dirty="0">
                <a:solidFill>
                  <a:prstClr val="black"/>
                </a:solidFill>
              </a:rPr>
              <a:t> deve fornire:</a:t>
            </a:r>
          </a:p>
          <a:p>
            <a:pPr lvl="2">
              <a:tabLst>
                <a:tab pos="1081088" algn="l"/>
              </a:tabLst>
            </a:pPr>
            <a:r>
              <a:rPr lang="it-IT" sz="3200" dirty="0">
                <a:solidFill>
                  <a:prstClr val="black"/>
                </a:solidFill>
              </a:rPr>
              <a:t>informazioni significative sulla </a:t>
            </a:r>
            <a:r>
              <a:rPr lang="it-IT" sz="3200" dirty="0">
                <a:solidFill>
                  <a:srgbClr val="C00000"/>
                </a:solidFill>
              </a:rPr>
              <a:t>logica utilizzata</a:t>
            </a:r>
            <a:r>
              <a:rPr lang="it-IT" sz="3200" dirty="0">
                <a:solidFill>
                  <a:prstClr val="black"/>
                </a:solidFill>
              </a:rPr>
              <a:t>,</a:t>
            </a:r>
          </a:p>
          <a:p>
            <a:pPr lvl="2">
              <a:tabLst>
                <a:tab pos="1081088" algn="l"/>
              </a:tabLst>
            </a:pPr>
            <a:r>
              <a:rPr lang="it-IT" sz="3200" dirty="0">
                <a:solidFill>
                  <a:prstClr val="black"/>
                </a:solidFill>
              </a:rPr>
              <a:t>nonché l’</a:t>
            </a:r>
            <a:r>
              <a:rPr lang="it-IT" sz="3200" dirty="0">
                <a:solidFill>
                  <a:srgbClr val="C00000"/>
                </a:solidFill>
              </a:rPr>
              <a:t>importanza</a:t>
            </a:r>
            <a:r>
              <a:rPr lang="it-IT" sz="3200" dirty="0">
                <a:solidFill>
                  <a:prstClr val="black"/>
                </a:solidFill>
              </a:rPr>
              <a:t> </a:t>
            </a:r>
          </a:p>
          <a:p>
            <a:pPr lvl="2">
              <a:tabLst>
                <a:tab pos="1081088" algn="l"/>
              </a:tabLst>
            </a:pPr>
            <a:r>
              <a:rPr lang="it-IT" sz="3200" dirty="0">
                <a:solidFill>
                  <a:prstClr val="black"/>
                </a:solidFill>
              </a:rPr>
              <a:t>e le </a:t>
            </a:r>
            <a:r>
              <a:rPr lang="it-IT" sz="3200" dirty="0">
                <a:solidFill>
                  <a:srgbClr val="C00000"/>
                </a:solidFill>
              </a:rPr>
              <a:t>conseguenze</a:t>
            </a:r>
            <a:r>
              <a:rPr lang="it-IT" sz="3200" dirty="0">
                <a:solidFill>
                  <a:prstClr val="black"/>
                </a:solidFill>
              </a:rPr>
              <a:t> previste di tale trattamento per l’interessato.</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2201415B-DA0F-4A53-BE95-301944A0CF92}"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67</a:t>
            </a:fld>
            <a:endParaRPr lang="it-IT" dirty="0"/>
          </a:p>
        </p:txBody>
      </p:sp>
    </p:spTree>
    <p:extLst>
      <p:ext uri="{BB962C8B-B14F-4D97-AF65-F5344CB8AC3E}">
        <p14:creationId xmlns:p14="http://schemas.microsoft.com/office/powerpoint/2010/main" val="4281622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/8</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454867" y="1226878"/>
            <a:ext cx="9282266" cy="5114221"/>
          </a:xfrm>
        </p:spPr>
        <p:txBody>
          <a:bodyPr/>
          <a:lstStyle/>
          <a:p>
            <a:pPr marL="0" indent="0">
              <a:buNone/>
              <a:tabLst>
                <a:tab pos="1081088" algn="l"/>
              </a:tabLst>
            </a:pPr>
            <a:r>
              <a:rPr lang="it-IT" sz="3200" b="1" i="1" dirty="0">
                <a:solidFill>
                  <a:srgbClr val="C00000"/>
                </a:solidFill>
              </a:rPr>
              <a:t>Quando</a:t>
            </a:r>
            <a:r>
              <a:rPr lang="it-IT" sz="3200" dirty="0">
                <a:solidFill>
                  <a:prstClr val="black"/>
                </a:solidFill>
              </a:rPr>
              <a:t> devono essere fornite queste informazioni?</a:t>
            </a:r>
          </a:p>
          <a:p>
            <a:pPr lvl="1">
              <a:tabLst>
                <a:tab pos="1081088" algn="l"/>
              </a:tabLst>
            </a:pPr>
            <a:r>
              <a:rPr lang="it-IT" sz="3200" dirty="0">
                <a:solidFill>
                  <a:prstClr val="black"/>
                </a:solidFill>
              </a:rPr>
              <a:t>entro un </a:t>
            </a:r>
            <a:r>
              <a:rPr lang="it-IT" sz="3200" dirty="0">
                <a:solidFill>
                  <a:srgbClr val="C00000"/>
                </a:solidFill>
              </a:rPr>
              <a:t>termine ragionevole </a:t>
            </a:r>
            <a:r>
              <a:rPr lang="it-IT" sz="3200" dirty="0">
                <a:solidFill>
                  <a:prstClr val="black"/>
                </a:solidFill>
              </a:rPr>
              <a:t>dall’ottenimento dei dati personali,</a:t>
            </a:r>
          </a:p>
          <a:p>
            <a:pPr lvl="2">
              <a:tabLst>
                <a:tab pos="1081088" algn="l"/>
              </a:tabLst>
            </a:pPr>
            <a:r>
              <a:rPr lang="it-IT" sz="2800" dirty="0">
                <a:solidFill>
                  <a:prstClr val="black"/>
                </a:solidFill>
              </a:rPr>
              <a:t>ma </a:t>
            </a:r>
            <a:r>
              <a:rPr lang="it-IT" sz="2800" i="1" dirty="0"/>
              <a:t>al più tardi </a:t>
            </a:r>
            <a:r>
              <a:rPr lang="it-IT" sz="2800" b="1" dirty="0">
                <a:solidFill>
                  <a:srgbClr val="C00000"/>
                </a:solidFill>
              </a:rPr>
              <a:t>entro un mese</a:t>
            </a:r>
            <a:r>
              <a:rPr lang="it-IT" sz="2800" dirty="0">
                <a:solidFill>
                  <a:prstClr val="black"/>
                </a:solidFill>
              </a:rPr>
              <a:t>, </a:t>
            </a:r>
            <a:r>
              <a:rPr lang="it-IT" sz="2000" dirty="0">
                <a:solidFill>
                  <a:prstClr val="black"/>
                </a:solidFill>
              </a:rPr>
              <a:t>in considerazione delle specifiche circostanze in cui i dati personali sono trattati;</a:t>
            </a:r>
          </a:p>
          <a:p>
            <a:pPr lvl="1">
              <a:tabLst>
                <a:tab pos="1081088" algn="l"/>
              </a:tabLst>
            </a:pPr>
            <a:endParaRPr lang="it-IT" sz="3200" dirty="0">
              <a:solidFill>
                <a:prstClr val="black"/>
              </a:solidFill>
            </a:endParaRPr>
          </a:p>
          <a:p>
            <a:pPr lvl="1">
              <a:tabLst>
                <a:tab pos="1081088" algn="l"/>
              </a:tabLst>
            </a:pPr>
            <a:r>
              <a:rPr lang="it-IT" sz="3200" dirty="0">
                <a:solidFill>
                  <a:prstClr val="black"/>
                </a:solidFill>
              </a:rPr>
              <a:t>se i d.p. sono destinati alla comunicazione con l’interessato, </a:t>
            </a:r>
          </a:p>
          <a:p>
            <a:pPr lvl="2">
              <a:tabLst>
                <a:tab pos="1081088" algn="l"/>
              </a:tabLst>
            </a:pPr>
            <a:r>
              <a:rPr lang="it-IT" sz="2800" i="1" dirty="0"/>
              <a:t>al più tardi </a:t>
            </a:r>
            <a:r>
              <a:rPr lang="it-IT" sz="2800" b="1" dirty="0">
                <a:solidFill>
                  <a:srgbClr val="C00000"/>
                </a:solidFill>
              </a:rPr>
              <a:t>al momento della prima comunicazione</a:t>
            </a:r>
            <a:r>
              <a:rPr lang="it-IT" sz="2800" dirty="0">
                <a:solidFill>
                  <a:prstClr val="black"/>
                </a:solidFill>
              </a:rPr>
              <a:t> all’interessato;</a:t>
            </a:r>
          </a:p>
          <a:p>
            <a:pPr lvl="1">
              <a:tabLst>
                <a:tab pos="1081088" algn="l"/>
              </a:tabLst>
            </a:pPr>
            <a:endParaRPr lang="it-IT" sz="3200" dirty="0">
              <a:solidFill>
                <a:prstClr val="black"/>
              </a:solidFill>
            </a:endParaRPr>
          </a:p>
          <a:p>
            <a:pPr lvl="1">
              <a:tabLst>
                <a:tab pos="1081088" algn="l"/>
              </a:tabLst>
            </a:pPr>
            <a:r>
              <a:rPr lang="it-IT" sz="3200" dirty="0">
                <a:solidFill>
                  <a:prstClr val="black"/>
                </a:solidFill>
              </a:rPr>
              <a:t>se i d.p. sono destinati alla comunicazione ad altro destinatario,</a:t>
            </a:r>
          </a:p>
          <a:p>
            <a:pPr lvl="2">
              <a:tabLst>
                <a:tab pos="1081088" algn="l"/>
              </a:tabLst>
            </a:pPr>
            <a:r>
              <a:rPr lang="it-IT" sz="2800" i="1" dirty="0">
                <a:solidFill>
                  <a:prstClr val="black"/>
                </a:solidFill>
              </a:rPr>
              <a:t>non oltre </a:t>
            </a:r>
            <a:r>
              <a:rPr lang="it-IT" sz="2800" b="1" dirty="0">
                <a:solidFill>
                  <a:srgbClr val="C00000"/>
                </a:solidFill>
              </a:rPr>
              <a:t>la prima comunicazione </a:t>
            </a:r>
            <a:r>
              <a:rPr lang="it-IT" sz="2800" dirty="0">
                <a:solidFill>
                  <a:prstClr val="black"/>
                </a:solidFill>
              </a:rPr>
              <a:t>dei dati personali.</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F2FAEFCD-55DF-4601-9CB1-D11BCE4A2B07}"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68</a:t>
            </a:fld>
            <a:endParaRPr lang="it-IT" dirty="0"/>
          </a:p>
        </p:txBody>
      </p:sp>
    </p:spTree>
    <p:extLst>
      <p:ext uri="{BB962C8B-B14F-4D97-AF65-F5344CB8AC3E}">
        <p14:creationId xmlns:p14="http://schemas.microsoft.com/office/powerpoint/2010/main" val="4001507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/9</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824458"/>
            <a:ext cx="8567093" cy="3209084"/>
          </a:xfrm>
        </p:spPr>
        <p:txBody>
          <a:bodyPr/>
          <a:lstStyle/>
          <a:p>
            <a:pPr marL="0" indent="0">
              <a:buNone/>
              <a:tabLst>
                <a:tab pos="1081088" algn="l"/>
              </a:tabLst>
            </a:pPr>
            <a:r>
              <a:rPr lang="it-IT" sz="3200" dirty="0">
                <a:solidFill>
                  <a:prstClr val="black"/>
                </a:solidFill>
              </a:rPr>
              <a:t>In caso di </a:t>
            </a:r>
            <a:r>
              <a:rPr lang="it-IT" sz="3200" dirty="0">
                <a:solidFill>
                  <a:srgbClr val="C00000"/>
                </a:solidFill>
              </a:rPr>
              <a:t>tr. ulteriori </a:t>
            </a:r>
            <a:r>
              <a:rPr lang="it-IT" sz="3200" dirty="0">
                <a:solidFill>
                  <a:prstClr val="black"/>
                </a:solidFill>
              </a:rPr>
              <a:t>per </a:t>
            </a:r>
            <a:r>
              <a:rPr lang="it-IT" sz="3200" dirty="0">
                <a:solidFill>
                  <a:srgbClr val="C00000"/>
                </a:solidFill>
              </a:rPr>
              <a:t>finalità diverse </a:t>
            </a:r>
            <a:r>
              <a:rPr lang="it-IT" sz="3200" dirty="0">
                <a:solidFill>
                  <a:prstClr val="black"/>
                </a:solidFill>
              </a:rPr>
              <a:t>rispetto alle finalità iniziali, </a:t>
            </a:r>
            <a:r>
              <a:rPr lang="it-IT" sz="3200" b="1" dirty="0">
                <a:solidFill>
                  <a:prstClr val="black"/>
                </a:solidFill>
              </a:rPr>
              <a:t>il </a:t>
            </a:r>
            <a:r>
              <a:rPr lang="it-IT" sz="3200" b="1" cap="small" dirty="0">
                <a:solidFill>
                  <a:prstClr val="black"/>
                </a:solidFill>
              </a:rPr>
              <a:t>tdtr</a:t>
            </a:r>
            <a:r>
              <a:rPr lang="it-IT" sz="3200" b="1" dirty="0">
                <a:solidFill>
                  <a:prstClr val="black"/>
                </a:solidFill>
              </a:rPr>
              <a:t> è </a:t>
            </a:r>
            <a:r>
              <a:rPr lang="it-IT" sz="3200" u="sng" dirty="0">
                <a:solidFill>
                  <a:prstClr val="black"/>
                </a:solidFill>
                <a:uFill>
                  <a:solidFill>
                    <a:srgbClr val="C00000"/>
                  </a:solidFill>
                </a:uFill>
              </a:rPr>
              <a:t>preventivamente</a:t>
            </a:r>
            <a:r>
              <a:rPr lang="it-IT" sz="3200" dirty="0">
                <a:solidFill>
                  <a:prstClr val="black"/>
                </a:solidFill>
              </a:rPr>
              <a:t> </a:t>
            </a:r>
            <a:r>
              <a:rPr lang="it-IT" sz="3200" b="1" dirty="0">
                <a:solidFill>
                  <a:prstClr val="black"/>
                </a:solidFill>
              </a:rPr>
              <a:t>tenuto a fornire le informazioni </a:t>
            </a:r>
            <a:r>
              <a:rPr lang="it-IT" sz="3200" dirty="0">
                <a:solidFill>
                  <a:prstClr val="black"/>
                </a:solidFill>
              </a:rPr>
              <a:t>di cui sopra </a:t>
            </a:r>
            <a:r>
              <a:rPr lang="it-IT" sz="3200" u="sng" dirty="0">
                <a:solidFill>
                  <a:prstClr val="black"/>
                </a:solidFill>
                <a:uFill>
                  <a:solidFill>
                    <a:srgbClr val="C00000"/>
                  </a:solidFill>
                </a:uFill>
              </a:rPr>
              <a:t>anche in relazione alle nuove, diverse, finalità</a:t>
            </a:r>
            <a:r>
              <a:rPr lang="it-IT" sz="3200" dirty="0">
                <a:solidFill>
                  <a:prstClr val="black"/>
                </a:solidFill>
              </a:rPr>
              <a:t>.</a:t>
            </a:r>
          </a:p>
          <a:p>
            <a:pPr marL="0" indent="0">
              <a:buNone/>
              <a:tabLst>
                <a:tab pos="1081088" algn="l"/>
              </a:tabLst>
            </a:pPr>
            <a:endParaRPr lang="it-IT" sz="3200" dirty="0">
              <a:solidFill>
                <a:prstClr val="black"/>
              </a:solidFill>
            </a:endParaRPr>
          </a:p>
          <a:p>
            <a:pPr marL="0" indent="0">
              <a:buNone/>
              <a:tabLst>
                <a:tab pos="1081088" algn="l"/>
              </a:tabLst>
            </a:pPr>
            <a:r>
              <a:rPr lang="it-IT" sz="3200" dirty="0">
                <a:solidFill>
                  <a:prstClr val="black"/>
                </a:solidFill>
              </a:rPr>
              <a:t>L’</a:t>
            </a:r>
            <a:r>
              <a:rPr lang="it-IT" sz="3200" u="sng" dirty="0">
                <a:solidFill>
                  <a:prstClr val="black"/>
                </a:solidFill>
                <a:uFill>
                  <a:solidFill>
                    <a:srgbClr val="C00000"/>
                  </a:solidFill>
                </a:uFill>
              </a:rPr>
              <a:t>obbligo di informazione</a:t>
            </a:r>
            <a:r>
              <a:rPr lang="it-IT" sz="3200" dirty="0">
                <a:solidFill>
                  <a:prstClr val="black"/>
                </a:solidFill>
                <a:uFill>
                  <a:solidFill>
                    <a:srgbClr val="C00000"/>
                  </a:solidFill>
                </a:uFill>
              </a:rPr>
              <a:t>, in generale, </a:t>
            </a:r>
            <a:r>
              <a:rPr lang="it-IT" sz="3200" u="sng" dirty="0">
                <a:solidFill>
                  <a:prstClr val="black"/>
                </a:solidFill>
                <a:uFill>
                  <a:solidFill>
                    <a:srgbClr val="C00000"/>
                  </a:solidFill>
                </a:uFill>
              </a:rPr>
              <a:t>non vale</a:t>
            </a:r>
            <a:r>
              <a:rPr lang="it-IT" sz="3200" dirty="0">
                <a:solidFill>
                  <a:prstClr val="black"/>
                </a:solidFill>
                <a:uFill>
                  <a:solidFill>
                    <a:srgbClr val="C00000"/>
                  </a:solidFill>
                </a:uFill>
              </a:rPr>
              <a:t> </a:t>
            </a:r>
            <a:r>
              <a:rPr lang="it-IT" sz="3200" dirty="0">
                <a:solidFill>
                  <a:prstClr val="black"/>
                </a:solidFill>
              </a:rPr>
              <a:t>nella misura in cui l’interessato </a:t>
            </a:r>
            <a:r>
              <a:rPr lang="it-IT" sz="3200" dirty="0">
                <a:solidFill>
                  <a:srgbClr val="C00000"/>
                </a:solidFill>
              </a:rPr>
              <a:t>già disponga delle informazioni </a:t>
            </a:r>
            <a:r>
              <a:rPr lang="it-IT" sz="3200" dirty="0">
                <a:solidFill>
                  <a:prstClr val="black"/>
                </a:solidFill>
              </a:rPr>
              <a:t>dette.</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644C7564-15D1-4D65-888B-729CF738FBDA}"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69</a:t>
            </a:fld>
            <a:endParaRPr lang="it-IT" dirty="0"/>
          </a:p>
        </p:txBody>
      </p:sp>
    </p:spTree>
    <p:extLst>
      <p:ext uri="{BB962C8B-B14F-4D97-AF65-F5344CB8AC3E}">
        <p14:creationId xmlns:p14="http://schemas.microsoft.com/office/powerpoint/2010/main" val="241180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32576-B5AF-417B-8312-E8DCA688C180}"/>
              </a:ext>
            </a:extLst>
          </p:cNvPr>
          <p:cNvSpPr>
            <a:spLocks noGrp="1"/>
          </p:cNvSpPr>
          <p:nvPr>
            <p:ph type="title"/>
          </p:nvPr>
        </p:nvSpPr>
        <p:spPr/>
        <p:txBody>
          <a:bodyPr/>
          <a:lstStyle/>
          <a:p>
            <a:r>
              <a:rPr lang="it-IT" dirty="0"/>
              <a:t>Dati riferiti alle «</a:t>
            </a:r>
            <a:r>
              <a:rPr lang="it-IT" dirty="0">
                <a:solidFill>
                  <a:srgbClr val="C00000"/>
                </a:solidFill>
              </a:rPr>
              <a:t>persone decedute</a:t>
            </a:r>
            <a:r>
              <a:rPr lang="it-IT" dirty="0"/>
              <a:t>»</a:t>
            </a:r>
          </a:p>
        </p:txBody>
      </p:sp>
      <p:sp>
        <p:nvSpPr>
          <p:cNvPr id="3" name="Segnaposto contenuto 2">
            <a:extLst>
              <a:ext uri="{FF2B5EF4-FFF2-40B4-BE49-F238E27FC236}">
                <a16:creationId xmlns:a16="http://schemas.microsoft.com/office/drawing/2014/main" id="{40A16CA5-D699-454A-B9AE-61A9CD3F8A32}"/>
              </a:ext>
            </a:extLst>
          </p:cNvPr>
          <p:cNvSpPr>
            <a:spLocks noGrp="1"/>
          </p:cNvSpPr>
          <p:nvPr>
            <p:ph idx="1"/>
          </p:nvPr>
        </p:nvSpPr>
        <p:spPr>
          <a:xfrm>
            <a:off x="1097280" y="1494625"/>
            <a:ext cx="10058400" cy="3868751"/>
          </a:xfrm>
        </p:spPr>
        <p:txBody>
          <a:bodyPr/>
          <a:lstStyle/>
          <a:p>
            <a:pPr marL="91440" lvl="0" indent="-91440">
              <a:lnSpc>
                <a:spcPct val="90000"/>
              </a:lnSpc>
              <a:buClr>
                <a:srgbClr val="FFCA08"/>
              </a:buClr>
              <a:buFont typeface="Calibri" panose="020F0502020204030204" pitchFamily="34" charset="0"/>
              <a:buChar char=" "/>
            </a:pPr>
            <a:r>
              <a:rPr lang="it-IT" sz="3200" dirty="0">
                <a:solidFill>
                  <a:prstClr val="black">
                    <a:lumMod val="75000"/>
                    <a:lumOff val="25000"/>
                  </a:prstClr>
                </a:solidFill>
              </a:rPr>
              <a:t>Il regolamento </a:t>
            </a:r>
            <a:r>
              <a:rPr lang="it-IT" sz="3200" dirty="0">
                <a:solidFill>
                  <a:srgbClr val="C00000"/>
                </a:solidFill>
              </a:rPr>
              <a:t>non si applica </a:t>
            </a:r>
            <a:r>
              <a:rPr lang="it-IT" sz="3200" dirty="0">
                <a:solidFill>
                  <a:prstClr val="black">
                    <a:lumMod val="75000"/>
                    <a:lumOff val="25000"/>
                  </a:prstClr>
                </a:solidFill>
              </a:rPr>
              <a:t>ai dati personali delle </a:t>
            </a:r>
            <a:r>
              <a:rPr lang="it-IT" sz="3200" i="1" dirty="0">
                <a:solidFill>
                  <a:srgbClr val="C00000"/>
                </a:solidFill>
              </a:rPr>
              <a:t>persone decedute</a:t>
            </a:r>
            <a:r>
              <a:rPr lang="it-IT" sz="3200" dirty="0">
                <a:solidFill>
                  <a:prstClr val="black">
                    <a:lumMod val="75000"/>
                    <a:lumOff val="25000"/>
                  </a:prstClr>
                </a:solidFill>
              </a:rPr>
              <a:t>, nemmeno nel caso di </a:t>
            </a:r>
            <a:r>
              <a:rPr lang="it-IT" sz="3200" dirty="0" err="1">
                <a:solidFill>
                  <a:prstClr val="black">
                    <a:lumMod val="75000"/>
                    <a:lumOff val="25000"/>
                  </a:prstClr>
                </a:solidFill>
              </a:rPr>
              <a:t>tr</a:t>
            </a:r>
            <a:r>
              <a:rPr lang="it-IT" sz="3200" dirty="0">
                <a:solidFill>
                  <a:prstClr val="black">
                    <a:lumMod val="75000"/>
                    <a:lumOff val="25000"/>
                  </a:prstClr>
                </a:solidFill>
              </a:rPr>
              <a:t>. per finalità di archiviazione, di ricerca storica o di ricerca a fini genealogici.</a:t>
            </a:r>
          </a:p>
          <a:p>
            <a:pPr marL="91440" lvl="0" indent="-91440">
              <a:lnSpc>
                <a:spcPct val="90000"/>
              </a:lnSpc>
              <a:buClr>
                <a:srgbClr val="FFCA08"/>
              </a:buClr>
              <a:buFont typeface="Calibri" panose="020F0502020204030204" pitchFamily="34" charset="0"/>
              <a:buChar char=" "/>
            </a:pPr>
            <a:r>
              <a:rPr lang="it-IT" sz="3200" u="sng" dirty="0">
                <a:solidFill>
                  <a:prstClr val="black">
                    <a:lumMod val="75000"/>
                    <a:lumOff val="25000"/>
                  </a:prstClr>
                </a:solidFill>
                <a:uFill>
                  <a:solidFill>
                    <a:srgbClr val="C00000"/>
                  </a:solidFill>
                </a:uFill>
              </a:rPr>
              <a:t>Gli Stati membri possono prevedere norme</a:t>
            </a:r>
            <a:r>
              <a:rPr lang="it-IT" sz="3200" dirty="0">
                <a:solidFill>
                  <a:prstClr val="black">
                    <a:lumMod val="75000"/>
                    <a:lumOff val="25000"/>
                  </a:prstClr>
                </a:solidFill>
              </a:rPr>
              <a:t> riguardanti il trattamento dei dati personali delle persone decedute:</a:t>
            </a:r>
          </a:p>
          <a:p>
            <a:pPr marL="384048" lvl="1" indent="-182880">
              <a:lnSpc>
                <a:spcPct val="90000"/>
              </a:lnSpc>
              <a:buFont typeface="Calibri" pitchFamily="34" charset="0"/>
              <a:buChar char="◦"/>
            </a:pPr>
            <a:r>
              <a:rPr lang="it-IT" dirty="0">
                <a:solidFill>
                  <a:prstClr val="black">
                    <a:lumMod val="75000"/>
                    <a:lumOff val="25000"/>
                  </a:prstClr>
                </a:solidFill>
              </a:rPr>
              <a:t>Per es., l’art. 9,3 del Codice della privacy prevede</a:t>
            </a:r>
            <a:r>
              <a:rPr lang="it-IT" i="1" dirty="0">
                <a:solidFill>
                  <a:prstClr val="black">
                    <a:lumMod val="75000"/>
                    <a:lumOff val="25000"/>
                  </a:prstClr>
                </a:solidFill>
              </a:rPr>
              <a:t>(va)</a:t>
            </a:r>
            <a:r>
              <a:rPr lang="it-IT" dirty="0">
                <a:solidFill>
                  <a:prstClr val="black">
                    <a:lumMod val="75000"/>
                    <a:lumOff val="25000"/>
                  </a:prstClr>
                </a:solidFill>
              </a:rPr>
              <a:t> che </a:t>
            </a:r>
            <a:r>
              <a:rPr lang="it-IT" dirty="0">
                <a:solidFill>
                  <a:srgbClr val="C00000"/>
                </a:solidFill>
              </a:rPr>
              <a:t>i diritti dell’interessato</a:t>
            </a:r>
            <a:r>
              <a:rPr lang="it-IT" dirty="0">
                <a:solidFill>
                  <a:prstClr val="black">
                    <a:lumMod val="75000"/>
                    <a:lumOff val="25000"/>
                  </a:prstClr>
                </a:solidFill>
              </a:rPr>
              <a:t> </a:t>
            </a:r>
            <a:r>
              <a:rPr lang="it-IT" baseline="30000" dirty="0">
                <a:solidFill>
                  <a:prstClr val="black">
                    <a:lumMod val="75000"/>
                    <a:lumOff val="25000"/>
                  </a:prstClr>
                </a:solidFill>
              </a:rPr>
              <a:t>(art. 7)</a:t>
            </a:r>
            <a:r>
              <a:rPr lang="it-IT" dirty="0">
                <a:solidFill>
                  <a:prstClr val="black">
                    <a:lumMod val="75000"/>
                    <a:lumOff val="25000"/>
                  </a:prstClr>
                </a:solidFill>
              </a:rPr>
              <a:t> «</a:t>
            </a:r>
            <a:r>
              <a:rPr lang="it-IT" i="1" dirty="0">
                <a:solidFill>
                  <a:prstClr val="black">
                    <a:lumMod val="75000"/>
                    <a:lumOff val="25000"/>
                  </a:prstClr>
                </a:solidFill>
              </a:rPr>
              <a:t>riferiti a dati personali concernenti persone decedute </a:t>
            </a:r>
            <a:r>
              <a:rPr lang="it-IT" i="1" u="sng" dirty="0">
                <a:solidFill>
                  <a:prstClr val="black">
                    <a:lumMod val="75000"/>
                    <a:lumOff val="25000"/>
                  </a:prstClr>
                </a:solidFill>
                <a:uFill>
                  <a:solidFill>
                    <a:srgbClr val="C00000"/>
                  </a:solidFill>
                </a:uFill>
              </a:rPr>
              <a:t>possono essere esercitati da chi ha un interesse proprio</a:t>
            </a:r>
            <a:r>
              <a:rPr lang="it-IT" i="1" dirty="0">
                <a:solidFill>
                  <a:prstClr val="black">
                    <a:lumMod val="75000"/>
                    <a:lumOff val="25000"/>
                  </a:prstClr>
                </a:solidFill>
              </a:rPr>
              <a:t>, o </a:t>
            </a:r>
            <a:r>
              <a:rPr lang="it-IT" i="1" u="sng" dirty="0">
                <a:solidFill>
                  <a:prstClr val="black">
                    <a:lumMod val="75000"/>
                    <a:lumOff val="25000"/>
                  </a:prstClr>
                </a:solidFill>
                <a:uFill>
                  <a:solidFill>
                    <a:srgbClr val="C00000"/>
                  </a:solidFill>
                </a:uFill>
              </a:rPr>
              <a:t>agisce a tutela dell’interessato</a:t>
            </a:r>
            <a:r>
              <a:rPr lang="it-IT" i="1" dirty="0">
                <a:solidFill>
                  <a:prstClr val="black">
                    <a:lumMod val="75000"/>
                    <a:lumOff val="25000"/>
                  </a:prstClr>
                </a:solidFill>
              </a:rPr>
              <a:t> o </a:t>
            </a:r>
            <a:r>
              <a:rPr lang="it-IT" i="1" u="sng" dirty="0">
                <a:solidFill>
                  <a:prstClr val="black">
                    <a:lumMod val="75000"/>
                    <a:lumOff val="25000"/>
                  </a:prstClr>
                </a:solidFill>
                <a:uFill>
                  <a:solidFill>
                    <a:srgbClr val="C00000"/>
                  </a:solidFill>
                </a:uFill>
              </a:rPr>
              <a:t>per ragioni familiari meritevoli di protezione</a:t>
            </a:r>
            <a:r>
              <a:rPr lang="it-IT" dirty="0">
                <a:solidFill>
                  <a:prstClr val="black">
                    <a:lumMod val="75000"/>
                    <a:lumOff val="25000"/>
                  </a:prstClr>
                </a:solidFill>
              </a:rPr>
              <a:t>».</a:t>
            </a:r>
          </a:p>
        </p:txBody>
      </p:sp>
      <p:sp>
        <p:nvSpPr>
          <p:cNvPr id="4" name="Segnaposto data 3">
            <a:extLst>
              <a:ext uri="{FF2B5EF4-FFF2-40B4-BE49-F238E27FC236}">
                <a16:creationId xmlns:a16="http://schemas.microsoft.com/office/drawing/2014/main" id="{B31B5AB8-2C43-4D81-A5FF-73FA90ABD1F1}"/>
              </a:ext>
            </a:extLst>
          </p:cNvPr>
          <p:cNvSpPr>
            <a:spLocks noGrp="1"/>
          </p:cNvSpPr>
          <p:nvPr>
            <p:ph type="dt" sz="half" idx="10"/>
          </p:nvPr>
        </p:nvSpPr>
        <p:spPr/>
        <p:txBody>
          <a:bodyPr/>
          <a:lstStyle/>
          <a:p>
            <a:fld id="{AB5441C0-555C-4993-BA32-25DBBA34D591}" type="datetime1">
              <a:rPr lang="it-IT" smtClean="0"/>
              <a:t>07/06/2018</a:t>
            </a:fld>
            <a:endParaRPr lang="en-US" dirty="0"/>
          </a:p>
        </p:txBody>
      </p:sp>
      <p:sp>
        <p:nvSpPr>
          <p:cNvPr id="5" name="Segnaposto piè di pagina 4">
            <a:extLst>
              <a:ext uri="{FF2B5EF4-FFF2-40B4-BE49-F238E27FC236}">
                <a16:creationId xmlns:a16="http://schemas.microsoft.com/office/drawing/2014/main" id="{9D8DB883-27C7-4640-AAF5-BAE4B8287285}"/>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A02D2252-DAB7-4A4B-B715-4C4C482C90D0}"/>
              </a:ext>
            </a:extLst>
          </p:cNvPr>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4060370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/10</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454867" y="1143759"/>
            <a:ext cx="9282266" cy="4570482"/>
          </a:xfrm>
        </p:spPr>
        <p:txBody>
          <a:bodyPr/>
          <a:lstStyle/>
          <a:p>
            <a:pPr marL="0" indent="0">
              <a:buNone/>
              <a:tabLst>
                <a:tab pos="1081088" algn="l"/>
              </a:tabLst>
            </a:pPr>
            <a:r>
              <a:rPr lang="it-IT" sz="3200" dirty="0">
                <a:solidFill>
                  <a:prstClr val="black"/>
                </a:solidFill>
              </a:rPr>
              <a:t>L’</a:t>
            </a:r>
            <a:r>
              <a:rPr lang="it-IT" sz="3200" u="sng" dirty="0">
                <a:solidFill>
                  <a:prstClr val="black"/>
                </a:solidFill>
                <a:uFill>
                  <a:solidFill>
                    <a:srgbClr val="C00000"/>
                  </a:solidFill>
                </a:uFill>
              </a:rPr>
              <a:t>obbligo di informazione</a:t>
            </a:r>
            <a:r>
              <a:rPr lang="it-IT" sz="3200" dirty="0">
                <a:solidFill>
                  <a:prstClr val="black"/>
                </a:solidFill>
                <a:uFill>
                  <a:solidFill>
                    <a:srgbClr val="C00000"/>
                  </a:solidFill>
                </a:uFill>
              </a:rPr>
              <a:t>, poi, </a:t>
            </a:r>
            <a:r>
              <a:rPr lang="it-IT" sz="3200" u="sng" dirty="0">
                <a:solidFill>
                  <a:prstClr val="black"/>
                </a:solidFill>
                <a:effectLst>
                  <a:outerShdw blurRad="38100" dist="38100" dir="2700000" algn="tl">
                    <a:srgbClr val="000000">
                      <a:alpha val="43137"/>
                    </a:srgbClr>
                  </a:outerShdw>
                </a:effectLst>
                <a:uFill>
                  <a:solidFill>
                    <a:srgbClr val="C00000"/>
                  </a:solidFill>
                </a:uFill>
              </a:rPr>
              <a:t>non vale</a:t>
            </a:r>
            <a:r>
              <a:rPr lang="it-IT" sz="3200" dirty="0">
                <a:solidFill>
                  <a:prstClr val="black"/>
                </a:solidFill>
              </a:rPr>
              <a:t>:</a:t>
            </a:r>
          </a:p>
          <a:p>
            <a:pPr>
              <a:tabLst>
                <a:tab pos="1081088" algn="l"/>
              </a:tabLst>
            </a:pPr>
            <a:r>
              <a:rPr lang="it-IT" sz="3200" dirty="0">
                <a:solidFill>
                  <a:prstClr val="black"/>
                </a:solidFill>
              </a:rPr>
              <a:t>se è </a:t>
            </a:r>
            <a:r>
              <a:rPr lang="it-IT" sz="3200" dirty="0">
                <a:solidFill>
                  <a:srgbClr val="C00000"/>
                </a:solidFill>
              </a:rPr>
              <a:t>impossibile</a:t>
            </a:r>
            <a:r>
              <a:rPr lang="it-IT" sz="3200" dirty="0">
                <a:solidFill>
                  <a:prstClr val="black"/>
                </a:solidFill>
              </a:rPr>
              <a:t> o implicherebbe uno </a:t>
            </a:r>
            <a:r>
              <a:rPr lang="it-IT" sz="3200" dirty="0">
                <a:solidFill>
                  <a:srgbClr val="C00000"/>
                </a:solidFill>
              </a:rPr>
              <a:t>sforzo sproporzionato</a:t>
            </a:r>
            <a:r>
              <a:rPr lang="it-IT" sz="3200" dirty="0">
                <a:solidFill>
                  <a:prstClr val="black"/>
                </a:solidFill>
              </a:rPr>
              <a:t> comunicare le informazioni all’interessato;</a:t>
            </a:r>
          </a:p>
          <a:p>
            <a:pPr>
              <a:tabLst>
                <a:tab pos="1081088" algn="l"/>
              </a:tabLst>
            </a:pPr>
            <a:r>
              <a:rPr lang="it-IT" sz="3200" dirty="0">
                <a:solidFill>
                  <a:prstClr val="black"/>
                </a:solidFill>
              </a:rPr>
              <a:t>se l’obbligo di informativa </a:t>
            </a:r>
            <a:r>
              <a:rPr lang="it-IT" sz="3200" dirty="0">
                <a:solidFill>
                  <a:srgbClr val="C00000"/>
                </a:solidFill>
              </a:rPr>
              <a:t>rischia di rendere impossibile</a:t>
            </a:r>
            <a:r>
              <a:rPr lang="it-IT" sz="3200" dirty="0">
                <a:solidFill>
                  <a:prstClr val="black"/>
                </a:solidFill>
              </a:rPr>
              <a:t> o di </a:t>
            </a:r>
            <a:r>
              <a:rPr lang="it-IT" sz="3200" dirty="0">
                <a:solidFill>
                  <a:srgbClr val="C00000"/>
                </a:solidFill>
              </a:rPr>
              <a:t>pregiudicare gravemente </a:t>
            </a:r>
            <a:r>
              <a:rPr lang="it-IT" sz="3200" i="1" dirty="0">
                <a:solidFill>
                  <a:prstClr val="black"/>
                </a:solidFill>
              </a:rPr>
              <a:t>il conseguimento delle finalità</a:t>
            </a:r>
            <a:r>
              <a:rPr lang="it-IT" sz="3200" dirty="0">
                <a:solidFill>
                  <a:prstClr val="black"/>
                </a:solidFill>
              </a:rPr>
              <a:t> di tale trattamento;</a:t>
            </a:r>
          </a:p>
          <a:p>
            <a:pPr marL="0" indent="0">
              <a:buNone/>
              <a:tabLst>
                <a:tab pos="1081088" algn="l"/>
              </a:tabLst>
            </a:pPr>
            <a:r>
              <a:rPr lang="it-IT" sz="3200" dirty="0">
                <a:solidFill>
                  <a:srgbClr val="C00000"/>
                </a:solidFill>
              </a:rPr>
              <a:t>In tali casi</a:t>
            </a:r>
            <a:r>
              <a:rPr lang="it-IT" sz="3200" dirty="0">
                <a:solidFill>
                  <a:prstClr val="black"/>
                </a:solidFill>
              </a:rPr>
              <a:t>, il titolare del trattamento adotta </a:t>
            </a:r>
            <a:r>
              <a:rPr lang="it-IT" sz="3200" u="sng" dirty="0">
                <a:solidFill>
                  <a:prstClr val="black"/>
                </a:solidFill>
                <a:uFill>
                  <a:solidFill>
                    <a:srgbClr val="C00000"/>
                  </a:solidFill>
                </a:uFill>
              </a:rPr>
              <a:t>misure appropriate per tutelare i diritti, le libertà e i legittimi interessi</a:t>
            </a:r>
            <a:r>
              <a:rPr lang="it-IT" sz="3200" dirty="0">
                <a:solidFill>
                  <a:prstClr val="black"/>
                </a:solidFill>
              </a:rPr>
              <a:t> dell’interessato, </a:t>
            </a:r>
            <a:r>
              <a:rPr lang="it-IT" sz="3200" i="1" dirty="0">
                <a:solidFill>
                  <a:prstClr val="black"/>
                </a:solidFill>
              </a:rPr>
              <a:t>anche rendendo pubbliche le informazioni.</a:t>
            </a:r>
            <a:endParaRPr lang="it-IT" sz="3200" dirty="0">
              <a:solidFill>
                <a:prstClr val="black"/>
              </a:solidFill>
            </a:endParaRP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515BC90B-78C9-49B4-973B-FACB9850F7B3}"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70</a:t>
            </a:fld>
            <a:endParaRPr lang="it-IT" dirty="0"/>
          </a:p>
        </p:txBody>
      </p:sp>
    </p:spTree>
    <p:extLst>
      <p:ext uri="{BB962C8B-B14F-4D97-AF65-F5344CB8AC3E}">
        <p14:creationId xmlns:p14="http://schemas.microsoft.com/office/powerpoint/2010/main" val="2344405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11AEE8-6BEC-4E85-AFD7-D8A35758FFF8}"/>
              </a:ext>
            </a:extLst>
          </p:cNvPr>
          <p:cNvSpPr>
            <a:spLocks noGrp="1"/>
          </p:cNvSpPr>
          <p:nvPr>
            <p:ph type="title"/>
          </p:nvPr>
        </p:nvSpPr>
        <p:spPr/>
        <p:txBody>
          <a:bodyPr/>
          <a:lstStyle/>
          <a:p>
            <a:r>
              <a:rPr lang="it-IT" dirty="0"/>
              <a:t>Dati ottenuti </a:t>
            </a:r>
            <a:r>
              <a:rPr lang="it-IT" dirty="0">
                <a:solidFill>
                  <a:srgbClr val="C00000"/>
                </a:solidFill>
              </a:rPr>
              <a:t>da </a:t>
            </a:r>
            <a:r>
              <a:rPr lang="it-IT" b="1" dirty="0">
                <a:solidFill>
                  <a:srgbClr val="C00000"/>
                </a:solidFill>
              </a:rPr>
              <a:t>altra fonte </a:t>
            </a:r>
            <a:r>
              <a:rPr lang="it-IT" baseline="30000" dirty="0"/>
              <a:t>info obbligatorie</a:t>
            </a:r>
            <a:r>
              <a:rPr lang="it-IT" b="1" dirty="0"/>
              <a:t> </a:t>
            </a:r>
            <a:r>
              <a:rPr lang="it-IT" dirty="0">
                <a:solidFill>
                  <a:schemeClr val="bg2">
                    <a:lumMod val="75000"/>
                  </a:schemeClr>
                </a:solidFill>
              </a:rPr>
              <a:t>/11</a:t>
            </a:r>
          </a:p>
        </p:txBody>
      </p:sp>
      <p:sp>
        <p:nvSpPr>
          <p:cNvPr id="3" name="Segnaposto contenuto 2">
            <a:extLst>
              <a:ext uri="{FF2B5EF4-FFF2-40B4-BE49-F238E27FC236}">
                <a16:creationId xmlns:a16="http://schemas.microsoft.com/office/drawing/2014/main" id="{058D6E4B-AC85-4E18-8536-7B7C852CA23A}"/>
              </a:ext>
            </a:extLst>
          </p:cNvPr>
          <p:cNvSpPr>
            <a:spLocks noGrp="1"/>
          </p:cNvSpPr>
          <p:nvPr>
            <p:ph idx="1"/>
          </p:nvPr>
        </p:nvSpPr>
        <p:spPr>
          <a:xfrm>
            <a:off x="1812454" y="1562335"/>
            <a:ext cx="8567093" cy="3733330"/>
          </a:xfrm>
        </p:spPr>
        <p:txBody>
          <a:bodyPr/>
          <a:lstStyle/>
          <a:p>
            <a:pPr marL="0" indent="0">
              <a:buNone/>
              <a:tabLst>
                <a:tab pos="1081088" algn="l"/>
              </a:tabLst>
            </a:pPr>
            <a:r>
              <a:rPr lang="it-IT" sz="3200" dirty="0">
                <a:solidFill>
                  <a:prstClr val="black"/>
                </a:solidFill>
              </a:rPr>
              <a:t>L’</a:t>
            </a:r>
            <a:r>
              <a:rPr lang="it-IT" sz="3200" u="sng" dirty="0">
                <a:solidFill>
                  <a:prstClr val="black"/>
                </a:solidFill>
                <a:uFill>
                  <a:solidFill>
                    <a:srgbClr val="C00000"/>
                  </a:solidFill>
                </a:uFill>
              </a:rPr>
              <a:t>obbligo di informazione</a:t>
            </a:r>
            <a:r>
              <a:rPr lang="it-IT" sz="3200" dirty="0">
                <a:solidFill>
                  <a:prstClr val="black"/>
                </a:solidFill>
                <a:uFill>
                  <a:solidFill>
                    <a:srgbClr val="C00000"/>
                  </a:solidFill>
                </a:uFill>
              </a:rPr>
              <a:t>, infine, </a:t>
            </a:r>
            <a:r>
              <a:rPr lang="it-IT" sz="3200" u="sng" dirty="0">
                <a:solidFill>
                  <a:prstClr val="black"/>
                </a:solidFill>
                <a:effectLst>
                  <a:outerShdw blurRad="38100" dist="38100" dir="2700000" algn="tl">
                    <a:srgbClr val="000000">
                      <a:alpha val="43137"/>
                    </a:srgbClr>
                  </a:outerShdw>
                </a:effectLst>
                <a:uFill>
                  <a:solidFill>
                    <a:srgbClr val="C00000"/>
                  </a:solidFill>
                </a:uFill>
              </a:rPr>
              <a:t>non vale</a:t>
            </a:r>
            <a:r>
              <a:rPr lang="it-IT" sz="3200" dirty="0">
                <a:solidFill>
                  <a:prstClr val="black"/>
                </a:solidFill>
              </a:rPr>
              <a:t>:</a:t>
            </a:r>
          </a:p>
          <a:p>
            <a:pPr marL="0" indent="0">
              <a:buNone/>
              <a:tabLst>
                <a:tab pos="1081088" algn="l"/>
              </a:tabLst>
            </a:pPr>
            <a:endParaRPr lang="it-IT" sz="3200" dirty="0">
              <a:solidFill>
                <a:prstClr val="black"/>
              </a:solidFill>
            </a:endParaRPr>
          </a:p>
          <a:p>
            <a:pPr>
              <a:tabLst>
                <a:tab pos="1081088" algn="l"/>
              </a:tabLst>
            </a:pPr>
            <a:r>
              <a:rPr lang="it-IT" sz="3200" dirty="0">
                <a:solidFill>
                  <a:prstClr val="black"/>
                </a:solidFill>
              </a:rPr>
              <a:t>se il </a:t>
            </a:r>
            <a:r>
              <a:rPr lang="it-IT" sz="3200" cap="small" dirty="0">
                <a:solidFill>
                  <a:prstClr val="black"/>
                </a:solidFill>
              </a:rPr>
              <a:t>tdtr</a:t>
            </a:r>
            <a:r>
              <a:rPr lang="it-IT" sz="3200" dirty="0">
                <a:solidFill>
                  <a:prstClr val="black"/>
                </a:solidFill>
              </a:rPr>
              <a:t> ottiene i d.p. perché </a:t>
            </a:r>
            <a:r>
              <a:rPr lang="it-IT" sz="3200" dirty="0">
                <a:solidFill>
                  <a:srgbClr val="C00000"/>
                </a:solidFill>
              </a:rPr>
              <a:t>espressamente previsto dal diritto</a:t>
            </a:r>
            <a:r>
              <a:rPr lang="it-IT" sz="3200" dirty="0">
                <a:solidFill>
                  <a:prstClr val="black"/>
                </a:solidFill>
              </a:rPr>
              <a:t> dell’Unione o dello </a:t>
            </a:r>
            <a:r>
              <a:rPr lang="it-IT" sz="3200" dirty="0" err="1">
                <a:solidFill>
                  <a:prstClr val="black"/>
                </a:solidFill>
              </a:rPr>
              <a:t>St.m</a:t>
            </a:r>
            <a:r>
              <a:rPr lang="it-IT" sz="3200" dirty="0">
                <a:solidFill>
                  <a:prstClr val="black"/>
                </a:solidFill>
              </a:rPr>
              <a:t>. cui è soggetto </a:t>
            </a:r>
            <a:r>
              <a:rPr lang="it-IT" dirty="0">
                <a:solidFill>
                  <a:prstClr val="black"/>
                </a:solidFill>
              </a:rPr>
              <a:t>(</a:t>
            </a:r>
            <a:r>
              <a:rPr lang="it-IT" i="1" dirty="0">
                <a:solidFill>
                  <a:prstClr val="black"/>
                </a:solidFill>
              </a:rPr>
              <a:t>purché il diritto preveda misure appropriate per tutelare gli interessi legittimi dell’interessato</a:t>
            </a:r>
            <a:r>
              <a:rPr lang="it-IT" dirty="0">
                <a:solidFill>
                  <a:prstClr val="black"/>
                </a:solidFill>
              </a:rPr>
              <a:t>)</a:t>
            </a:r>
            <a:r>
              <a:rPr lang="it-IT" sz="3200" dirty="0">
                <a:solidFill>
                  <a:prstClr val="black"/>
                </a:solidFill>
              </a:rPr>
              <a:t>;</a:t>
            </a:r>
          </a:p>
          <a:p>
            <a:pPr>
              <a:tabLst>
                <a:tab pos="1081088" algn="l"/>
              </a:tabLst>
            </a:pPr>
            <a:r>
              <a:rPr lang="it-IT" sz="3200" dirty="0">
                <a:solidFill>
                  <a:prstClr val="black"/>
                </a:solidFill>
              </a:rPr>
              <a:t>se i d.p. devono rimanere riservati in virtù di un </a:t>
            </a:r>
            <a:r>
              <a:rPr lang="it-IT" sz="3200" dirty="0">
                <a:solidFill>
                  <a:srgbClr val="C00000"/>
                </a:solidFill>
              </a:rPr>
              <a:t>obbligo di segreto professionale </a:t>
            </a:r>
            <a:r>
              <a:rPr lang="it-IT" sz="3200" dirty="0">
                <a:solidFill>
                  <a:prstClr val="black"/>
                </a:solidFill>
              </a:rPr>
              <a:t>o di </a:t>
            </a:r>
            <a:r>
              <a:rPr lang="it-IT" sz="3200" dirty="0">
                <a:solidFill>
                  <a:srgbClr val="C00000"/>
                </a:solidFill>
              </a:rPr>
              <a:t>segretezza</a:t>
            </a:r>
            <a:r>
              <a:rPr lang="it-IT" sz="3200" dirty="0">
                <a:solidFill>
                  <a:prstClr val="black"/>
                </a:solidFill>
              </a:rPr>
              <a:t> previsti per legge.</a:t>
            </a:r>
          </a:p>
        </p:txBody>
      </p:sp>
      <p:sp>
        <p:nvSpPr>
          <p:cNvPr id="4" name="Segnaposto data 3">
            <a:extLst>
              <a:ext uri="{FF2B5EF4-FFF2-40B4-BE49-F238E27FC236}">
                <a16:creationId xmlns:a16="http://schemas.microsoft.com/office/drawing/2014/main" id="{AF5B7782-2AF8-442B-A371-ACE1D6352F71}"/>
              </a:ext>
            </a:extLst>
          </p:cNvPr>
          <p:cNvSpPr>
            <a:spLocks noGrp="1"/>
          </p:cNvSpPr>
          <p:nvPr>
            <p:ph type="dt" sz="half" idx="10"/>
          </p:nvPr>
        </p:nvSpPr>
        <p:spPr/>
        <p:txBody>
          <a:bodyPr/>
          <a:lstStyle/>
          <a:p>
            <a:fld id="{F30C0991-860B-4E68-878B-4159096C82B1}" type="datetime1">
              <a:rPr lang="it-IT" smtClean="0"/>
              <a:t>07/06/2018</a:t>
            </a:fld>
            <a:endParaRPr lang="it-IT" dirty="0"/>
          </a:p>
        </p:txBody>
      </p:sp>
      <p:sp>
        <p:nvSpPr>
          <p:cNvPr id="5" name="Segnaposto piè di pagina 4">
            <a:extLst>
              <a:ext uri="{FF2B5EF4-FFF2-40B4-BE49-F238E27FC236}">
                <a16:creationId xmlns:a16="http://schemas.microsoft.com/office/drawing/2014/main" id="{3989E872-DF99-441F-A943-EBACA3D183C0}"/>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0E6C42B6-8368-4718-B496-1A1A81426334}"/>
              </a:ext>
            </a:extLst>
          </p:cNvPr>
          <p:cNvSpPr>
            <a:spLocks noGrp="1"/>
          </p:cNvSpPr>
          <p:nvPr>
            <p:ph type="sldNum" sz="quarter" idx="12"/>
          </p:nvPr>
        </p:nvSpPr>
        <p:spPr/>
        <p:txBody>
          <a:bodyPr/>
          <a:lstStyle/>
          <a:p>
            <a:fld id="{F74602B5-7832-47F6-8BF6-4ACCF92184F1}" type="slidenum">
              <a:rPr lang="it-IT" smtClean="0"/>
              <a:pPr/>
              <a:t>71</a:t>
            </a:fld>
            <a:endParaRPr lang="it-IT" dirty="0"/>
          </a:p>
        </p:txBody>
      </p:sp>
    </p:spTree>
    <p:extLst>
      <p:ext uri="{BB962C8B-B14F-4D97-AF65-F5344CB8AC3E}">
        <p14:creationId xmlns:p14="http://schemas.microsoft.com/office/powerpoint/2010/main" val="734026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6848300-4573-4845-9559-DDEFE963BDA7}"/>
              </a:ext>
            </a:extLst>
          </p:cNvPr>
          <p:cNvSpPr>
            <a:spLocks noGrp="1"/>
          </p:cNvSpPr>
          <p:nvPr>
            <p:ph type="dt" sz="half" idx="10"/>
          </p:nvPr>
        </p:nvSpPr>
        <p:spPr/>
        <p:txBody>
          <a:bodyPr/>
          <a:lstStyle/>
          <a:p>
            <a:fld id="{0C2FF80C-1DA0-46C6-9855-5C1653B1407C}" type="datetime1">
              <a:rPr lang="it-IT" smtClean="0"/>
              <a:t>07/06/2018</a:t>
            </a:fld>
            <a:endParaRPr lang="en-US"/>
          </a:p>
        </p:txBody>
      </p:sp>
      <p:sp>
        <p:nvSpPr>
          <p:cNvPr id="5" name="Segnaposto piè di pagina 4">
            <a:extLst>
              <a:ext uri="{FF2B5EF4-FFF2-40B4-BE49-F238E27FC236}">
                <a16:creationId xmlns:a16="http://schemas.microsoft.com/office/drawing/2014/main" id="{B6D9B831-D187-46F8-974F-1B9487A96C4A}"/>
              </a:ext>
            </a:extLst>
          </p:cNvPr>
          <p:cNvSpPr>
            <a:spLocks noGrp="1"/>
          </p:cNvSpPr>
          <p:nvPr>
            <p:ph type="ftr" sz="quarter" idx="11"/>
          </p:nvPr>
        </p:nvSpPr>
        <p:spPr/>
        <p:txBody>
          <a:bodyPr/>
          <a:lstStyle/>
          <a:p>
            <a:r>
              <a:rPr lang="en-US"/>
              <a:t>Copyright © 2018 — Marzio Vaglio</a:t>
            </a:r>
          </a:p>
        </p:txBody>
      </p:sp>
      <p:sp>
        <p:nvSpPr>
          <p:cNvPr id="6" name="Segnaposto numero diapositiva 5">
            <a:extLst>
              <a:ext uri="{FF2B5EF4-FFF2-40B4-BE49-F238E27FC236}">
                <a16:creationId xmlns:a16="http://schemas.microsoft.com/office/drawing/2014/main" id="{82A76AF4-DB96-4FED-BF9A-701D92E8B7F4}"/>
              </a:ext>
            </a:extLst>
          </p:cNvPr>
          <p:cNvSpPr>
            <a:spLocks noGrp="1"/>
          </p:cNvSpPr>
          <p:nvPr>
            <p:ph type="sldNum" sz="quarter" idx="12"/>
          </p:nvPr>
        </p:nvSpPr>
        <p:spPr/>
        <p:txBody>
          <a:bodyPr/>
          <a:lstStyle/>
          <a:p>
            <a:fld id="{F74602B5-7832-47F6-8BF6-4ACCF92184F1}" type="slidenum">
              <a:rPr lang="en-US" smtClean="0"/>
              <a:pPr/>
              <a:t>72</a:t>
            </a:fld>
            <a:endParaRPr lang="en-US"/>
          </a:p>
        </p:txBody>
      </p:sp>
      <p:sp>
        <p:nvSpPr>
          <p:cNvPr id="13" name="Titolo 12">
            <a:extLst>
              <a:ext uri="{FF2B5EF4-FFF2-40B4-BE49-F238E27FC236}">
                <a16:creationId xmlns:a16="http://schemas.microsoft.com/office/drawing/2014/main" id="{A4FD32FC-CD10-4F7D-BFDF-49018A9430B8}"/>
              </a:ext>
            </a:extLst>
          </p:cNvPr>
          <p:cNvSpPr>
            <a:spLocks noGrp="1"/>
          </p:cNvSpPr>
          <p:nvPr>
            <p:ph type="title" idx="4294967295"/>
          </p:nvPr>
        </p:nvSpPr>
        <p:spPr>
          <a:xfrm rot="16200000">
            <a:off x="-1680652" y="3676879"/>
            <a:ext cx="4340183" cy="978875"/>
          </a:xfrm>
        </p:spPr>
        <p:txBody>
          <a:bodyPr>
            <a:normAutofit fontScale="90000"/>
          </a:bodyPr>
          <a:lstStyle/>
          <a:p>
            <a:r>
              <a:rPr lang="it-IT" dirty="0"/>
              <a:t>Raffronto: </a:t>
            </a:r>
            <a:r>
              <a:rPr lang="it-IT" baseline="30000" dirty="0"/>
              <a:t>Articoli 13 e 14</a:t>
            </a:r>
          </a:p>
        </p:txBody>
      </p:sp>
      <p:pic>
        <p:nvPicPr>
          <p:cNvPr id="2" name="Immagine 1">
            <a:extLst>
              <a:ext uri="{FF2B5EF4-FFF2-40B4-BE49-F238E27FC236}">
                <a16:creationId xmlns:a16="http://schemas.microsoft.com/office/drawing/2014/main" id="{BF12084A-05E2-4EF9-8EE6-2CD09C2ADCEF}"/>
              </a:ext>
            </a:extLst>
          </p:cNvPr>
          <p:cNvPicPr>
            <a:picLocks noChangeAspect="1"/>
          </p:cNvPicPr>
          <p:nvPr/>
        </p:nvPicPr>
        <p:blipFill>
          <a:blip r:embed="rId3"/>
          <a:stretch>
            <a:fillRect/>
          </a:stretch>
        </p:blipFill>
        <p:spPr>
          <a:xfrm>
            <a:off x="1273059" y="33090"/>
            <a:ext cx="9640809" cy="6300000"/>
          </a:xfrm>
          <a:prstGeom prst="rect">
            <a:avLst/>
          </a:prstGeom>
        </p:spPr>
      </p:pic>
    </p:spTree>
    <p:extLst>
      <p:ext uri="{BB962C8B-B14F-4D97-AF65-F5344CB8AC3E}">
        <p14:creationId xmlns:p14="http://schemas.microsoft.com/office/powerpoint/2010/main" val="4109844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6848300-4573-4845-9559-DDEFE963BDA7}"/>
              </a:ext>
            </a:extLst>
          </p:cNvPr>
          <p:cNvSpPr>
            <a:spLocks noGrp="1"/>
          </p:cNvSpPr>
          <p:nvPr>
            <p:ph type="dt" sz="half" idx="10"/>
          </p:nvPr>
        </p:nvSpPr>
        <p:spPr/>
        <p:txBody>
          <a:bodyPr/>
          <a:lstStyle/>
          <a:p>
            <a:fld id="{B6ABE3BD-383C-4D23-BCC5-1373AA68B25C}" type="datetime1">
              <a:rPr lang="it-IT" smtClean="0"/>
              <a:t>07/06/2018</a:t>
            </a:fld>
            <a:endParaRPr lang="en-US"/>
          </a:p>
        </p:txBody>
      </p:sp>
      <p:sp>
        <p:nvSpPr>
          <p:cNvPr id="5" name="Segnaposto piè di pagina 4">
            <a:extLst>
              <a:ext uri="{FF2B5EF4-FFF2-40B4-BE49-F238E27FC236}">
                <a16:creationId xmlns:a16="http://schemas.microsoft.com/office/drawing/2014/main" id="{B6D9B831-D187-46F8-974F-1B9487A96C4A}"/>
              </a:ext>
            </a:extLst>
          </p:cNvPr>
          <p:cNvSpPr>
            <a:spLocks noGrp="1"/>
          </p:cNvSpPr>
          <p:nvPr>
            <p:ph type="ftr" sz="quarter" idx="11"/>
          </p:nvPr>
        </p:nvSpPr>
        <p:spPr/>
        <p:txBody>
          <a:bodyPr/>
          <a:lstStyle/>
          <a:p>
            <a:r>
              <a:rPr lang="en-US"/>
              <a:t>Copyright © 2018 — Marzio Vaglio</a:t>
            </a:r>
          </a:p>
        </p:txBody>
      </p:sp>
      <p:sp>
        <p:nvSpPr>
          <p:cNvPr id="6" name="Segnaposto numero diapositiva 5">
            <a:extLst>
              <a:ext uri="{FF2B5EF4-FFF2-40B4-BE49-F238E27FC236}">
                <a16:creationId xmlns:a16="http://schemas.microsoft.com/office/drawing/2014/main" id="{82A76AF4-DB96-4FED-BF9A-701D92E8B7F4}"/>
              </a:ext>
            </a:extLst>
          </p:cNvPr>
          <p:cNvSpPr>
            <a:spLocks noGrp="1"/>
          </p:cNvSpPr>
          <p:nvPr>
            <p:ph type="sldNum" sz="quarter" idx="12"/>
          </p:nvPr>
        </p:nvSpPr>
        <p:spPr/>
        <p:txBody>
          <a:bodyPr/>
          <a:lstStyle/>
          <a:p>
            <a:fld id="{F74602B5-7832-47F6-8BF6-4ACCF92184F1}" type="slidenum">
              <a:rPr lang="en-US" smtClean="0"/>
              <a:pPr/>
              <a:t>73</a:t>
            </a:fld>
            <a:endParaRPr lang="en-US"/>
          </a:p>
        </p:txBody>
      </p:sp>
      <p:pic>
        <p:nvPicPr>
          <p:cNvPr id="8" name="Segnaposto contenuto 7">
            <a:extLst>
              <a:ext uri="{FF2B5EF4-FFF2-40B4-BE49-F238E27FC236}">
                <a16:creationId xmlns:a16="http://schemas.microsoft.com/office/drawing/2014/main" id="{6FE3237F-9D6B-4FE9-A842-459BEED5E8DF}"/>
              </a:ext>
            </a:extLst>
          </p:cNvPr>
          <p:cNvPicPr>
            <a:picLocks noGrp="1" noChangeAspect="1"/>
          </p:cNvPicPr>
          <p:nvPr>
            <p:ph idx="4294967295"/>
          </p:nvPr>
        </p:nvPicPr>
        <p:blipFill>
          <a:blip r:embed="rId3"/>
          <a:stretch>
            <a:fillRect/>
          </a:stretch>
        </p:blipFill>
        <p:spPr>
          <a:xfrm>
            <a:off x="1211869" y="21420"/>
            <a:ext cx="9768263" cy="6300000"/>
          </a:xfrm>
          <a:prstGeom prst="rect">
            <a:avLst/>
          </a:prstGeom>
        </p:spPr>
      </p:pic>
      <p:sp>
        <p:nvSpPr>
          <p:cNvPr id="7" name="Titolo 12">
            <a:extLst>
              <a:ext uri="{FF2B5EF4-FFF2-40B4-BE49-F238E27FC236}">
                <a16:creationId xmlns:a16="http://schemas.microsoft.com/office/drawing/2014/main" id="{CE0B7BDC-296C-4F9D-98EB-CB65B30774C9}"/>
              </a:ext>
            </a:extLst>
          </p:cNvPr>
          <p:cNvSpPr txBox="1">
            <a:spLocks/>
          </p:cNvSpPr>
          <p:nvPr/>
        </p:nvSpPr>
        <p:spPr>
          <a:xfrm rot="16200000">
            <a:off x="-1680652" y="3676879"/>
            <a:ext cx="4340183" cy="97887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rgbClr val="002060"/>
                </a:solidFill>
                <a:latin typeface="Arial Nova Cond Light" panose="020B0306020202020204" pitchFamily="34" charset="0"/>
                <a:ea typeface="+mj-ea"/>
                <a:cs typeface="+mj-cs"/>
              </a:defRPr>
            </a:lvl1pPr>
          </a:lstStyle>
          <a:p>
            <a:r>
              <a:rPr lang="it-IT" dirty="0"/>
              <a:t>Raffronto: </a:t>
            </a:r>
            <a:r>
              <a:rPr lang="it-IT" baseline="30000" dirty="0"/>
              <a:t>Articoli 13 e 14</a:t>
            </a:r>
          </a:p>
        </p:txBody>
      </p:sp>
    </p:spTree>
    <p:extLst>
      <p:ext uri="{BB962C8B-B14F-4D97-AF65-F5344CB8AC3E}">
        <p14:creationId xmlns:p14="http://schemas.microsoft.com/office/powerpoint/2010/main" val="19618874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6848300-4573-4845-9559-DDEFE963BDA7}"/>
              </a:ext>
            </a:extLst>
          </p:cNvPr>
          <p:cNvSpPr>
            <a:spLocks noGrp="1"/>
          </p:cNvSpPr>
          <p:nvPr>
            <p:ph type="dt" sz="half" idx="10"/>
          </p:nvPr>
        </p:nvSpPr>
        <p:spPr/>
        <p:txBody>
          <a:bodyPr/>
          <a:lstStyle/>
          <a:p>
            <a:fld id="{825679CF-272F-4DEF-9CB7-CA7BCBA87821}" type="datetime1">
              <a:rPr lang="it-IT" smtClean="0"/>
              <a:t>07/06/2018</a:t>
            </a:fld>
            <a:endParaRPr lang="en-US"/>
          </a:p>
        </p:txBody>
      </p:sp>
      <p:sp>
        <p:nvSpPr>
          <p:cNvPr id="5" name="Segnaposto piè di pagina 4">
            <a:extLst>
              <a:ext uri="{FF2B5EF4-FFF2-40B4-BE49-F238E27FC236}">
                <a16:creationId xmlns:a16="http://schemas.microsoft.com/office/drawing/2014/main" id="{B6D9B831-D187-46F8-974F-1B9487A96C4A}"/>
              </a:ext>
            </a:extLst>
          </p:cNvPr>
          <p:cNvSpPr>
            <a:spLocks noGrp="1"/>
          </p:cNvSpPr>
          <p:nvPr>
            <p:ph type="ftr" sz="quarter" idx="11"/>
          </p:nvPr>
        </p:nvSpPr>
        <p:spPr/>
        <p:txBody>
          <a:bodyPr/>
          <a:lstStyle/>
          <a:p>
            <a:r>
              <a:rPr lang="en-US"/>
              <a:t>Copyright © 2018 — Marzio Vaglio</a:t>
            </a:r>
          </a:p>
        </p:txBody>
      </p:sp>
      <p:sp>
        <p:nvSpPr>
          <p:cNvPr id="6" name="Segnaposto numero diapositiva 5">
            <a:extLst>
              <a:ext uri="{FF2B5EF4-FFF2-40B4-BE49-F238E27FC236}">
                <a16:creationId xmlns:a16="http://schemas.microsoft.com/office/drawing/2014/main" id="{82A76AF4-DB96-4FED-BF9A-701D92E8B7F4}"/>
              </a:ext>
            </a:extLst>
          </p:cNvPr>
          <p:cNvSpPr>
            <a:spLocks noGrp="1"/>
          </p:cNvSpPr>
          <p:nvPr>
            <p:ph type="sldNum" sz="quarter" idx="12"/>
          </p:nvPr>
        </p:nvSpPr>
        <p:spPr/>
        <p:txBody>
          <a:bodyPr/>
          <a:lstStyle/>
          <a:p>
            <a:fld id="{F74602B5-7832-47F6-8BF6-4ACCF92184F1}" type="slidenum">
              <a:rPr lang="en-US" smtClean="0"/>
              <a:pPr/>
              <a:t>74</a:t>
            </a:fld>
            <a:endParaRPr lang="en-US"/>
          </a:p>
        </p:txBody>
      </p:sp>
      <p:pic>
        <p:nvPicPr>
          <p:cNvPr id="8" name="Segnaposto contenuto 7">
            <a:extLst>
              <a:ext uri="{FF2B5EF4-FFF2-40B4-BE49-F238E27FC236}">
                <a16:creationId xmlns:a16="http://schemas.microsoft.com/office/drawing/2014/main" id="{6FE3237F-9D6B-4FE9-A842-459BEED5E8DF}"/>
              </a:ext>
            </a:extLst>
          </p:cNvPr>
          <p:cNvPicPr>
            <a:picLocks noGrp="1" noChangeAspect="1"/>
          </p:cNvPicPr>
          <p:nvPr>
            <p:ph idx="4294967295"/>
          </p:nvPr>
        </p:nvPicPr>
        <p:blipFill>
          <a:blip r:embed="rId3"/>
          <a:stretch>
            <a:fillRect/>
          </a:stretch>
        </p:blipFill>
        <p:spPr>
          <a:xfrm>
            <a:off x="1204851" y="21420"/>
            <a:ext cx="9782298" cy="6300000"/>
          </a:xfrm>
        </p:spPr>
      </p:pic>
      <p:sp>
        <p:nvSpPr>
          <p:cNvPr id="10" name="Titolo 12">
            <a:extLst>
              <a:ext uri="{FF2B5EF4-FFF2-40B4-BE49-F238E27FC236}">
                <a16:creationId xmlns:a16="http://schemas.microsoft.com/office/drawing/2014/main" id="{C80C5B7E-100A-4F07-945B-A9DA4929903A}"/>
              </a:ext>
            </a:extLst>
          </p:cNvPr>
          <p:cNvSpPr txBox="1">
            <a:spLocks/>
          </p:cNvSpPr>
          <p:nvPr/>
        </p:nvSpPr>
        <p:spPr>
          <a:xfrm rot="16200000">
            <a:off x="-1680652" y="3676879"/>
            <a:ext cx="4340183" cy="97887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rgbClr val="002060"/>
                </a:solidFill>
                <a:latin typeface="Arial Nova Cond Light" panose="020B0306020202020204" pitchFamily="34" charset="0"/>
                <a:ea typeface="+mj-ea"/>
                <a:cs typeface="+mj-cs"/>
              </a:defRPr>
            </a:lvl1pPr>
          </a:lstStyle>
          <a:p>
            <a:r>
              <a:rPr lang="it-IT" dirty="0"/>
              <a:t>Raffronto: </a:t>
            </a:r>
            <a:r>
              <a:rPr lang="it-IT" baseline="30000" dirty="0"/>
              <a:t>Articoli 13 e 14</a:t>
            </a:r>
          </a:p>
        </p:txBody>
      </p:sp>
    </p:spTree>
    <p:extLst>
      <p:ext uri="{BB962C8B-B14F-4D97-AF65-F5344CB8AC3E}">
        <p14:creationId xmlns:p14="http://schemas.microsoft.com/office/powerpoint/2010/main" val="31367460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6848300-4573-4845-9559-DDEFE963BDA7}"/>
              </a:ext>
            </a:extLst>
          </p:cNvPr>
          <p:cNvSpPr>
            <a:spLocks noGrp="1"/>
          </p:cNvSpPr>
          <p:nvPr>
            <p:ph type="dt" sz="half" idx="10"/>
          </p:nvPr>
        </p:nvSpPr>
        <p:spPr/>
        <p:txBody>
          <a:bodyPr/>
          <a:lstStyle/>
          <a:p>
            <a:fld id="{3C194D46-4596-4504-A71D-AE43B2AE4CB6}" type="datetime1">
              <a:rPr lang="it-IT" smtClean="0"/>
              <a:t>07/06/2018</a:t>
            </a:fld>
            <a:endParaRPr lang="en-US"/>
          </a:p>
        </p:txBody>
      </p:sp>
      <p:sp>
        <p:nvSpPr>
          <p:cNvPr id="5" name="Segnaposto piè di pagina 4">
            <a:extLst>
              <a:ext uri="{FF2B5EF4-FFF2-40B4-BE49-F238E27FC236}">
                <a16:creationId xmlns:a16="http://schemas.microsoft.com/office/drawing/2014/main" id="{B6D9B831-D187-46F8-974F-1B9487A96C4A}"/>
              </a:ext>
            </a:extLst>
          </p:cNvPr>
          <p:cNvSpPr>
            <a:spLocks noGrp="1"/>
          </p:cNvSpPr>
          <p:nvPr>
            <p:ph type="ftr" sz="quarter" idx="11"/>
          </p:nvPr>
        </p:nvSpPr>
        <p:spPr/>
        <p:txBody>
          <a:bodyPr/>
          <a:lstStyle/>
          <a:p>
            <a:r>
              <a:rPr lang="en-US"/>
              <a:t>Copyright © 2018 — Marzio Vaglio</a:t>
            </a:r>
          </a:p>
        </p:txBody>
      </p:sp>
      <p:sp>
        <p:nvSpPr>
          <p:cNvPr id="6" name="Segnaposto numero diapositiva 5">
            <a:extLst>
              <a:ext uri="{FF2B5EF4-FFF2-40B4-BE49-F238E27FC236}">
                <a16:creationId xmlns:a16="http://schemas.microsoft.com/office/drawing/2014/main" id="{82A76AF4-DB96-4FED-BF9A-701D92E8B7F4}"/>
              </a:ext>
            </a:extLst>
          </p:cNvPr>
          <p:cNvSpPr>
            <a:spLocks noGrp="1"/>
          </p:cNvSpPr>
          <p:nvPr>
            <p:ph type="sldNum" sz="quarter" idx="12"/>
          </p:nvPr>
        </p:nvSpPr>
        <p:spPr/>
        <p:txBody>
          <a:bodyPr/>
          <a:lstStyle/>
          <a:p>
            <a:fld id="{F74602B5-7832-47F6-8BF6-4ACCF92184F1}" type="slidenum">
              <a:rPr lang="en-US" smtClean="0"/>
              <a:pPr/>
              <a:t>75</a:t>
            </a:fld>
            <a:endParaRPr lang="en-US"/>
          </a:p>
        </p:txBody>
      </p:sp>
      <p:pic>
        <p:nvPicPr>
          <p:cNvPr id="8" name="Segnaposto contenuto 7">
            <a:extLst>
              <a:ext uri="{FF2B5EF4-FFF2-40B4-BE49-F238E27FC236}">
                <a16:creationId xmlns:a16="http://schemas.microsoft.com/office/drawing/2014/main" id="{6FE3237F-9D6B-4FE9-A842-459BEED5E8DF}"/>
              </a:ext>
            </a:extLst>
          </p:cNvPr>
          <p:cNvPicPr>
            <a:picLocks noGrp="1" noChangeAspect="1"/>
          </p:cNvPicPr>
          <p:nvPr>
            <p:ph idx="4294967295"/>
          </p:nvPr>
        </p:nvPicPr>
        <p:blipFill>
          <a:blip r:embed="rId3"/>
          <a:stretch>
            <a:fillRect/>
          </a:stretch>
        </p:blipFill>
        <p:spPr>
          <a:xfrm>
            <a:off x="1248315" y="30995"/>
            <a:ext cx="9695370" cy="6300000"/>
          </a:xfrm>
        </p:spPr>
      </p:pic>
      <p:sp>
        <p:nvSpPr>
          <p:cNvPr id="9" name="Titolo 12">
            <a:extLst>
              <a:ext uri="{FF2B5EF4-FFF2-40B4-BE49-F238E27FC236}">
                <a16:creationId xmlns:a16="http://schemas.microsoft.com/office/drawing/2014/main" id="{8C2C36CC-0640-4103-A01C-CB9DD1032A76}"/>
              </a:ext>
            </a:extLst>
          </p:cNvPr>
          <p:cNvSpPr txBox="1">
            <a:spLocks/>
          </p:cNvSpPr>
          <p:nvPr/>
        </p:nvSpPr>
        <p:spPr>
          <a:xfrm rot="16200000">
            <a:off x="-1680652" y="3676879"/>
            <a:ext cx="4340183" cy="978875"/>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rgbClr val="002060"/>
                </a:solidFill>
                <a:latin typeface="Arial Nova Cond Light" panose="020B0306020202020204" pitchFamily="34" charset="0"/>
                <a:ea typeface="+mj-ea"/>
                <a:cs typeface="+mj-cs"/>
              </a:defRPr>
            </a:lvl1pPr>
          </a:lstStyle>
          <a:p>
            <a:r>
              <a:rPr lang="it-IT"/>
              <a:t>Raffronto: </a:t>
            </a:r>
            <a:r>
              <a:rPr lang="it-IT" baseline="30000"/>
              <a:t>Articoli 13 e 14</a:t>
            </a:r>
            <a:endParaRPr lang="it-IT" baseline="30000" dirty="0"/>
          </a:p>
        </p:txBody>
      </p:sp>
    </p:spTree>
    <p:extLst>
      <p:ext uri="{BB962C8B-B14F-4D97-AF65-F5344CB8AC3E}">
        <p14:creationId xmlns:p14="http://schemas.microsoft.com/office/powerpoint/2010/main" val="2624947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Il diritto </a:t>
            </a:r>
            <a:r>
              <a:rPr lang="it-IT" dirty="0">
                <a:solidFill>
                  <a:srgbClr val="C00000"/>
                </a:solidFill>
              </a:rPr>
              <a:t>di accesso</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76</a:t>
            </a:fld>
            <a:endParaRPr lang="en-US" dirty="0"/>
          </a:p>
        </p:txBody>
      </p:sp>
    </p:spTree>
    <p:extLst>
      <p:ext uri="{BB962C8B-B14F-4D97-AF65-F5344CB8AC3E}">
        <p14:creationId xmlns:p14="http://schemas.microsoft.com/office/powerpoint/2010/main" val="9516440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accesso</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518037" y="1332016"/>
            <a:ext cx="9155927" cy="4193969"/>
          </a:xfrm>
        </p:spPr>
        <p:txBody>
          <a:bodyPr/>
          <a:lstStyle/>
          <a:p>
            <a:r>
              <a:rPr lang="it-IT" sz="3200" dirty="0"/>
              <a:t>Il </a:t>
            </a:r>
            <a:r>
              <a:rPr lang="it-IT" sz="3200" dirty="0">
                <a:solidFill>
                  <a:srgbClr val="C00000"/>
                </a:solidFill>
              </a:rPr>
              <a:t>diritto di accedere ai dati personali</a:t>
            </a:r>
            <a:r>
              <a:rPr lang="it-IT" sz="3200" dirty="0"/>
              <a:t> che lo riguardano </a:t>
            </a:r>
            <a:r>
              <a:rPr lang="it-IT" sz="3200" u="sng" dirty="0">
                <a:uFill>
                  <a:solidFill>
                    <a:srgbClr val="C00000"/>
                  </a:solidFill>
                </a:uFill>
              </a:rPr>
              <a:t>garantisce che l’interessato sia consapevole del trattamento</a:t>
            </a:r>
            <a:r>
              <a:rPr lang="it-IT" sz="3200" dirty="0"/>
              <a:t> e </a:t>
            </a:r>
            <a:r>
              <a:rPr lang="it-IT" sz="3200" u="sng" dirty="0">
                <a:uFill>
                  <a:solidFill>
                    <a:srgbClr val="C00000"/>
                  </a:solidFill>
                </a:uFill>
              </a:rPr>
              <a:t>possa verificarne la liceità</a:t>
            </a:r>
            <a:r>
              <a:rPr lang="it-IT" sz="3200" dirty="0"/>
              <a:t>.</a:t>
            </a:r>
          </a:p>
          <a:p>
            <a:r>
              <a:rPr lang="it-IT" dirty="0"/>
              <a:t>Ciò deve poter essere fatto </a:t>
            </a:r>
            <a:r>
              <a:rPr lang="it-IT" baseline="30000" dirty="0"/>
              <a:t>(63° Cons.) </a:t>
            </a:r>
            <a:r>
              <a:rPr lang="it-IT" dirty="0"/>
              <a:t>«</a:t>
            </a:r>
            <a:r>
              <a:rPr lang="it-IT" i="1" dirty="0">
                <a:solidFill>
                  <a:srgbClr val="C00000"/>
                </a:solidFill>
              </a:rPr>
              <a:t>facilmente e a intervalli ragionevoli</a:t>
            </a:r>
            <a:r>
              <a:rPr lang="it-IT" dirty="0"/>
              <a:t>» e, se possibile, il </a:t>
            </a:r>
            <a:r>
              <a:rPr lang="it-IT" cap="small" dirty="0"/>
              <a:t>tdtr</a:t>
            </a:r>
            <a:r>
              <a:rPr lang="it-IT" dirty="0"/>
              <a:t> dovrebbe poter fornire l’accesso remoto a un sistema sicuro che </a:t>
            </a:r>
            <a:r>
              <a:rPr lang="it-IT" u="sng" dirty="0">
                <a:uFill>
                  <a:solidFill>
                    <a:srgbClr val="C00000"/>
                  </a:solidFill>
                </a:uFill>
              </a:rPr>
              <a:t>consenta all’interessato di consultare direttamente i propri dati personali</a:t>
            </a:r>
            <a:r>
              <a:rPr lang="it-IT" dirty="0"/>
              <a:t>.</a:t>
            </a:r>
          </a:p>
          <a:p>
            <a:r>
              <a:rPr lang="it-IT" sz="3200" dirty="0"/>
              <a:t>Il diritto di accesso </a:t>
            </a:r>
            <a:r>
              <a:rPr lang="it-IT" sz="3200" i="1" dirty="0">
                <a:solidFill>
                  <a:srgbClr val="C00000"/>
                </a:solidFill>
              </a:rPr>
              <a:t>non deve </a:t>
            </a:r>
            <a:r>
              <a:rPr lang="it-IT" sz="3200" dirty="0">
                <a:solidFill>
                  <a:srgbClr val="C00000"/>
                </a:solidFill>
              </a:rPr>
              <a:t>ledere diritti e libertà altrui</a:t>
            </a:r>
            <a:r>
              <a:rPr lang="it-IT" sz="3200" dirty="0"/>
              <a:t>, compreso il segreto industriale e aziendale e la proprietà intellettuale, segnatamente i diritti d’autore a tutela del </a:t>
            </a:r>
            <a:r>
              <a:rPr lang="it-IT" sz="3200" dirty="0" err="1"/>
              <a:t>sw</a:t>
            </a:r>
            <a:r>
              <a:rPr lang="it-IT" sz="3200" dirty="0"/>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82A78B57-73F4-402F-8B3F-060E5AEC0B72}"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77</a:t>
            </a:fld>
            <a:endParaRPr lang="it-IT" dirty="0"/>
          </a:p>
        </p:txBody>
      </p:sp>
    </p:spTree>
    <p:extLst>
      <p:ext uri="{BB962C8B-B14F-4D97-AF65-F5344CB8AC3E}">
        <p14:creationId xmlns:p14="http://schemas.microsoft.com/office/powerpoint/2010/main" val="38006044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accesso </a:t>
            </a:r>
            <a:r>
              <a:rPr lang="it-IT" dirty="0">
                <a:solidFill>
                  <a:schemeClr val="tx2">
                    <a:lumMod val="60000"/>
                    <a:lumOff val="40000"/>
                  </a:schemeClr>
                </a:solidFill>
              </a:rPr>
              <a:t>/2</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518037" y="1345353"/>
            <a:ext cx="9155927" cy="4167295"/>
          </a:xfrm>
        </p:spPr>
        <p:txBody>
          <a:bodyPr/>
          <a:lstStyle/>
          <a:p>
            <a:pPr marL="0" indent="0">
              <a:buNone/>
            </a:pPr>
            <a:r>
              <a:rPr lang="it-IT" sz="3200" dirty="0">
                <a:solidFill>
                  <a:srgbClr val="C00000"/>
                </a:solidFill>
              </a:rPr>
              <a:t>Contenuto</a:t>
            </a:r>
            <a:r>
              <a:rPr lang="it-IT" sz="3200" dirty="0"/>
              <a:t> del diritto di accesso ai dati personali</a:t>
            </a:r>
            <a:r>
              <a:rPr lang="it-IT" sz="3200" baseline="30000" dirty="0"/>
              <a:t> (art. 15)</a:t>
            </a:r>
            <a:r>
              <a:rPr lang="it-IT" sz="3200" dirty="0"/>
              <a:t>:</a:t>
            </a:r>
          </a:p>
          <a:p>
            <a:pPr marL="0" indent="0">
              <a:buNone/>
            </a:pPr>
            <a:endParaRPr lang="it-IT" sz="3200" dirty="0"/>
          </a:p>
          <a:p>
            <a:r>
              <a:rPr lang="it-IT" sz="3200" dirty="0"/>
              <a:t> in primo luogo: </a:t>
            </a:r>
            <a:r>
              <a:rPr lang="it-IT" sz="3200" dirty="0">
                <a:solidFill>
                  <a:srgbClr val="C00000"/>
                </a:solidFill>
              </a:rPr>
              <a:t>la conferma </a:t>
            </a:r>
            <a:r>
              <a:rPr lang="it-IT" sz="3200" dirty="0"/>
              <a:t>che sia in corso un </a:t>
            </a:r>
            <a:r>
              <a:rPr lang="it-IT" sz="3200" dirty="0" err="1"/>
              <a:t>tr</a:t>
            </a:r>
            <a:r>
              <a:rPr lang="it-IT" sz="3200" dirty="0"/>
              <a:t>.</a:t>
            </a:r>
          </a:p>
          <a:p>
            <a:r>
              <a:rPr lang="it-IT" sz="3200" u="sng" dirty="0">
                <a:uFill>
                  <a:solidFill>
                    <a:srgbClr val="C00000"/>
                  </a:solidFill>
                </a:uFill>
              </a:rPr>
              <a:t>in caso affermativo</a:t>
            </a:r>
            <a:r>
              <a:rPr lang="it-IT" sz="3200" dirty="0"/>
              <a:t>, l’interessato ha diritto:</a:t>
            </a:r>
          </a:p>
          <a:p>
            <a:pPr lvl="1"/>
            <a:r>
              <a:rPr lang="it-IT" sz="3200" dirty="0"/>
              <a:t>di </a:t>
            </a:r>
            <a:r>
              <a:rPr lang="it-IT" sz="3200" dirty="0">
                <a:solidFill>
                  <a:srgbClr val="C00000"/>
                </a:solidFill>
              </a:rPr>
              <a:t>accedere ai d.p. </a:t>
            </a:r>
            <a:r>
              <a:rPr lang="it-IT" sz="3200" dirty="0"/>
              <a:t>che lo riguardano, oggetto del trattamento</a:t>
            </a:r>
          </a:p>
          <a:p>
            <a:pPr marL="0" indent="0">
              <a:buNone/>
            </a:pPr>
            <a:r>
              <a:rPr lang="it-IT" sz="3200" b="1" i="1" dirty="0">
                <a:solidFill>
                  <a:srgbClr val="C00000"/>
                </a:solidFill>
              </a:rPr>
              <a:t>e</a:t>
            </a:r>
            <a:r>
              <a:rPr lang="it-IT" sz="3200" b="1" i="1" dirty="0"/>
              <a:t> </a:t>
            </a:r>
            <a:r>
              <a:rPr lang="it-IT" sz="3200" dirty="0"/>
              <a:t>alle seguenti </a:t>
            </a:r>
            <a:r>
              <a:rPr lang="it-IT" sz="3200" i="1" dirty="0">
                <a:solidFill>
                  <a:srgbClr val="C00000"/>
                </a:solidFill>
              </a:rPr>
              <a:t>ulteriori informazioni</a:t>
            </a:r>
            <a:r>
              <a:rPr lang="it-IT" sz="3200" dirty="0"/>
              <a:t>:</a:t>
            </a:r>
          </a:p>
          <a:p>
            <a:pPr lvl="1"/>
            <a:r>
              <a:rPr lang="it-IT" sz="3200" dirty="0"/>
              <a:t>le </a:t>
            </a:r>
            <a:r>
              <a:rPr lang="it-IT" sz="3200" dirty="0">
                <a:solidFill>
                  <a:srgbClr val="C00000"/>
                </a:solidFill>
              </a:rPr>
              <a:t>finalità</a:t>
            </a:r>
            <a:r>
              <a:rPr lang="it-IT" sz="3200" dirty="0"/>
              <a:t> del trattamento</a:t>
            </a:r>
          </a:p>
          <a:p>
            <a:pPr lvl="1"/>
            <a:r>
              <a:rPr lang="it-IT" sz="3200" dirty="0"/>
              <a:t>le </a:t>
            </a:r>
            <a:r>
              <a:rPr lang="it-IT" sz="3200" dirty="0">
                <a:solidFill>
                  <a:srgbClr val="C00000"/>
                </a:solidFill>
              </a:rPr>
              <a:t>categorie di dati personali </a:t>
            </a:r>
            <a:r>
              <a:rPr lang="it-IT" sz="3200" dirty="0"/>
              <a:t>in questione.</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82A78B57-73F4-402F-8B3F-060E5AEC0B72}"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78</a:t>
            </a:fld>
            <a:endParaRPr lang="it-IT" dirty="0"/>
          </a:p>
        </p:txBody>
      </p:sp>
    </p:spTree>
    <p:extLst>
      <p:ext uri="{BB962C8B-B14F-4D97-AF65-F5344CB8AC3E}">
        <p14:creationId xmlns:p14="http://schemas.microsoft.com/office/powerpoint/2010/main" val="1882007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accesso</a:t>
            </a:r>
            <a:r>
              <a:rPr lang="it-IT" dirty="0">
                <a:solidFill>
                  <a:schemeClr val="bg2">
                    <a:lumMod val="75000"/>
                  </a:schemeClr>
                </a:solidFill>
              </a:rPr>
              <a:t> /3</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308420"/>
            <a:ext cx="8567093" cy="4241161"/>
          </a:xfrm>
        </p:spPr>
        <p:txBody>
          <a:bodyPr/>
          <a:lstStyle/>
          <a:p>
            <a:pPr lvl="1"/>
            <a:r>
              <a:rPr lang="it-IT" sz="3600" dirty="0">
                <a:solidFill>
                  <a:prstClr val="black"/>
                </a:solidFill>
              </a:rPr>
              <a:t>i </a:t>
            </a:r>
            <a:r>
              <a:rPr lang="it-IT" sz="3600" dirty="0">
                <a:solidFill>
                  <a:srgbClr val="C00000"/>
                </a:solidFill>
              </a:rPr>
              <a:t>destinatari</a:t>
            </a:r>
            <a:r>
              <a:rPr lang="it-IT" sz="3600" dirty="0">
                <a:solidFill>
                  <a:prstClr val="black"/>
                </a:solidFill>
              </a:rPr>
              <a:t> o le </a:t>
            </a:r>
            <a:r>
              <a:rPr lang="it-IT" sz="3600" dirty="0">
                <a:solidFill>
                  <a:srgbClr val="C00000"/>
                </a:solidFill>
              </a:rPr>
              <a:t>categorie di destinatari </a:t>
            </a:r>
            <a:r>
              <a:rPr lang="it-IT" sz="3600" dirty="0">
                <a:solidFill>
                  <a:prstClr val="black"/>
                </a:solidFill>
              </a:rPr>
              <a:t>a cui i dati personali </a:t>
            </a:r>
            <a:r>
              <a:rPr lang="it-IT" sz="3600" i="1" dirty="0">
                <a:solidFill>
                  <a:prstClr val="black"/>
                </a:solidFill>
              </a:rPr>
              <a:t>sono stati </a:t>
            </a:r>
            <a:r>
              <a:rPr lang="it-IT" sz="3600" dirty="0">
                <a:solidFill>
                  <a:prstClr val="black"/>
                </a:solidFill>
              </a:rPr>
              <a:t>o </a:t>
            </a:r>
            <a:r>
              <a:rPr lang="it-IT" sz="3600" i="1" dirty="0">
                <a:solidFill>
                  <a:prstClr val="black"/>
                </a:solidFill>
              </a:rPr>
              <a:t>saranno</a:t>
            </a:r>
            <a:r>
              <a:rPr lang="it-IT" sz="3600" dirty="0">
                <a:solidFill>
                  <a:prstClr val="black"/>
                </a:solidFill>
              </a:rPr>
              <a:t> comunicati,</a:t>
            </a:r>
          </a:p>
          <a:p>
            <a:pPr lvl="2"/>
            <a:r>
              <a:rPr lang="it-IT" sz="3200" dirty="0">
                <a:solidFill>
                  <a:prstClr val="black"/>
                </a:solidFill>
              </a:rPr>
              <a:t>in particolare se destinatari di paesi terzi o organizzazioni internazionali</a:t>
            </a:r>
          </a:p>
          <a:p>
            <a:pPr lvl="2"/>
            <a:endParaRPr lang="it-IT" sz="3200" dirty="0">
              <a:solidFill>
                <a:prstClr val="black"/>
              </a:solidFill>
            </a:endParaRPr>
          </a:p>
          <a:p>
            <a:pPr lvl="1">
              <a:tabLst>
                <a:tab pos="1081088" algn="l"/>
              </a:tabLst>
            </a:pPr>
            <a:r>
              <a:rPr lang="it-IT" sz="3600" dirty="0">
                <a:solidFill>
                  <a:prstClr val="black"/>
                </a:solidFill>
              </a:rPr>
              <a:t>il </a:t>
            </a:r>
            <a:r>
              <a:rPr lang="it-IT" sz="3600" dirty="0">
                <a:solidFill>
                  <a:srgbClr val="C00000"/>
                </a:solidFill>
              </a:rPr>
              <a:t>periodo di conservazione </a:t>
            </a:r>
            <a:r>
              <a:rPr lang="it-IT" sz="3600" dirty="0">
                <a:solidFill>
                  <a:prstClr val="black"/>
                </a:solidFill>
              </a:rPr>
              <a:t>dei d.p.</a:t>
            </a:r>
          </a:p>
          <a:p>
            <a:pPr lvl="2">
              <a:tabLst>
                <a:tab pos="1081088" algn="l"/>
              </a:tabLst>
            </a:pPr>
            <a:r>
              <a:rPr lang="it-IT" sz="3600" dirty="0">
                <a:solidFill>
                  <a:prstClr val="black"/>
                </a:solidFill>
              </a:rPr>
              <a:t>oppure, se non è possibile indicarlo con precisione, </a:t>
            </a:r>
            <a:r>
              <a:rPr lang="it-IT" sz="3600" dirty="0">
                <a:solidFill>
                  <a:srgbClr val="C00000"/>
                </a:solidFill>
              </a:rPr>
              <a:t>i criteri utilizzati per determinare tale periodo</a:t>
            </a:r>
            <a:r>
              <a:rPr lang="it-IT" sz="3600" dirty="0">
                <a:solidFill>
                  <a:prstClr val="black"/>
                </a:solidFill>
              </a:rPr>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DE541E0A-4DD8-4FEA-B087-6AFA2445209B}"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79</a:t>
            </a:fld>
            <a:endParaRPr lang="it-IT" dirty="0"/>
          </a:p>
        </p:txBody>
      </p:sp>
    </p:spTree>
    <p:extLst>
      <p:ext uri="{BB962C8B-B14F-4D97-AF65-F5344CB8AC3E}">
        <p14:creationId xmlns:p14="http://schemas.microsoft.com/office/powerpoint/2010/main" val="13647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1F8EB4E-9BDA-4EF1-BFB3-BC824DCBE0A3}"/>
              </a:ext>
            </a:extLst>
          </p:cNvPr>
          <p:cNvSpPr>
            <a:spLocks noGrp="1"/>
          </p:cNvSpPr>
          <p:nvPr>
            <p:ph type="title"/>
          </p:nvPr>
        </p:nvSpPr>
        <p:spPr/>
        <p:txBody>
          <a:bodyPr>
            <a:normAutofit fontScale="90000"/>
          </a:bodyPr>
          <a:lstStyle/>
          <a:p>
            <a:pPr>
              <a:lnSpc>
                <a:spcPct val="80000"/>
              </a:lnSpc>
            </a:pPr>
            <a:r>
              <a:rPr lang="it-IT" dirty="0"/>
              <a:t>• I tre pilastri della protezione dei dati personali</a:t>
            </a:r>
          </a:p>
        </p:txBody>
      </p:sp>
      <p:sp>
        <p:nvSpPr>
          <p:cNvPr id="8" name="Segnaposto testo 7">
            <a:extLst>
              <a:ext uri="{FF2B5EF4-FFF2-40B4-BE49-F238E27FC236}">
                <a16:creationId xmlns:a16="http://schemas.microsoft.com/office/drawing/2014/main" id="{B776DE35-FFF5-4E13-A77C-899598C0A717}"/>
              </a:ext>
            </a:extLst>
          </p:cNvPr>
          <p:cNvSpPr>
            <a:spLocks noGrp="1"/>
          </p:cNvSpPr>
          <p:nvPr>
            <p:ph type="body" idx="1"/>
          </p:nvPr>
        </p:nvSpPr>
        <p:spPr/>
        <p:txBody>
          <a:bodyPr/>
          <a:lstStyle/>
          <a:p>
            <a:pPr algn="ctr"/>
            <a:r>
              <a:rPr lang="it-IT" dirty="0">
                <a:effectLst>
                  <a:outerShdw blurRad="38100" dist="38100" dir="2700000" algn="tl">
                    <a:srgbClr val="000000">
                      <a:alpha val="43137"/>
                    </a:srgbClr>
                  </a:outerShdw>
                </a:effectLst>
              </a:rPr>
              <a:t>Principi di base, diritti dell’interessato e obblighi del titolare</a:t>
            </a:r>
          </a:p>
        </p:txBody>
      </p:sp>
      <p:sp>
        <p:nvSpPr>
          <p:cNvPr id="4" name="Segnaposto data 3">
            <a:extLst>
              <a:ext uri="{FF2B5EF4-FFF2-40B4-BE49-F238E27FC236}">
                <a16:creationId xmlns:a16="http://schemas.microsoft.com/office/drawing/2014/main" id="{E5411EB1-7578-4F7D-9F3D-D6492D418301}"/>
              </a:ext>
            </a:extLst>
          </p:cNvPr>
          <p:cNvSpPr>
            <a:spLocks noGrp="1"/>
          </p:cNvSpPr>
          <p:nvPr>
            <p:ph type="dt" sz="half" idx="10"/>
          </p:nvPr>
        </p:nvSpPr>
        <p:spPr/>
        <p:txBody>
          <a:bodyPr/>
          <a:lstStyle/>
          <a:p>
            <a:fld id="{ACD98A1D-4A2B-44BD-9A0B-18A858C02F3D}" type="datetime1">
              <a:rPr lang="it-IT" smtClean="0"/>
              <a:t>07/06/2018</a:t>
            </a:fld>
            <a:endParaRPr lang="en-US" dirty="0"/>
          </a:p>
        </p:txBody>
      </p:sp>
      <p:sp>
        <p:nvSpPr>
          <p:cNvPr id="5" name="Segnaposto piè di pagina 4">
            <a:extLst>
              <a:ext uri="{FF2B5EF4-FFF2-40B4-BE49-F238E27FC236}">
                <a16:creationId xmlns:a16="http://schemas.microsoft.com/office/drawing/2014/main" id="{F9214145-1543-4581-B488-A8A2BE60D4B3}"/>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AB912C46-C720-495F-B5EC-052A21273192}"/>
              </a:ext>
            </a:extLst>
          </p:cNvPr>
          <p:cNvSpPr>
            <a:spLocks noGrp="1"/>
          </p:cNvSpPr>
          <p:nvPr>
            <p:ph type="sldNum" sz="quarter" idx="12"/>
          </p:nvPr>
        </p:nvSpPr>
        <p:spPr/>
        <p:txBody>
          <a:bodyPr/>
          <a:lstStyle/>
          <a:p>
            <a:fld id="{6113E31D-E2AB-40D1-8B51-AFA5AFEF393A}" type="slidenum">
              <a:rPr lang="en-US" smtClean="0"/>
              <a:t>8</a:t>
            </a:fld>
            <a:endParaRPr lang="en-US" dirty="0"/>
          </a:p>
        </p:txBody>
      </p:sp>
      <p:pic>
        <p:nvPicPr>
          <p:cNvPr id="9" name="Immagine 8">
            <a:extLst>
              <a:ext uri="{FF2B5EF4-FFF2-40B4-BE49-F238E27FC236}">
                <a16:creationId xmlns:a16="http://schemas.microsoft.com/office/drawing/2014/main" id="{990B93C4-F5BC-4B48-947D-5CD8FAC8EC9C}"/>
              </a:ext>
            </a:extLst>
          </p:cNvPr>
          <p:cNvPicPr>
            <a:picLocks noChangeAspect="1"/>
          </p:cNvPicPr>
          <p:nvPr/>
        </p:nvPicPr>
        <p:blipFill>
          <a:blip r:embed="rId3"/>
          <a:stretch>
            <a:fillRect/>
          </a:stretch>
        </p:blipFill>
        <p:spPr>
          <a:xfrm>
            <a:off x="4182522" y="158662"/>
            <a:ext cx="7957962" cy="1436971"/>
          </a:xfrm>
          <a:prstGeom prst="rect">
            <a:avLst/>
          </a:prstGeom>
        </p:spPr>
      </p:pic>
    </p:spTree>
    <p:extLst>
      <p:ext uri="{BB962C8B-B14F-4D97-AF65-F5344CB8AC3E}">
        <p14:creationId xmlns:p14="http://schemas.microsoft.com/office/powerpoint/2010/main" val="36234393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accesso</a:t>
            </a:r>
            <a:r>
              <a:rPr lang="it-IT" dirty="0">
                <a:solidFill>
                  <a:schemeClr val="bg2">
                    <a:lumMod val="75000"/>
                  </a:schemeClr>
                </a:solidFill>
              </a:rPr>
              <a:t> /4</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191465"/>
            <a:ext cx="8567093" cy="4475071"/>
          </a:xfrm>
        </p:spPr>
        <p:txBody>
          <a:bodyPr/>
          <a:lstStyle/>
          <a:p>
            <a:pPr lvl="1">
              <a:tabLst>
                <a:tab pos="1081088" algn="l"/>
              </a:tabLst>
            </a:pPr>
            <a:r>
              <a:rPr lang="it-IT" sz="3200" dirty="0">
                <a:solidFill>
                  <a:prstClr val="black"/>
                </a:solidFill>
              </a:rPr>
              <a:t>l’</a:t>
            </a:r>
            <a:r>
              <a:rPr lang="it-IT" sz="3200" dirty="0">
                <a:solidFill>
                  <a:srgbClr val="C00000"/>
                </a:solidFill>
              </a:rPr>
              <a:t>esistenza del diritto </a:t>
            </a:r>
            <a:r>
              <a:rPr lang="it-IT" sz="3200" dirty="0">
                <a:solidFill>
                  <a:prstClr val="black"/>
                </a:solidFill>
              </a:rPr>
              <a:t>dell’interessato</a:t>
            </a:r>
          </a:p>
          <a:p>
            <a:pPr lvl="2">
              <a:tabLst>
                <a:tab pos="1081088" algn="l"/>
              </a:tabLst>
            </a:pPr>
            <a:r>
              <a:rPr lang="it-IT" sz="3200" dirty="0">
                <a:solidFill>
                  <a:prstClr val="black"/>
                </a:solidFill>
              </a:rPr>
              <a:t>di chiedere al </a:t>
            </a:r>
            <a:r>
              <a:rPr lang="it-IT" sz="3200" cap="small" dirty="0">
                <a:solidFill>
                  <a:prstClr val="black"/>
                </a:solidFill>
              </a:rPr>
              <a:t>tdtr</a:t>
            </a:r>
            <a:r>
              <a:rPr lang="it-IT" sz="3200" dirty="0">
                <a:solidFill>
                  <a:prstClr val="black"/>
                </a:solidFill>
              </a:rPr>
              <a:t> la rettifica</a:t>
            </a:r>
          </a:p>
          <a:p>
            <a:pPr lvl="2">
              <a:tabLst>
                <a:tab pos="1081088" algn="l"/>
              </a:tabLst>
            </a:pPr>
            <a:r>
              <a:rPr lang="it-IT" sz="3200" dirty="0">
                <a:solidFill>
                  <a:prstClr val="black"/>
                </a:solidFill>
              </a:rPr>
              <a:t>o la cancellazione dei dati personali</a:t>
            </a:r>
          </a:p>
          <a:p>
            <a:pPr lvl="2">
              <a:tabLst>
                <a:tab pos="1081088" algn="l"/>
              </a:tabLst>
            </a:pPr>
            <a:r>
              <a:rPr lang="it-IT" sz="3200" dirty="0">
                <a:solidFill>
                  <a:prstClr val="black"/>
                </a:solidFill>
              </a:rPr>
              <a:t>o la limitazione del </a:t>
            </a:r>
            <a:r>
              <a:rPr lang="it-IT" sz="3200" dirty="0" err="1">
                <a:solidFill>
                  <a:prstClr val="black"/>
                </a:solidFill>
              </a:rPr>
              <a:t>tr</a:t>
            </a:r>
            <a:r>
              <a:rPr lang="it-IT" sz="3200" dirty="0">
                <a:solidFill>
                  <a:prstClr val="black"/>
                </a:solidFill>
              </a:rPr>
              <a:t>. dei dati personali </a:t>
            </a:r>
          </a:p>
          <a:p>
            <a:pPr lvl="2">
              <a:tabLst>
                <a:tab pos="1081088" algn="l"/>
              </a:tabLst>
            </a:pPr>
            <a:r>
              <a:rPr lang="it-IT" sz="3200" dirty="0">
                <a:solidFill>
                  <a:prstClr val="black"/>
                </a:solidFill>
              </a:rPr>
              <a:t>o di opporsi al loro trattamento</a:t>
            </a:r>
          </a:p>
          <a:p>
            <a:pPr lvl="1">
              <a:tabLst>
                <a:tab pos="1081088" algn="l"/>
              </a:tabLst>
            </a:pPr>
            <a:endParaRPr lang="it-IT" sz="3200" dirty="0">
              <a:solidFill>
                <a:prstClr val="black"/>
              </a:solidFill>
            </a:endParaRPr>
          </a:p>
          <a:p>
            <a:pPr lvl="1">
              <a:tabLst>
                <a:tab pos="1081088" algn="l"/>
              </a:tabLst>
            </a:pPr>
            <a:r>
              <a:rPr lang="it-IT" sz="3200" dirty="0">
                <a:solidFill>
                  <a:prstClr val="black"/>
                </a:solidFill>
              </a:rPr>
              <a:t>il </a:t>
            </a:r>
            <a:r>
              <a:rPr lang="it-IT" sz="3200" dirty="0">
                <a:solidFill>
                  <a:srgbClr val="C00000"/>
                </a:solidFill>
              </a:rPr>
              <a:t>diritto di proporre reclamo </a:t>
            </a:r>
            <a:r>
              <a:rPr lang="it-IT" sz="3200" baseline="30000" dirty="0">
                <a:solidFill>
                  <a:prstClr val="black"/>
                </a:solidFill>
              </a:rPr>
              <a:t>a un’autorità di controllo</a:t>
            </a:r>
          </a:p>
          <a:p>
            <a:pPr lvl="1">
              <a:tabLst>
                <a:tab pos="1081088" algn="l"/>
              </a:tabLst>
            </a:pPr>
            <a:r>
              <a:rPr lang="it-IT" sz="3200" dirty="0">
                <a:solidFill>
                  <a:prstClr val="black"/>
                </a:solidFill>
              </a:rPr>
              <a:t>qualora i dati non siano raccolti presso l’interessato, </a:t>
            </a:r>
            <a:r>
              <a:rPr lang="it-IT" sz="3200" dirty="0">
                <a:solidFill>
                  <a:srgbClr val="C00000"/>
                </a:solidFill>
              </a:rPr>
              <a:t>tutte le informazioni disponibili sulla loro origine</a:t>
            </a:r>
          </a:p>
          <a:p>
            <a:pPr lvl="2">
              <a:tabLst>
                <a:tab pos="1081088" algn="l"/>
              </a:tabLst>
            </a:pPr>
            <a:endParaRPr lang="it-IT" dirty="0">
              <a:solidFill>
                <a:prstClr val="black"/>
              </a:solidFill>
            </a:endParaRP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AE4C3DB2-DBC7-4D5F-9393-0C8A258EA233}"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80</a:t>
            </a:fld>
            <a:endParaRPr lang="it-IT" dirty="0"/>
          </a:p>
        </p:txBody>
      </p:sp>
    </p:spTree>
    <p:extLst>
      <p:ext uri="{BB962C8B-B14F-4D97-AF65-F5344CB8AC3E}">
        <p14:creationId xmlns:p14="http://schemas.microsoft.com/office/powerpoint/2010/main" val="3413679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accesso</a:t>
            </a:r>
            <a:r>
              <a:rPr lang="it-IT" dirty="0">
                <a:solidFill>
                  <a:schemeClr val="bg2">
                    <a:lumMod val="75000"/>
                  </a:schemeClr>
                </a:solidFill>
              </a:rPr>
              <a:t> /5</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453075"/>
            <a:ext cx="8567093" cy="3951851"/>
          </a:xfrm>
        </p:spPr>
        <p:txBody>
          <a:bodyPr/>
          <a:lstStyle/>
          <a:p>
            <a:pPr lvl="1">
              <a:tabLst>
                <a:tab pos="1081088" algn="l"/>
              </a:tabLst>
            </a:pPr>
            <a:r>
              <a:rPr lang="it-IT" sz="3200" dirty="0">
                <a:solidFill>
                  <a:prstClr val="black"/>
                </a:solidFill>
              </a:rPr>
              <a:t>l’esistenza di </a:t>
            </a:r>
            <a:r>
              <a:rPr lang="it-IT" sz="3200" dirty="0">
                <a:solidFill>
                  <a:srgbClr val="C00000"/>
                </a:solidFill>
              </a:rPr>
              <a:t>un processo decisionale automatizzato</a:t>
            </a:r>
            <a:r>
              <a:rPr lang="it-IT" sz="3200" dirty="0">
                <a:solidFill>
                  <a:prstClr val="black"/>
                </a:solidFill>
              </a:rPr>
              <a:t>, compresa la </a:t>
            </a:r>
            <a:r>
              <a:rPr lang="it-IT" sz="3200" dirty="0">
                <a:solidFill>
                  <a:srgbClr val="C00000"/>
                </a:solidFill>
              </a:rPr>
              <a:t>profilazione</a:t>
            </a:r>
            <a:r>
              <a:rPr lang="it-IT" sz="3200" dirty="0">
                <a:solidFill>
                  <a:prstClr val="black"/>
                </a:solidFill>
              </a:rPr>
              <a:t>;</a:t>
            </a:r>
          </a:p>
          <a:p>
            <a:pPr marL="200025" lvl="1" indent="0">
              <a:buNone/>
              <a:tabLst>
                <a:tab pos="1081088" algn="l"/>
              </a:tabLst>
            </a:pPr>
            <a:r>
              <a:rPr lang="it-IT" sz="3200" dirty="0">
                <a:solidFill>
                  <a:prstClr val="black"/>
                </a:solidFill>
              </a:rPr>
              <a:t>in tal caso il </a:t>
            </a:r>
            <a:r>
              <a:rPr lang="it-IT" sz="3200" cap="small" dirty="0">
                <a:solidFill>
                  <a:prstClr val="black"/>
                </a:solidFill>
              </a:rPr>
              <a:t>tdtr</a:t>
            </a:r>
            <a:r>
              <a:rPr lang="it-IT" sz="3200" dirty="0">
                <a:solidFill>
                  <a:prstClr val="black"/>
                </a:solidFill>
              </a:rPr>
              <a:t> deve fornire:</a:t>
            </a:r>
          </a:p>
          <a:p>
            <a:pPr lvl="2">
              <a:tabLst>
                <a:tab pos="1081088" algn="l"/>
              </a:tabLst>
            </a:pPr>
            <a:r>
              <a:rPr lang="it-IT" sz="2800" dirty="0">
                <a:solidFill>
                  <a:prstClr val="black"/>
                </a:solidFill>
              </a:rPr>
              <a:t>informazioni significative sulla </a:t>
            </a:r>
            <a:r>
              <a:rPr lang="it-IT" sz="2800" dirty="0">
                <a:solidFill>
                  <a:srgbClr val="C00000"/>
                </a:solidFill>
              </a:rPr>
              <a:t>logica utilizzata</a:t>
            </a:r>
            <a:r>
              <a:rPr lang="it-IT" sz="2800" dirty="0">
                <a:solidFill>
                  <a:prstClr val="black"/>
                </a:solidFill>
              </a:rPr>
              <a:t>,</a:t>
            </a:r>
          </a:p>
          <a:p>
            <a:pPr lvl="2">
              <a:tabLst>
                <a:tab pos="1081088" algn="l"/>
              </a:tabLst>
            </a:pPr>
            <a:r>
              <a:rPr lang="it-IT" sz="2800" dirty="0">
                <a:solidFill>
                  <a:prstClr val="black"/>
                </a:solidFill>
              </a:rPr>
              <a:t>nonché l’</a:t>
            </a:r>
            <a:r>
              <a:rPr lang="it-IT" sz="2800" dirty="0">
                <a:solidFill>
                  <a:srgbClr val="C00000"/>
                </a:solidFill>
              </a:rPr>
              <a:t>importanza</a:t>
            </a:r>
            <a:r>
              <a:rPr lang="it-IT" sz="2800" dirty="0">
                <a:solidFill>
                  <a:prstClr val="black"/>
                </a:solidFill>
              </a:rPr>
              <a:t> </a:t>
            </a:r>
          </a:p>
          <a:p>
            <a:pPr lvl="2">
              <a:tabLst>
                <a:tab pos="1081088" algn="l"/>
              </a:tabLst>
            </a:pPr>
            <a:r>
              <a:rPr lang="it-IT" sz="2800" dirty="0">
                <a:solidFill>
                  <a:prstClr val="black"/>
                </a:solidFill>
              </a:rPr>
              <a:t>e le </a:t>
            </a:r>
            <a:r>
              <a:rPr lang="it-IT" sz="2800" dirty="0">
                <a:solidFill>
                  <a:srgbClr val="C00000"/>
                </a:solidFill>
              </a:rPr>
              <a:t>conseguenze</a:t>
            </a:r>
            <a:r>
              <a:rPr lang="it-IT" sz="2800" dirty="0">
                <a:solidFill>
                  <a:prstClr val="black"/>
                </a:solidFill>
              </a:rPr>
              <a:t> previste di tale trattamento per l’interessato.</a:t>
            </a:r>
          </a:p>
          <a:p>
            <a:pPr lvl="2">
              <a:tabLst>
                <a:tab pos="1081088" algn="l"/>
              </a:tabLst>
            </a:pPr>
            <a:endParaRPr lang="it-IT" sz="3200" dirty="0">
              <a:solidFill>
                <a:prstClr val="black"/>
              </a:solidFill>
            </a:endParaRPr>
          </a:p>
          <a:p>
            <a:pPr lvl="1">
              <a:tabLst>
                <a:tab pos="1081088" algn="l"/>
              </a:tabLst>
            </a:pPr>
            <a:r>
              <a:rPr lang="it-IT" sz="3200" dirty="0">
                <a:solidFill>
                  <a:prstClr val="black"/>
                </a:solidFill>
              </a:rPr>
              <a:t>l’esistenza di garanzie adeguate </a:t>
            </a:r>
            <a:r>
              <a:rPr lang="it-IT" sz="3200" baseline="30000" dirty="0">
                <a:solidFill>
                  <a:prstClr val="black"/>
                </a:solidFill>
              </a:rPr>
              <a:t>(art. 46) </a:t>
            </a:r>
            <a:r>
              <a:rPr lang="it-IT" sz="3200" dirty="0">
                <a:solidFill>
                  <a:prstClr val="black"/>
                </a:solidFill>
              </a:rPr>
              <a:t>se i d.p. sono </a:t>
            </a:r>
            <a:r>
              <a:rPr lang="it-IT" sz="3200" dirty="0">
                <a:solidFill>
                  <a:srgbClr val="C00000"/>
                </a:solidFill>
              </a:rPr>
              <a:t>trasferiti a un paese terzo / </a:t>
            </a:r>
            <a:r>
              <a:rPr lang="it-IT" sz="3200" dirty="0" err="1">
                <a:solidFill>
                  <a:srgbClr val="C00000"/>
                </a:solidFill>
              </a:rPr>
              <a:t>o.i</a:t>
            </a:r>
            <a:r>
              <a:rPr lang="it-IT" sz="3200" dirty="0">
                <a:solidFill>
                  <a:srgbClr val="C00000"/>
                </a:solidFill>
              </a:rPr>
              <a:t>.</a:t>
            </a:r>
            <a:endParaRPr lang="it-IT" dirty="0">
              <a:solidFill>
                <a:prstClr val="black"/>
              </a:solidFill>
            </a:endParaRP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C910FDB3-AD5D-4E71-AF07-A51AFA2C2701}"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81</a:t>
            </a:fld>
            <a:endParaRPr lang="it-IT" dirty="0"/>
          </a:p>
        </p:txBody>
      </p:sp>
    </p:spTree>
    <p:extLst>
      <p:ext uri="{BB962C8B-B14F-4D97-AF65-F5344CB8AC3E}">
        <p14:creationId xmlns:p14="http://schemas.microsoft.com/office/powerpoint/2010/main" val="32726869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accesso</a:t>
            </a:r>
            <a:r>
              <a:rPr lang="it-IT" dirty="0"/>
              <a:t> </a:t>
            </a:r>
            <a:r>
              <a:rPr lang="it-IT" dirty="0">
                <a:solidFill>
                  <a:schemeClr val="bg2">
                    <a:lumMod val="75000"/>
                  </a:schemeClr>
                </a:solidFill>
              </a:rPr>
              <a:t>/6</a:t>
            </a:r>
          </a:p>
        </p:txBody>
      </p:sp>
      <p:sp>
        <p:nvSpPr>
          <p:cNvPr id="11" name="Segnaposto contenuto 10">
            <a:extLst>
              <a:ext uri="{FF2B5EF4-FFF2-40B4-BE49-F238E27FC236}">
                <a16:creationId xmlns:a16="http://schemas.microsoft.com/office/drawing/2014/main" id="{E4E3C741-069A-4551-800B-31400CD8EA32}"/>
              </a:ext>
            </a:extLst>
          </p:cNvPr>
          <p:cNvSpPr>
            <a:spLocks noGrp="1"/>
          </p:cNvSpPr>
          <p:nvPr>
            <p:ph idx="1"/>
          </p:nvPr>
        </p:nvSpPr>
        <p:spPr>
          <a:xfrm>
            <a:off x="1683252" y="1266870"/>
            <a:ext cx="8825496" cy="4324261"/>
          </a:xfrm>
        </p:spPr>
        <p:txBody>
          <a:bodyPr/>
          <a:lstStyle/>
          <a:p>
            <a:r>
              <a:rPr lang="it-IT" sz="3600" dirty="0"/>
              <a:t>Il </a:t>
            </a:r>
            <a:r>
              <a:rPr lang="it-IT" sz="3600" cap="small" dirty="0"/>
              <a:t>tdtr</a:t>
            </a:r>
            <a:r>
              <a:rPr lang="it-IT" sz="3600" dirty="0"/>
              <a:t> </a:t>
            </a:r>
            <a:r>
              <a:rPr lang="it-IT" sz="3600" dirty="0">
                <a:solidFill>
                  <a:srgbClr val="C00000"/>
                </a:solidFill>
              </a:rPr>
              <a:t>fornisce una copia </a:t>
            </a:r>
            <a:r>
              <a:rPr lang="it-IT" sz="3600" dirty="0"/>
              <a:t>dei d.p. oggetto di tr.</a:t>
            </a:r>
          </a:p>
          <a:p>
            <a:r>
              <a:rPr lang="it-IT" sz="2400" dirty="0"/>
              <a:t>Il </a:t>
            </a:r>
            <a:r>
              <a:rPr lang="it-IT" sz="2400" cap="small" dirty="0">
                <a:solidFill>
                  <a:prstClr val="black"/>
                </a:solidFill>
              </a:rPr>
              <a:t>tdtr </a:t>
            </a:r>
            <a:r>
              <a:rPr lang="it-IT" sz="2400" dirty="0"/>
              <a:t>dovrebbe anche adottare </a:t>
            </a:r>
            <a:r>
              <a:rPr lang="it-IT" sz="2400" dirty="0">
                <a:solidFill>
                  <a:srgbClr val="C00000"/>
                </a:solidFill>
              </a:rPr>
              <a:t>tutte le misure ragionevoli per verificare l’identità </a:t>
            </a:r>
            <a:r>
              <a:rPr lang="it-IT" sz="2400" dirty="0"/>
              <a:t>di un interessato che chieda l’accesso, </a:t>
            </a:r>
            <a:r>
              <a:rPr lang="it-IT" sz="2400" i="1" dirty="0"/>
              <a:t>in particolare nel contesto di servizi online e di identificativi online</a:t>
            </a:r>
            <a:r>
              <a:rPr lang="it-IT" sz="2400" baseline="30000" dirty="0"/>
              <a:t> (64° Cons.)</a:t>
            </a:r>
            <a:r>
              <a:rPr lang="it-IT" sz="2400" dirty="0"/>
              <a:t>.</a:t>
            </a:r>
          </a:p>
          <a:p>
            <a:r>
              <a:rPr lang="it-IT" sz="3200" dirty="0"/>
              <a:t>In caso di </a:t>
            </a:r>
            <a:r>
              <a:rPr lang="it-IT" sz="3200" dirty="0">
                <a:solidFill>
                  <a:srgbClr val="C00000"/>
                </a:solidFill>
              </a:rPr>
              <a:t>ulteriori copie richieste </a:t>
            </a:r>
            <a:r>
              <a:rPr lang="it-IT" sz="3200" dirty="0"/>
              <a:t>dall’interessato, il </a:t>
            </a:r>
            <a:r>
              <a:rPr lang="it-IT" sz="3200" cap="small" dirty="0">
                <a:solidFill>
                  <a:prstClr val="black"/>
                </a:solidFill>
              </a:rPr>
              <a:t>tdtr</a:t>
            </a:r>
            <a:r>
              <a:rPr lang="it-IT" sz="3200" dirty="0"/>
              <a:t> può addebitare un </a:t>
            </a:r>
            <a:r>
              <a:rPr lang="it-IT" sz="3200" u="sng" dirty="0">
                <a:uFill>
                  <a:solidFill>
                    <a:srgbClr val="C00000"/>
                  </a:solidFill>
                </a:uFill>
              </a:rPr>
              <a:t>contributo spese</a:t>
            </a:r>
            <a:r>
              <a:rPr lang="it-IT" sz="3200" dirty="0">
                <a:uFill>
                  <a:solidFill>
                    <a:srgbClr val="C00000"/>
                  </a:solidFill>
                </a:uFill>
              </a:rPr>
              <a:t> </a:t>
            </a:r>
            <a:r>
              <a:rPr lang="it-IT" baseline="30000" dirty="0"/>
              <a:t>ragionevole basato sui costi amministrativi</a:t>
            </a:r>
            <a:r>
              <a:rPr lang="it-IT" sz="3200" dirty="0"/>
              <a:t>.</a:t>
            </a:r>
            <a:endParaRPr lang="it-IT" baseline="30000" dirty="0"/>
          </a:p>
          <a:p>
            <a:r>
              <a:rPr lang="it-IT" sz="3200" dirty="0"/>
              <a:t>Se la richiesta di accesso è fatta mediante mezzi elettronici, </a:t>
            </a:r>
            <a:r>
              <a:rPr lang="it-IT" sz="3200" dirty="0">
                <a:solidFill>
                  <a:srgbClr val="C00000"/>
                </a:solidFill>
              </a:rPr>
              <a:t>le</a:t>
            </a:r>
            <a:r>
              <a:rPr lang="it-IT" sz="3200" dirty="0"/>
              <a:t> </a:t>
            </a:r>
            <a:r>
              <a:rPr lang="it-IT" sz="3200" dirty="0">
                <a:solidFill>
                  <a:srgbClr val="C00000"/>
                </a:solidFill>
              </a:rPr>
              <a:t>informazioni sono fornite in un formato elettronico di uso comune</a:t>
            </a:r>
            <a:r>
              <a:rPr lang="it-IT" sz="3200" dirty="0"/>
              <a:t>, </a:t>
            </a:r>
            <a:r>
              <a:rPr lang="it-IT" dirty="0"/>
              <a:t>salvo indicazione diversa dell’interessato</a:t>
            </a:r>
            <a:r>
              <a:rPr lang="it-IT" sz="3200" dirty="0"/>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A919DA63-6444-4B2A-A887-E10049BAA69C}"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82</a:t>
            </a:fld>
            <a:endParaRPr lang="it-IT" dirty="0"/>
          </a:p>
        </p:txBody>
      </p:sp>
    </p:spTree>
    <p:extLst>
      <p:ext uri="{BB962C8B-B14F-4D97-AF65-F5344CB8AC3E}">
        <p14:creationId xmlns:p14="http://schemas.microsoft.com/office/powerpoint/2010/main" val="2692221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accesso</a:t>
            </a:r>
            <a:r>
              <a:rPr lang="it-IT" dirty="0"/>
              <a:t> </a:t>
            </a:r>
            <a:r>
              <a:rPr lang="it-IT" dirty="0">
                <a:solidFill>
                  <a:schemeClr val="bg2">
                    <a:lumMod val="75000"/>
                  </a:schemeClr>
                </a:solidFill>
              </a:rPr>
              <a:t>/7</a:t>
            </a:r>
          </a:p>
        </p:txBody>
      </p:sp>
      <p:sp>
        <p:nvSpPr>
          <p:cNvPr id="11" name="Segnaposto contenuto 10">
            <a:extLst>
              <a:ext uri="{FF2B5EF4-FFF2-40B4-BE49-F238E27FC236}">
                <a16:creationId xmlns:a16="http://schemas.microsoft.com/office/drawing/2014/main" id="{E4E3C741-069A-4551-800B-31400CD8EA32}"/>
              </a:ext>
            </a:extLst>
          </p:cNvPr>
          <p:cNvSpPr>
            <a:spLocks noGrp="1"/>
          </p:cNvSpPr>
          <p:nvPr>
            <p:ph idx="1"/>
          </p:nvPr>
        </p:nvSpPr>
        <p:spPr>
          <a:xfrm>
            <a:off x="1812454" y="1520273"/>
            <a:ext cx="8567093" cy="4309898"/>
          </a:xfrm>
        </p:spPr>
        <p:txBody>
          <a:bodyPr/>
          <a:lstStyle/>
          <a:p>
            <a:pPr lvl="0"/>
            <a:r>
              <a:rPr lang="it-IT" sz="3600" dirty="0">
                <a:solidFill>
                  <a:prstClr val="black"/>
                </a:solidFill>
              </a:rPr>
              <a:t>Il diritto di accesso </a:t>
            </a:r>
            <a:r>
              <a:rPr lang="it-IT" sz="3600" i="1" dirty="0">
                <a:solidFill>
                  <a:srgbClr val="C00000"/>
                </a:solidFill>
              </a:rPr>
              <a:t>non deve </a:t>
            </a:r>
            <a:r>
              <a:rPr lang="it-IT" sz="3600" dirty="0">
                <a:solidFill>
                  <a:srgbClr val="C00000"/>
                </a:solidFill>
              </a:rPr>
              <a:t>ledere diritti e libertà altrui</a:t>
            </a:r>
            <a:r>
              <a:rPr lang="it-IT" sz="3600" baseline="30000" dirty="0">
                <a:solidFill>
                  <a:prstClr val="black"/>
                </a:solidFill>
              </a:rPr>
              <a:t> (art. 15,4)</a:t>
            </a:r>
            <a:r>
              <a:rPr lang="it-IT" sz="3600" dirty="0">
                <a:solidFill>
                  <a:prstClr val="black"/>
                </a:solidFill>
              </a:rPr>
              <a:t>, </a:t>
            </a:r>
            <a:r>
              <a:rPr lang="it-IT" sz="3200" dirty="0">
                <a:solidFill>
                  <a:prstClr val="black"/>
                </a:solidFill>
              </a:rPr>
              <a:t>compreso il segreto industriale e aziendale e la proprietà intellettuale, segnatamente i diritti d’autore a tutela del </a:t>
            </a:r>
            <a:r>
              <a:rPr lang="it-IT" sz="3200" dirty="0" err="1">
                <a:solidFill>
                  <a:prstClr val="black"/>
                </a:solidFill>
              </a:rPr>
              <a:t>sw</a:t>
            </a:r>
            <a:r>
              <a:rPr lang="it-IT" sz="3200" dirty="0">
                <a:solidFill>
                  <a:prstClr val="black"/>
                </a:solidFill>
              </a:rPr>
              <a:t>, ma </a:t>
            </a:r>
            <a:r>
              <a:rPr lang="it-IT" sz="3200" u="sng" dirty="0">
                <a:solidFill>
                  <a:srgbClr val="C00000"/>
                </a:solidFill>
                <a:uFill>
                  <a:solidFill>
                    <a:schemeClr val="tx1"/>
                  </a:solidFill>
                </a:uFill>
              </a:rPr>
              <a:t>ciò non giustifica un diniego</a:t>
            </a:r>
            <a:r>
              <a:rPr lang="it-IT" sz="3200" dirty="0">
                <a:solidFill>
                  <a:srgbClr val="C00000"/>
                </a:solidFill>
              </a:rPr>
              <a:t> indiscriminato di fornire le informazioni</a:t>
            </a:r>
            <a:r>
              <a:rPr lang="it-IT" sz="3200" dirty="0">
                <a:solidFill>
                  <a:prstClr val="black"/>
                </a:solidFill>
              </a:rPr>
              <a:t> </a:t>
            </a:r>
            <a:r>
              <a:rPr lang="it-IT" sz="3200" baseline="30000" dirty="0">
                <a:solidFill>
                  <a:prstClr val="black"/>
                </a:solidFill>
              </a:rPr>
              <a:t>(63° Cons)</a:t>
            </a:r>
            <a:r>
              <a:rPr lang="it-IT" sz="3200" dirty="0">
                <a:solidFill>
                  <a:prstClr val="black"/>
                </a:solidFill>
              </a:rPr>
              <a:t>.</a:t>
            </a:r>
          </a:p>
          <a:p>
            <a:pPr lvl="0"/>
            <a:r>
              <a:rPr lang="it-IT" sz="3200" dirty="0">
                <a:solidFill>
                  <a:prstClr val="black"/>
                </a:solidFill>
              </a:rPr>
              <a:t>Se il titolare del trattamento tratta </a:t>
            </a:r>
            <a:r>
              <a:rPr lang="it-IT" sz="3200" dirty="0">
                <a:solidFill>
                  <a:srgbClr val="C00000"/>
                </a:solidFill>
              </a:rPr>
              <a:t>una notevole quantità d’informazioni</a:t>
            </a:r>
            <a:r>
              <a:rPr lang="it-IT" sz="3200" dirty="0">
                <a:solidFill>
                  <a:prstClr val="black"/>
                </a:solidFill>
              </a:rPr>
              <a:t> riguardanti l’interessato, il titolare ha facoltà di </a:t>
            </a:r>
            <a:r>
              <a:rPr lang="it-IT" sz="3200" u="sng" dirty="0">
                <a:solidFill>
                  <a:prstClr val="black"/>
                </a:solidFill>
                <a:uFill>
                  <a:solidFill>
                    <a:srgbClr val="C00000"/>
                  </a:solidFill>
                </a:uFill>
              </a:rPr>
              <a:t>chiedere che l’interessato precisi</a:t>
            </a:r>
            <a:r>
              <a:rPr lang="it-IT" sz="3200" dirty="0">
                <a:solidFill>
                  <a:prstClr val="black"/>
                </a:solidFill>
              </a:rPr>
              <a:t>, </a:t>
            </a:r>
            <a:r>
              <a:rPr lang="it-IT" sz="3200" i="1" dirty="0">
                <a:solidFill>
                  <a:prstClr val="black"/>
                </a:solidFill>
              </a:rPr>
              <a:t>prima che siano fornite le informazioni</a:t>
            </a:r>
            <a:r>
              <a:rPr lang="it-IT" sz="3200" dirty="0">
                <a:solidFill>
                  <a:prstClr val="black"/>
                </a:solidFill>
              </a:rPr>
              <a:t>, </a:t>
            </a:r>
            <a:r>
              <a:rPr lang="it-IT" sz="3200" u="sng" dirty="0">
                <a:solidFill>
                  <a:prstClr val="black"/>
                </a:solidFill>
                <a:uFill>
                  <a:solidFill>
                    <a:srgbClr val="C00000"/>
                  </a:solidFill>
                </a:uFill>
              </a:rPr>
              <a:t>l’informazione</a:t>
            </a:r>
            <a:r>
              <a:rPr lang="it-IT" sz="3200" dirty="0">
                <a:solidFill>
                  <a:prstClr val="black"/>
                </a:solidFill>
              </a:rPr>
              <a:t> o </a:t>
            </a:r>
            <a:r>
              <a:rPr lang="it-IT" sz="3200" u="sng" dirty="0">
                <a:solidFill>
                  <a:prstClr val="black"/>
                </a:solidFill>
                <a:uFill>
                  <a:solidFill>
                    <a:srgbClr val="C00000"/>
                  </a:solidFill>
                </a:uFill>
              </a:rPr>
              <a:t>le attività di trattamento </a:t>
            </a:r>
            <a:r>
              <a:rPr lang="it-IT" sz="3200" dirty="0">
                <a:solidFill>
                  <a:prstClr val="black"/>
                </a:solidFill>
              </a:rPr>
              <a:t>cui la richiesta si riferisce.</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6ABA9763-3207-4214-ABDA-27620AB4C21C}"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83</a:t>
            </a:fld>
            <a:endParaRPr lang="it-IT" dirty="0"/>
          </a:p>
        </p:txBody>
      </p:sp>
    </p:spTree>
    <p:extLst>
      <p:ext uri="{BB962C8B-B14F-4D97-AF65-F5344CB8AC3E}">
        <p14:creationId xmlns:p14="http://schemas.microsoft.com/office/powerpoint/2010/main" val="9464084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EA0891-7882-4637-9245-0EB0DBEF268B}"/>
              </a:ext>
            </a:extLst>
          </p:cNvPr>
          <p:cNvSpPr>
            <a:spLocks noGrp="1"/>
          </p:cNvSpPr>
          <p:nvPr>
            <p:ph type="title"/>
          </p:nvPr>
        </p:nvSpPr>
        <p:spPr/>
        <p:txBody>
          <a:bodyPr/>
          <a:lstStyle/>
          <a:p>
            <a:r>
              <a:rPr lang="it-IT" dirty="0"/>
              <a:t>Accesso = </a:t>
            </a:r>
            <a:r>
              <a:rPr lang="it-IT" dirty="0">
                <a:solidFill>
                  <a:srgbClr val="C00000"/>
                </a:solidFill>
              </a:rPr>
              <a:t>controllo </a:t>
            </a:r>
            <a:r>
              <a:rPr lang="it-IT" dirty="0"/>
              <a:t>(anche nel passato)</a:t>
            </a:r>
            <a:endParaRPr lang="it-IT" dirty="0">
              <a:solidFill>
                <a:srgbClr val="C00000"/>
              </a:solidFill>
            </a:endParaRPr>
          </a:p>
        </p:txBody>
      </p:sp>
      <p:sp>
        <p:nvSpPr>
          <p:cNvPr id="3" name="Segnaposto contenuto 2">
            <a:extLst>
              <a:ext uri="{FF2B5EF4-FFF2-40B4-BE49-F238E27FC236}">
                <a16:creationId xmlns:a16="http://schemas.microsoft.com/office/drawing/2014/main" id="{E818B20A-7028-46DD-B1D5-C317B59DB95E}"/>
              </a:ext>
            </a:extLst>
          </p:cNvPr>
          <p:cNvSpPr>
            <a:spLocks noGrp="1"/>
          </p:cNvSpPr>
          <p:nvPr>
            <p:ph idx="1"/>
          </p:nvPr>
        </p:nvSpPr>
        <p:spPr>
          <a:xfrm>
            <a:off x="1066800" y="1231687"/>
            <a:ext cx="10058400" cy="5228098"/>
          </a:xfrm>
        </p:spPr>
        <p:txBody>
          <a:bodyPr/>
          <a:lstStyle/>
          <a:p>
            <a:r>
              <a:rPr lang="it-IT" dirty="0"/>
              <a:t>«Il diritto al rispetto della vita privata implica </a:t>
            </a:r>
            <a:r>
              <a:rPr lang="it-IT" i="1" dirty="0"/>
              <a:t>che la persona interessata possa assicurarsi che i suoi dati personali siano trattati in modo corretto e lecito</a:t>
            </a:r>
            <a:r>
              <a:rPr lang="it-IT" dirty="0"/>
              <a:t>, vale a dire, in particolare, che i dati di base che la riguardano siano corretti e vengano inviati a destinatari autorizzati… </a:t>
            </a:r>
          </a:p>
          <a:p>
            <a:r>
              <a:rPr lang="it-IT" dirty="0"/>
              <a:t>… </a:t>
            </a:r>
            <a:r>
              <a:rPr lang="it-IT" u="sng" dirty="0">
                <a:uFill>
                  <a:solidFill>
                    <a:srgbClr val="C00000"/>
                  </a:solidFill>
                </a:uFill>
              </a:rPr>
              <a:t>al fine di poter effettuare le necessarie verifiche</a:t>
            </a:r>
            <a:r>
              <a:rPr lang="it-IT" dirty="0"/>
              <a:t>, la persona interessata </a:t>
            </a:r>
            <a:r>
              <a:rPr lang="it-IT" i="1" dirty="0"/>
              <a:t>deve disporre del diritto d’accesso </a:t>
            </a:r>
            <a:r>
              <a:rPr lang="it-IT" dirty="0"/>
              <a:t>ai dati che la riguardano che sono oggetto di trattamento… </a:t>
            </a:r>
          </a:p>
          <a:p>
            <a:r>
              <a:rPr lang="it-IT" sz="3200" dirty="0"/>
              <a:t>…  </a:t>
            </a:r>
            <a:r>
              <a:rPr lang="it-IT" sz="3200" i="1" dirty="0">
                <a:solidFill>
                  <a:srgbClr val="C00000"/>
                </a:solidFill>
                <a:effectLst>
                  <a:outerShdw blurRad="38100" dist="38100" dir="2700000" algn="tl">
                    <a:srgbClr val="000000">
                      <a:alpha val="43137"/>
                    </a:srgbClr>
                  </a:outerShdw>
                </a:effectLst>
              </a:rPr>
              <a:t>tale diritto deve necessariamente estendersi al passato</a:t>
            </a:r>
            <a:r>
              <a:rPr lang="it-IT" sz="3200" dirty="0"/>
              <a:t>. In caso contrario, infatti, </a:t>
            </a:r>
            <a:r>
              <a:rPr lang="it-IT" sz="3200" i="1" dirty="0"/>
              <a:t>la persona interessata non sarebbe in grado di esercitare efficacemente il suo diritto</a:t>
            </a:r>
            <a:r>
              <a:rPr lang="it-IT" sz="3200" dirty="0"/>
              <a:t> a fare rettificare, cancellare o congelare i dati ritenuti illeciti o non corretti nonché a procedere giurisdizionalmente ed ottenere il risarcimento del pregiudizio subìto</a:t>
            </a:r>
            <a:r>
              <a:rPr lang="it-IT" dirty="0"/>
              <a:t>.».</a:t>
            </a:r>
          </a:p>
        </p:txBody>
      </p:sp>
      <p:sp>
        <p:nvSpPr>
          <p:cNvPr id="4" name="Segnaposto data 3">
            <a:extLst>
              <a:ext uri="{FF2B5EF4-FFF2-40B4-BE49-F238E27FC236}">
                <a16:creationId xmlns:a16="http://schemas.microsoft.com/office/drawing/2014/main" id="{E988351C-34EB-4D25-9E4A-72CBA75EA0F8}"/>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15C357D2-0A49-42E2-868D-DD8F237A10EF}"/>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E2428AE9-80A7-4BEB-B3BD-E14C16F294B7}"/>
              </a:ext>
            </a:extLst>
          </p:cNvPr>
          <p:cNvSpPr>
            <a:spLocks noGrp="1"/>
          </p:cNvSpPr>
          <p:nvPr>
            <p:ph type="sldNum" sz="quarter" idx="12"/>
          </p:nvPr>
        </p:nvSpPr>
        <p:spPr/>
        <p:txBody>
          <a:bodyPr/>
          <a:lstStyle/>
          <a:p>
            <a:fld id="{6113E31D-E2AB-40D1-8B51-AFA5AFEF393A}" type="slidenum">
              <a:rPr lang="en-US" smtClean="0"/>
              <a:t>84</a:t>
            </a:fld>
            <a:endParaRPr lang="en-US" dirty="0"/>
          </a:p>
        </p:txBody>
      </p:sp>
    </p:spTree>
    <p:extLst>
      <p:ext uri="{BB962C8B-B14F-4D97-AF65-F5344CB8AC3E}">
        <p14:creationId xmlns:p14="http://schemas.microsoft.com/office/powerpoint/2010/main" val="35531706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5C200F-42CF-4026-AAB9-1DC1C296DE7E}"/>
              </a:ext>
            </a:extLst>
          </p:cNvPr>
          <p:cNvSpPr>
            <a:spLocks noGrp="1"/>
          </p:cNvSpPr>
          <p:nvPr>
            <p:ph type="title"/>
          </p:nvPr>
        </p:nvSpPr>
        <p:spPr/>
        <p:txBody>
          <a:bodyPr/>
          <a:lstStyle/>
          <a:p>
            <a:r>
              <a:rPr lang="it-IT" dirty="0"/>
              <a:t>Accesso, </a:t>
            </a:r>
            <a:r>
              <a:rPr lang="it-IT" dirty="0">
                <a:solidFill>
                  <a:srgbClr val="C00000"/>
                </a:solidFill>
              </a:rPr>
              <a:t>non indiscriminato</a:t>
            </a:r>
          </a:p>
        </p:txBody>
      </p:sp>
      <p:sp>
        <p:nvSpPr>
          <p:cNvPr id="3" name="Segnaposto contenuto 2">
            <a:extLst>
              <a:ext uri="{FF2B5EF4-FFF2-40B4-BE49-F238E27FC236}">
                <a16:creationId xmlns:a16="http://schemas.microsoft.com/office/drawing/2014/main" id="{F18EDA93-E276-4600-A606-4C21EAABA766}"/>
              </a:ext>
            </a:extLst>
          </p:cNvPr>
          <p:cNvSpPr>
            <a:spLocks noGrp="1"/>
          </p:cNvSpPr>
          <p:nvPr>
            <p:ph idx="1"/>
          </p:nvPr>
        </p:nvSpPr>
        <p:spPr>
          <a:xfrm>
            <a:off x="1066800" y="1224807"/>
            <a:ext cx="10058400" cy="4753096"/>
          </a:xfrm>
        </p:spPr>
        <p:txBody>
          <a:bodyPr/>
          <a:lstStyle/>
          <a:p>
            <a:r>
              <a:rPr lang="it-IT" dirty="0"/>
              <a:t>Il diritto di accesso consiste nel «</a:t>
            </a:r>
            <a:r>
              <a:rPr lang="it-IT" i="1" dirty="0">
                <a:solidFill>
                  <a:srgbClr val="C00000"/>
                </a:solidFill>
              </a:rPr>
              <a:t>diritto di ottenere</a:t>
            </a:r>
            <a:r>
              <a:rPr lang="it-IT" i="1" dirty="0"/>
              <a:t> dal responsabile del trattamento </a:t>
            </a:r>
            <a:r>
              <a:rPr lang="it-IT" b="1" dirty="0"/>
              <a:t>(</a:t>
            </a:r>
            <a:r>
              <a:rPr lang="it-IT" b="1" dirty="0">
                <a:solidFill>
                  <a:srgbClr val="C00000"/>
                </a:solidFill>
              </a:rPr>
              <a:t>!</a:t>
            </a:r>
            <a:r>
              <a:rPr lang="it-IT" b="1" dirty="0"/>
              <a:t>)</a:t>
            </a:r>
            <a:r>
              <a:rPr lang="it-IT" i="1" dirty="0"/>
              <a:t>, senza costrizione, ad intervalli ragionevoli e senza ritardi o spese eccessivi, </a:t>
            </a:r>
            <a:r>
              <a:rPr lang="it-IT" i="1" dirty="0">
                <a:solidFill>
                  <a:srgbClr val="C00000"/>
                </a:solidFill>
              </a:rPr>
              <a:t>la comunicazione in forma intelligibile dei dati che sono oggetto dei trattamenti</a:t>
            </a:r>
            <a:r>
              <a:rPr lang="it-IT" i="1" dirty="0"/>
              <a:t>, nonché </a:t>
            </a:r>
            <a:r>
              <a:rPr lang="it-IT" i="1" dirty="0">
                <a:solidFill>
                  <a:srgbClr val="C00000"/>
                </a:solidFill>
              </a:rPr>
              <a:t>di tutte le informazioni disponibili sull’origine dei dati</a:t>
            </a:r>
            <a:r>
              <a:rPr lang="it-IT" dirty="0"/>
              <a:t>… </a:t>
            </a:r>
          </a:p>
          <a:p>
            <a:r>
              <a:rPr lang="it-IT" dirty="0"/>
              <a:t>… </a:t>
            </a:r>
            <a:r>
              <a:rPr lang="it-IT" i="1" dirty="0">
                <a:solidFill>
                  <a:srgbClr val="C00000"/>
                </a:solidFill>
              </a:rPr>
              <a:t>nella misura in cui l’obiettivo perseguito da tale diritto di accesso possa essere pienamente soddisfatto con un’altra forma di comunicazione</a:t>
            </a:r>
            <a:r>
              <a:rPr lang="it-IT" i="1" dirty="0"/>
              <a:t>, </a:t>
            </a:r>
            <a:r>
              <a:rPr lang="it-IT" i="1" dirty="0">
                <a:effectLst>
                  <a:outerShdw blurRad="38100" dist="38100" dir="2700000" algn="tl">
                    <a:srgbClr val="000000">
                      <a:alpha val="43137"/>
                    </a:srgbClr>
                  </a:outerShdw>
                </a:effectLst>
              </a:rPr>
              <a:t>la persona interessata non può trarre</a:t>
            </a:r>
            <a:r>
              <a:rPr lang="it-IT" i="1" dirty="0"/>
              <a:t> né dall’articolo 12, lettera a), della direttiva 95/46 né dall’articolo 8, paragrafo 2, della Carta </a:t>
            </a:r>
            <a:r>
              <a:rPr lang="it-IT" i="1" dirty="0">
                <a:effectLst>
                  <a:outerShdw blurRad="38100" dist="38100" dir="2700000" algn="tl">
                    <a:srgbClr val="000000">
                      <a:alpha val="43137"/>
                    </a:srgbClr>
                  </a:outerShdw>
                </a:effectLst>
              </a:rPr>
              <a:t>il diritto di ottenere copia del documento o del file originale in cui compaiono tali dati</a:t>
            </a:r>
            <a:r>
              <a:rPr lang="it-IT" i="1" dirty="0"/>
              <a:t>. </a:t>
            </a:r>
            <a:r>
              <a:rPr lang="it-IT" i="1" u="sng" dirty="0">
                <a:uFill>
                  <a:solidFill>
                    <a:srgbClr val="C00000"/>
                  </a:solidFill>
                </a:uFill>
              </a:rPr>
              <a:t>Al fine di non dare alla persona interessata accesso ad informazioni diverse dai dati personali che la riguardano</a:t>
            </a:r>
            <a:r>
              <a:rPr lang="it-IT" i="1" dirty="0"/>
              <a:t>, quest’ultima può ottenere una copia del documento o del file originale </a:t>
            </a:r>
            <a:r>
              <a:rPr lang="it-IT" i="1" dirty="0">
                <a:effectLst>
                  <a:outerShdw blurRad="38100" dist="38100" dir="2700000" algn="tl">
                    <a:srgbClr val="000000">
                      <a:alpha val="43137"/>
                    </a:srgbClr>
                  </a:outerShdw>
                </a:effectLst>
              </a:rPr>
              <a:t>nella quale tali informazioni diverse siano state rese illeggibili</a:t>
            </a:r>
            <a:r>
              <a:rPr lang="it-IT" dirty="0"/>
              <a:t>.».</a:t>
            </a:r>
          </a:p>
        </p:txBody>
      </p:sp>
      <p:sp>
        <p:nvSpPr>
          <p:cNvPr id="4" name="Segnaposto data 3">
            <a:extLst>
              <a:ext uri="{FF2B5EF4-FFF2-40B4-BE49-F238E27FC236}">
                <a16:creationId xmlns:a16="http://schemas.microsoft.com/office/drawing/2014/main" id="{151ED7C7-09A6-4923-B3DB-E758D9F2A183}"/>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FB4541E5-6E34-46CE-97FB-D51D35477C07}"/>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914EBE6F-210C-489D-B8EF-12385641ABE5}"/>
              </a:ext>
            </a:extLst>
          </p:cNvPr>
          <p:cNvSpPr>
            <a:spLocks noGrp="1"/>
          </p:cNvSpPr>
          <p:nvPr>
            <p:ph type="sldNum" sz="quarter" idx="12"/>
          </p:nvPr>
        </p:nvSpPr>
        <p:spPr/>
        <p:txBody>
          <a:bodyPr/>
          <a:lstStyle/>
          <a:p>
            <a:fld id="{6113E31D-E2AB-40D1-8B51-AFA5AFEF393A}" type="slidenum">
              <a:rPr lang="en-US" smtClean="0"/>
              <a:t>85</a:t>
            </a:fld>
            <a:endParaRPr lang="en-US" dirty="0"/>
          </a:p>
        </p:txBody>
      </p:sp>
    </p:spTree>
    <p:extLst>
      <p:ext uri="{BB962C8B-B14F-4D97-AF65-F5344CB8AC3E}">
        <p14:creationId xmlns:p14="http://schemas.microsoft.com/office/powerpoint/2010/main" val="811846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Il diritto </a:t>
            </a:r>
            <a:r>
              <a:rPr lang="it-IT" dirty="0">
                <a:solidFill>
                  <a:srgbClr val="C00000"/>
                </a:solidFill>
              </a:rPr>
              <a:t>di rettifica</a:t>
            </a: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86</a:t>
            </a:fld>
            <a:endParaRPr lang="en-US" dirty="0"/>
          </a:p>
        </p:txBody>
      </p:sp>
    </p:spTree>
    <p:extLst>
      <p:ext uri="{BB962C8B-B14F-4D97-AF65-F5344CB8AC3E}">
        <p14:creationId xmlns:p14="http://schemas.microsoft.com/office/powerpoint/2010/main" val="4293286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rettifica</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219200" y="1436532"/>
            <a:ext cx="9810043" cy="4886466"/>
          </a:xfrm>
        </p:spPr>
        <p:txBody>
          <a:bodyPr/>
          <a:lstStyle/>
          <a:p>
            <a:pPr marL="0" indent="0">
              <a:buNone/>
            </a:pPr>
            <a:r>
              <a:rPr lang="it-IT" sz="3200" dirty="0"/>
              <a:t>Conformemente al </a:t>
            </a:r>
            <a:r>
              <a:rPr lang="it-IT" sz="3200" dirty="0">
                <a:solidFill>
                  <a:srgbClr val="C00000"/>
                </a:solidFill>
                <a:effectLst>
                  <a:outerShdw blurRad="38100" dist="38100" dir="2700000" algn="tl">
                    <a:srgbClr val="000000">
                      <a:alpha val="43137"/>
                    </a:srgbClr>
                  </a:outerShdw>
                </a:effectLst>
              </a:rPr>
              <a:t>principio di esattezza dei d.p.</a:t>
            </a:r>
            <a:r>
              <a:rPr lang="it-IT" dirty="0"/>
              <a:t>,</a:t>
            </a:r>
          </a:p>
          <a:p>
            <a:r>
              <a:rPr lang="it-IT" dirty="0"/>
              <a:t>l’interessato ha il diritto</a:t>
            </a:r>
            <a:r>
              <a:rPr lang="it-IT" baseline="30000" dirty="0"/>
              <a:t> (art. 16) </a:t>
            </a:r>
            <a:r>
              <a:rPr lang="it-IT" dirty="0"/>
              <a:t>di ottenere dal titolare del trattamento, </a:t>
            </a:r>
            <a:r>
              <a:rPr lang="it-IT" u="sng" dirty="0">
                <a:uFill>
                  <a:solidFill>
                    <a:srgbClr val="C00000"/>
                  </a:solidFill>
                </a:uFill>
              </a:rPr>
              <a:t>senza ingiustificato ritardo</a:t>
            </a:r>
            <a:endParaRPr lang="it-IT" sz="2400" b="1" u="sng" dirty="0">
              <a:solidFill>
                <a:srgbClr val="C00000"/>
              </a:solidFill>
              <a:uFill>
                <a:solidFill>
                  <a:srgbClr val="C00000"/>
                </a:solidFill>
              </a:uFill>
            </a:endParaRPr>
          </a:p>
          <a:p>
            <a:pPr marL="0" indent="0" algn="ctr">
              <a:buNone/>
            </a:pPr>
            <a:r>
              <a:rPr lang="it-IT" b="1" dirty="0">
                <a:solidFill>
                  <a:srgbClr val="C00000"/>
                </a:solidFill>
              </a:rPr>
              <a:t>la rettifica dei d.p. inesatti</a:t>
            </a:r>
            <a:r>
              <a:rPr lang="it-IT" dirty="0">
                <a:solidFill>
                  <a:srgbClr val="C00000"/>
                </a:solidFill>
              </a:rPr>
              <a:t>.</a:t>
            </a:r>
          </a:p>
          <a:p>
            <a:pPr marL="0" indent="0">
              <a:buNone/>
            </a:pPr>
            <a:endParaRPr lang="it-IT" sz="1800" i="1" dirty="0"/>
          </a:p>
          <a:p>
            <a:pPr marL="0" indent="0">
              <a:buNone/>
            </a:pPr>
            <a:r>
              <a:rPr lang="it-IT" i="1" dirty="0"/>
              <a:t>Tenuto conto delle finalità del trattamento</a:t>
            </a:r>
            <a:r>
              <a:rPr lang="it-IT" dirty="0"/>
              <a:t>, l’interessato ha inoltre</a:t>
            </a:r>
          </a:p>
          <a:p>
            <a:pPr lvl="1"/>
            <a:r>
              <a:rPr lang="it-IT" sz="2800" dirty="0"/>
              <a:t>il diritto di ottenere</a:t>
            </a:r>
            <a:r>
              <a:rPr lang="it-IT" sz="2800" dirty="0">
                <a:solidFill>
                  <a:srgbClr val="C00000"/>
                </a:solidFill>
              </a:rPr>
              <a:t> </a:t>
            </a:r>
            <a:r>
              <a:rPr lang="it-IT" sz="2800" b="1" dirty="0">
                <a:solidFill>
                  <a:srgbClr val="C00000"/>
                </a:solidFill>
              </a:rPr>
              <a:t>l’integrazione</a:t>
            </a:r>
            <a:r>
              <a:rPr lang="it-IT" sz="2800" dirty="0">
                <a:solidFill>
                  <a:srgbClr val="C00000"/>
                </a:solidFill>
              </a:rPr>
              <a:t> dei dati personali incompleti</a:t>
            </a:r>
            <a:r>
              <a:rPr lang="it-IT" sz="2800" dirty="0"/>
              <a:t>, anche fornendo una dichiarazione integrativa.</a:t>
            </a:r>
          </a:p>
          <a:p>
            <a:pPr lvl="1"/>
            <a:endParaRPr lang="it-IT" sz="2800" dirty="0"/>
          </a:p>
          <a:p>
            <a:pPr marL="0" indent="0" algn="just">
              <a:buNone/>
            </a:pPr>
            <a:r>
              <a:rPr lang="it-IT" sz="2400" dirty="0">
                <a:highlight>
                  <a:srgbClr val="FFF8DD"/>
                </a:highlight>
              </a:rPr>
              <a:t>Quando contesta l’esattezza dei d.p., l’interessato ha </a:t>
            </a:r>
            <a:r>
              <a:rPr lang="it-IT" sz="2400" dirty="0">
                <a:solidFill>
                  <a:srgbClr val="C00000"/>
                </a:solidFill>
                <a:highlight>
                  <a:srgbClr val="FFF8DD"/>
                </a:highlight>
              </a:rPr>
              <a:t>anche il diritto di ottenere </a:t>
            </a:r>
            <a:r>
              <a:rPr lang="it-IT" sz="2400" dirty="0">
                <a:highlight>
                  <a:srgbClr val="FFF8DD"/>
                </a:highlight>
              </a:rPr>
              <a:t>dal </a:t>
            </a:r>
            <a:r>
              <a:rPr lang="it-IT" sz="2400" cap="small" dirty="0">
                <a:highlight>
                  <a:srgbClr val="FFF8DD"/>
                </a:highlight>
              </a:rPr>
              <a:t>tdtr</a:t>
            </a:r>
            <a:r>
              <a:rPr lang="it-IT" sz="2400" dirty="0">
                <a:highlight>
                  <a:srgbClr val="FFF8DD"/>
                </a:highlight>
              </a:rPr>
              <a:t> </a:t>
            </a:r>
            <a:r>
              <a:rPr lang="it-IT" sz="2400" dirty="0">
                <a:solidFill>
                  <a:srgbClr val="C00000"/>
                </a:solidFill>
                <a:highlight>
                  <a:srgbClr val="FFF8DD"/>
                </a:highlight>
              </a:rPr>
              <a:t>la limitazione del tr. </a:t>
            </a:r>
            <a:r>
              <a:rPr lang="it-IT" sz="2400" dirty="0">
                <a:highlight>
                  <a:srgbClr val="FFF8DD"/>
                </a:highlight>
              </a:rPr>
              <a:t>per il tempo necessario alla verifica</a:t>
            </a:r>
            <a:r>
              <a:rPr lang="it-IT" sz="2400" baseline="30000" dirty="0">
                <a:highlight>
                  <a:srgbClr val="FFF8DD"/>
                </a:highlight>
              </a:rPr>
              <a:t> (art. 18,1,a)</a:t>
            </a:r>
            <a:r>
              <a:rPr lang="it-IT" sz="2400" dirty="0">
                <a:highlight>
                  <a:srgbClr val="FFF8DD"/>
                </a:highlight>
              </a:rPr>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32B7E0C4-9092-4FF3-A5FE-45A42B392EE3}"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87</a:t>
            </a:fld>
            <a:endParaRPr lang="it-IT" dirty="0"/>
          </a:p>
        </p:txBody>
      </p:sp>
    </p:spTree>
    <p:extLst>
      <p:ext uri="{BB962C8B-B14F-4D97-AF65-F5344CB8AC3E}">
        <p14:creationId xmlns:p14="http://schemas.microsoft.com/office/powerpoint/2010/main" val="2998471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a:t>
            </a:r>
            <a:r>
              <a:rPr lang="it-IT" dirty="0">
                <a:solidFill>
                  <a:srgbClr val="C00000"/>
                </a:solidFill>
              </a:rPr>
              <a:t>rettifica </a:t>
            </a:r>
            <a:r>
              <a:rPr lang="it-IT" dirty="0">
                <a:solidFill>
                  <a:schemeClr val="bg2">
                    <a:lumMod val="75000"/>
                  </a:schemeClr>
                </a:solidFill>
              </a:rPr>
              <a:t>/2</a:t>
            </a:r>
            <a:endParaRPr lang="it-IT" dirty="0">
              <a:solidFill>
                <a:srgbClr val="C00000"/>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219200" y="1717250"/>
            <a:ext cx="9810043" cy="4570482"/>
          </a:xfrm>
        </p:spPr>
        <p:txBody>
          <a:bodyPr/>
          <a:lstStyle/>
          <a:p>
            <a:pPr marL="0" indent="0">
              <a:buNone/>
            </a:pPr>
            <a:r>
              <a:rPr lang="it-IT" sz="3200" dirty="0">
                <a:highlight>
                  <a:srgbClr val="FFF8DD"/>
                </a:highlight>
              </a:rPr>
              <a:t>L’</a:t>
            </a:r>
            <a:r>
              <a:rPr lang="it-IT" sz="3200" dirty="0">
                <a:solidFill>
                  <a:srgbClr val="C00000"/>
                </a:solidFill>
                <a:highlight>
                  <a:srgbClr val="FFF8DD"/>
                </a:highlight>
              </a:rPr>
              <a:t>accuratezza</a:t>
            </a:r>
            <a:r>
              <a:rPr lang="it-IT" sz="3200" dirty="0">
                <a:highlight>
                  <a:srgbClr val="FFF8DD"/>
                </a:highlight>
              </a:rPr>
              <a:t> dei dati personali è dunque </a:t>
            </a:r>
            <a:r>
              <a:rPr lang="it-IT" sz="3200" dirty="0">
                <a:solidFill>
                  <a:srgbClr val="C00000"/>
                </a:solidFill>
                <a:highlight>
                  <a:srgbClr val="FFF8DD"/>
                </a:highlight>
              </a:rPr>
              <a:t>essenziale per assicurare un alto livello di protezione</a:t>
            </a:r>
            <a:r>
              <a:rPr lang="it-IT" sz="3200" dirty="0">
                <a:highlight>
                  <a:srgbClr val="FFF8DD"/>
                </a:highlight>
              </a:rPr>
              <a:t> dei dati degli interessati.</a:t>
            </a:r>
          </a:p>
          <a:p>
            <a:pPr marL="0" indent="0">
              <a:buNone/>
            </a:pPr>
            <a:r>
              <a:rPr lang="it-IT" sz="3200" dirty="0"/>
              <a:t>Nella maggior parte dei casi, sarà sufficiente </a:t>
            </a:r>
            <a:r>
              <a:rPr lang="it-IT" sz="3200" i="1" dirty="0"/>
              <a:t>la semplice richiesta dell’interessato</a:t>
            </a:r>
            <a:r>
              <a:rPr lang="it-IT" sz="3200" dirty="0"/>
              <a:t> </a:t>
            </a:r>
            <a:r>
              <a:rPr lang="it-IT" dirty="0"/>
              <a:t>(per es. un cambio d’indirizzo o altri dati di contatto, o la correzione del nome)</a:t>
            </a:r>
            <a:r>
              <a:rPr lang="it-IT" sz="3200" dirty="0"/>
              <a:t>.</a:t>
            </a:r>
          </a:p>
          <a:p>
            <a:pPr marL="0" indent="0">
              <a:buNone/>
            </a:pPr>
            <a:r>
              <a:rPr lang="it-IT" sz="3200" dirty="0"/>
              <a:t>Può però anche essere necessario – se la richiesta di rettifica ha particolare rilevanza giuridica – </a:t>
            </a:r>
            <a:r>
              <a:rPr lang="it-IT" sz="3200" i="1" dirty="0"/>
              <a:t>che il </a:t>
            </a:r>
            <a:r>
              <a:rPr lang="it-IT" sz="3200" i="1" cap="small" dirty="0"/>
              <a:t>tdtr</a:t>
            </a:r>
            <a:r>
              <a:rPr lang="it-IT" sz="3200" i="1" dirty="0"/>
              <a:t> richieda specifica documentazione a riprova della rettifica</a:t>
            </a:r>
            <a:r>
              <a:rPr lang="it-IT" sz="3200" dirty="0"/>
              <a:t>,</a:t>
            </a:r>
          </a:p>
          <a:p>
            <a:pPr marL="0" indent="0">
              <a:buNone/>
            </a:pPr>
            <a:r>
              <a:rPr lang="it-IT" sz="3200" u="sng" dirty="0">
                <a:uFill>
                  <a:solidFill>
                    <a:srgbClr val="C00000"/>
                  </a:solidFill>
                </a:uFill>
              </a:rPr>
              <a:t>purché ciò non si traduca in un onere irragionevole</a:t>
            </a:r>
            <a:r>
              <a:rPr lang="it-IT" sz="3200" dirty="0"/>
              <a:t> per l’interessato, preclusivo del diritto di rettifica.</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32B7E0C4-9092-4FF3-A5FE-45A42B392EE3}"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88</a:t>
            </a:fld>
            <a:endParaRPr lang="it-IT" dirty="0"/>
          </a:p>
        </p:txBody>
      </p:sp>
    </p:spTree>
    <p:extLst>
      <p:ext uri="{BB962C8B-B14F-4D97-AF65-F5344CB8AC3E}">
        <p14:creationId xmlns:p14="http://schemas.microsoft.com/office/powerpoint/2010/main" val="2083433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rettifica e </a:t>
            </a:r>
            <a:r>
              <a:rPr lang="it-IT" dirty="0">
                <a:solidFill>
                  <a:srgbClr val="C00000"/>
                </a:solidFill>
              </a:rPr>
              <a:t>diritti umani </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190979" y="1717250"/>
            <a:ext cx="9810043" cy="4211409"/>
          </a:xfrm>
        </p:spPr>
        <p:txBody>
          <a:bodyPr/>
          <a:lstStyle/>
          <a:p>
            <a:pPr marL="0" indent="0">
              <a:buNone/>
            </a:pPr>
            <a:r>
              <a:rPr lang="it-IT" sz="3200" dirty="0"/>
              <a:t>In un caso portato avanti alla CEDU, il ricorrente non era stato in grado di ottenere la modifica della propria origine etnica (non moldava bensì rumena) in documenti ufficiali, a causa del fatto che – secondo le autorità statali – non aveva motivato la sua richiesta.</a:t>
            </a:r>
          </a:p>
          <a:p>
            <a:pPr marL="0" indent="0">
              <a:buNone/>
            </a:pPr>
            <a:r>
              <a:rPr lang="it-IT" sz="3200" dirty="0"/>
              <a:t>Tuttavia, </a:t>
            </a:r>
            <a:r>
              <a:rPr lang="it-IT" sz="3200" i="1" dirty="0"/>
              <a:t>l’affermazione del richiedente si basava su qualcosa di più della percezione soggettiva della propria etnia</a:t>
            </a:r>
            <a:r>
              <a:rPr lang="it-IT" sz="3200" dirty="0"/>
              <a:t>: </a:t>
            </a:r>
            <a:r>
              <a:rPr lang="it-IT" sz="3200" dirty="0">
                <a:solidFill>
                  <a:srgbClr val="C00000"/>
                </a:solidFill>
              </a:rPr>
              <a:t>egli infatti aveva fornito collegamenti oggettivamente verificabili</a:t>
            </a:r>
            <a:r>
              <a:rPr lang="it-IT" sz="3200" dirty="0"/>
              <a:t> con il gruppo etnico rumeno (lingua, nome, etc.). Nondimeno, secondo la legge nazionale, al richiedente era stato richiesto di </a:t>
            </a:r>
            <a:r>
              <a:rPr lang="it-IT" sz="3200" i="1" dirty="0"/>
              <a:t>fornire la prova che i suoi genitori erano appartenuti al gruppo etnico rumeno</a:t>
            </a:r>
            <a:r>
              <a:rPr lang="it-IT" sz="3200" dirty="0"/>
              <a:t>. </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32B7E0C4-9092-4FF3-A5FE-45A42B392EE3}"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89</a:t>
            </a:fld>
            <a:endParaRPr lang="it-IT" dirty="0"/>
          </a:p>
        </p:txBody>
      </p:sp>
    </p:spTree>
    <p:extLst>
      <p:ext uri="{BB962C8B-B14F-4D97-AF65-F5344CB8AC3E}">
        <p14:creationId xmlns:p14="http://schemas.microsoft.com/office/powerpoint/2010/main" val="388881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FB86A9A-5A86-4380-B360-28EF34D03F9B}"/>
              </a:ext>
            </a:extLst>
          </p:cNvPr>
          <p:cNvSpPr>
            <a:spLocks noGrp="1"/>
          </p:cNvSpPr>
          <p:nvPr>
            <p:ph type="title"/>
          </p:nvPr>
        </p:nvSpPr>
        <p:spPr/>
        <p:txBody>
          <a:bodyPr anchor="t" anchorCtr="0"/>
          <a:lstStyle/>
          <a:p>
            <a:r>
              <a:rPr lang="it-IT" dirty="0">
                <a:solidFill>
                  <a:srgbClr val="C00000"/>
                </a:solidFill>
              </a:rPr>
              <a:t>Struttura di protezione </a:t>
            </a:r>
            <a:r>
              <a:rPr lang="it-IT" dirty="0"/>
              <a:t>dei dati personali</a:t>
            </a:r>
          </a:p>
        </p:txBody>
      </p:sp>
      <p:sp>
        <p:nvSpPr>
          <p:cNvPr id="4" name="Segnaposto data 3">
            <a:extLst>
              <a:ext uri="{FF2B5EF4-FFF2-40B4-BE49-F238E27FC236}">
                <a16:creationId xmlns:a16="http://schemas.microsoft.com/office/drawing/2014/main" id="{A2D4C9FF-41E2-4473-A891-2BE12B019893}"/>
              </a:ext>
            </a:extLst>
          </p:cNvPr>
          <p:cNvSpPr>
            <a:spLocks noGrp="1"/>
          </p:cNvSpPr>
          <p:nvPr>
            <p:ph type="dt" sz="half" idx="10"/>
          </p:nvPr>
        </p:nvSpPr>
        <p:spPr/>
        <p:txBody>
          <a:bodyPr/>
          <a:lstStyle/>
          <a:p>
            <a:fld id="{9FCB4681-DB2E-47C4-8B70-78315348843D}" type="datetime1">
              <a:rPr lang="it-IT" smtClean="0"/>
              <a:t>07/06/2018</a:t>
            </a:fld>
            <a:endParaRPr lang="en-US" dirty="0"/>
          </a:p>
        </p:txBody>
      </p:sp>
      <p:sp>
        <p:nvSpPr>
          <p:cNvPr id="5" name="Segnaposto piè di pagina 4">
            <a:extLst>
              <a:ext uri="{FF2B5EF4-FFF2-40B4-BE49-F238E27FC236}">
                <a16:creationId xmlns:a16="http://schemas.microsoft.com/office/drawing/2014/main" id="{A5488260-9D1A-4709-8F03-2C186A6ADD00}"/>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47A0B29C-C826-4270-BF72-37E7653861DE}"/>
              </a:ext>
            </a:extLst>
          </p:cNvPr>
          <p:cNvSpPr>
            <a:spLocks noGrp="1"/>
          </p:cNvSpPr>
          <p:nvPr>
            <p:ph type="sldNum" sz="quarter" idx="12"/>
          </p:nvPr>
        </p:nvSpPr>
        <p:spPr/>
        <p:txBody>
          <a:bodyPr/>
          <a:lstStyle/>
          <a:p>
            <a:fld id="{6113E31D-E2AB-40D1-8B51-AFA5AFEF393A}" type="slidenum">
              <a:rPr lang="en-US" smtClean="0"/>
              <a:t>9</a:t>
            </a:fld>
            <a:endParaRPr lang="en-US" dirty="0"/>
          </a:p>
        </p:txBody>
      </p:sp>
      <p:sp>
        <p:nvSpPr>
          <p:cNvPr id="15" name="Segnaposto testo 12">
            <a:extLst>
              <a:ext uri="{FF2B5EF4-FFF2-40B4-BE49-F238E27FC236}">
                <a16:creationId xmlns:a16="http://schemas.microsoft.com/office/drawing/2014/main" id="{B30CD80C-05C0-4928-AC89-F95265B371BB}"/>
              </a:ext>
            </a:extLst>
          </p:cNvPr>
          <p:cNvSpPr txBox="1">
            <a:spLocks/>
          </p:cNvSpPr>
          <p:nvPr/>
        </p:nvSpPr>
        <p:spPr>
          <a:xfrm>
            <a:off x="8292812" y="1846052"/>
            <a:ext cx="2862867" cy="736282"/>
          </a:xfrm>
          <a:prstGeom prst="rect">
            <a:avLst/>
          </a:prstGeom>
        </p:spPr>
        <p:txBody>
          <a:bodyPr vert="horz" lIns="91440" tIns="45720" rIns="91440" bIns="45720" rtlCol="0" anchor="ctr">
            <a:normAutofit/>
          </a:bodyPr>
          <a:lstStyle>
            <a:lvl1pPr marL="0" indent="0"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None/>
              <a:defRPr lang="it-IT" sz="2000" b="0" kern="1200" cap="all" baseline="0">
                <a:solidFill>
                  <a:srgbClr val="C00000"/>
                </a:solidFill>
                <a:latin typeface="Arial Nova Cond Light" panose="020B0306020202020204" pitchFamily="34" charset="0"/>
                <a:ea typeface="+mn-ea"/>
                <a:cs typeface="+mn-cs"/>
              </a:defRPr>
            </a:lvl1pPr>
            <a:lvl2pPr marL="4572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2000" b="1" kern="1200">
                <a:solidFill>
                  <a:schemeClr val="tx1">
                    <a:lumMod val="75000"/>
                    <a:lumOff val="25000"/>
                  </a:schemeClr>
                </a:solidFill>
                <a:latin typeface="Arial Nova Cond Light" panose="020B0306020202020204" pitchFamily="34" charset="0"/>
                <a:ea typeface="+mn-ea"/>
                <a:cs typeface="+mn-cs"/>
              </a:defRPr>
            </a:lvl2pPr>
            <a:lvl3pPr marL="9144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800" b="1" kern="1200">
                <a:solidFill>
                  <a:schemeClr val="tx1">
                    <a:lumMod val="75000"/>
                    <a:lumOff val="25000"/>
                  </a:schemeClr>
                </a:solidFill>
                <a:latin typeface="Arial Nova Cond Light" panose="020B0306020202020204" pitchFamily="34" charset="0"/>
                <a:ea typeface="+mn-ea"/>
                <a:cs typeface="+mn-cs"/>
              </a:defRPr>
            </a:lvl3pPr>
            <a:lvl4pPr marL="13716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4pPr>
            <a:lvl5pPr marL="18288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endParaRPr lang="it-IT"/>
          </a:p>
        </p:txBody>
      </p:sp>
      <p:sp>
        <p:nvSpPr>
          <p:cNvPr id="16" name="Segnaposto contenuto 13">
            <a:extLst>
              <a:ext uri="{FF2B5EF4-FFF2-40B4-BE49-F238E27FC236}">
                <a16:creationId xmlns:a16="http://schemas.microsoft.com/office/drawing/2014/main" id="{0B2FD65F-5247-4DAB-A943-5502FCA1D110}"/>
              </a:ext>
            </a:extLst>
          </p:cNvPr>
          <p:cNvSpPr txBox="1">
            <a:spLocks/>
          </p:cNvSpPr>
          <p:nvPr/>
        </p:nvSpPr>
        <p:spPr>
          <a:xfrm>
            <a:off x="8292812" y="2582334"/>
            <a:ext cx="2862867" cy="3378200"/>
          </a:xfrm>
          <a:prstGeom prst="rect">
            <a:avLst/>
          </a:prstGeom>
        </p:spPr>
        <p:txBody>
          <a:bodyPr vert="horz" lIns="0" tIns="45720" rIns="0" bIns="45720" rtlCol="0">
            <a:normAutofit/>
          </a:bodyPr>
          <a:lstStyle>
            <a:lvl1pPr marL="180975" indent="-180975"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Char char="•"/>
              <a:defRPr lang="it-IT" sz="2000" kern="120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it-IT" dirty="0"/>
          </a:p>
        </p:txBody>
      </p:sp>
      <p:sp>
        <p:nvSpPr>
          <p:cNvPr id="26" name="Segnaposto testo 10">
            <a:extLst>
              <a:ext uri="{FF2B5EF4-FFF2-40B4-BE49-F238E27FC236}">
                <a16:creationId xmlns:a16="http://schemas.microsoft.com/office/drawing/2014/main" id="{8FBDD015-8ED8-41E3-8686-F16D08C8B355}"/>
              </a:ext>
            </a:extLst>
          </p:cNvPr>
          <p:cNvSpPr txBox="1">
            <a:spLocks/>
          </p:cNvSpPr>
          <p:nvPr/>
        </p:nvSpPr>
        <p:spPr>
          <a:xfrm>
            <a:off x="-2106507" y="810467"/>
            <a:ext cx="3203787" cy="323358"/>
          </a:xfrm>
          <a:prstGeom prst="rect">
            <a:avLst/>
          </a:prstGeom>
        </p:spPr>
        <p:txBody>
          <a:bodyPr>
            <a:spAutoFit/>
          </a:bodyPr>
          <a:lstStyle>
            <a:lvl1pPr marL="180975" indent="-180975"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Char char="•"/>
              <a:defRPr lang="it-IT" sz="2000" kern="1200" dirty="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dirty="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dirty="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dirty="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dirty="0" smtClean="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it-IT" dirty="0">
              <a:effectLst>
                <a:outerShdw blurRad="38100" dist="38100" dir="2700000" algn="tl">
                  <a:srgbClr val="000000">
                    <a:alpha val="43137"/>
                  </a:srgbClr>
                </a:outerShdw>
              </a:effectLst>
            </a:endParaRPr>
          </a:p>
        </p:txBody>
      </p:sp>
      <p:sp>
        <p:nvSpPr>
          <p:cNvPr id="27" name="Segnaposto contenuto 11">
            <a:extLst>
              <a:ext uri="{FF2B5EF4-FFF2-40B4-BE49-F238E27FC236}">
                <a16:creationId xmlns:a16="http://schemas.microsoft.com/office/drawing/2014/main" id="{3CA95233-E87F-4BFA-AC79-68A604029DA7}"/>
              </a:ext>
            </a:extLst>
          </p:cNvPr>
          <p:cNvSpPr txBox="1">
            <a:spLocks/>
          </p:cNvSpPr>
          <p:nvPr/>
        </p:nvSpPr>
        <p:spPr>
          <a:xfrm>
            <a:off x="-2185530" y="1460973"/>
            <a:ext cx="3203787" cy="323358"/>
          </a:xfrm>
          <a:prstGeom prst="rect">
            <a:avLst/>
          </a:prstGeom>
        </p:spPr>
        <p:txBody>
          <a:bodyPr>
            <a:spAutoFit/>
          </a:bodyPr>
          <a:lstStyle>
            <a:lvl1pPr marL="180975" indent="-180975"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Char char="•"/>
              <a:defRPr lang="it-IT" sz="2000" kern="1200" dirty="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dirty="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dirty="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dirty="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dirty="0" smtClean="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it-IT" dirty="0"/>
          </a:p>
        </p:txBody>
      </p:sp>
      <p:grpSp>
        <p:nvGrpSpPr>
          <p:cNvPr id="3" name="Gruppo 2">
            <a:extLst>
              <a:ext uri="{FF2B5EF4-FFF2-40B4-BE49-F238E27FC236}">
                <a16:creationId xmlns:a16="http://schemas.microsoft.com/office/drawing/2014/main" id="{DE2E9A64-09E7-4968-864E-AFDD64C8A04F}"/>
              </a:ext>
            </a:extLst>
          </p:cNvPr>
          <p:cNvGrpSpPr/>
          <p:nvPr/>
        </p:nvGrpSpPr>
        <p:grpSpPr>
          <a:xfrm>
            <a:off x="868116" y="1840043"/>
            <a:ext cx="10455768" cy="4362783"/>
            <a:chOff x="1049200" y="1768364"/>
            <a:chExt cx="10455768" cy="4362783"/>
          </a:xfrm>
        </p:grpSpPr>
        <p:grpSp>
          <p:nvGrpSpPr>
            <p:cNvPr id="2" name="Gruppo 1">
              <a:extLst>
                <a:ext uri="{FF2B5EF4-FFF2-40B4-BE49-F238E27FC236}">
                  <a16:creationId xmlns:a16="http://schemas.microsoft.com/office/drawing/2014/main" id="{E29D496C-3D20-4099-8E10-9B218640DE86}"/>
                </a:ext>
              </a:extLst>
            </p:cNvPr>
            <p:cNvGrpSpPr/>
            <p:nvPr/>
          </p:nvGrpSpPr>
          <p:grpSpPr>
            <a:xfrm>
              <a:off x="7903812" y="1768364"/>
              <a:ext cx="3601156" cy="4362783"/>
              <a:chOff x="7868353" y="2052514"/>
              <a:chExt cx="3623736" cy="4362783"/>
            </a:xfrm>
          </p:grpSpPr>
          <p:sp>
            <p:nvSpPr>
              <p:cNvPr id="17" name="Segnaposto testo 12">
                <a:extLst>
                  <a:ext uri="{FF2B5EF4-FFF2-40B4-BE49-F238E27FC236}">
                    <a16:creationId xmlns:a16="http://schemas.microsoft.com/office/drawing/2014/main" id="{F4CA42B1-EBAD-4734-B082-C44053D32633}"/>
                  </a:ext>
                </a:extLst>
              </p:cNvPr>
              <p:cNvSpPr txBox="1">
                <a:spLocks/>
              </p:cNvSpPr>
              <p:nvPr/>
            </p:nvSpPr>
            <p:spPr>
              <a:xfrm>
                <a:off x="7956398" y="2052514"/>
                <a:ext cx="3194766" cy="323358"/>
              </a:xfrm>
              <a:prstGeom prst="rect">
                <a:avLst/>
              </a:prstGeom>
            </p:spPr>
            <p:txBody>
              <a:bodyPr vert="horz" wrap="square" lIns="91440" tIns="45720" rIns="91440" bIns="45720" rtlCol="0" anchor="ctr">
                <a:spAutoFit/>
              </a:bodyPr>
              <a:lstStyle>
                <a:lvl1pPr marL="0" indent="0"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None/>
                  <a:defRPr lang="it-IT" sz="2000" b="0" kern="1200" cap="all" baseline="0">
                    <a:solidFill>
                      <a:srgbClr val="C00000"/>
                    </a:solidFill>
                    <a:latin typeface="Arial Nova Cond Light" panose="020B0306020202020204" pitchFamily="34" charset="0"/>
                    <a:ea typeface="+mn-ea"/>
                    <a:cs typeface="+mn-cs"/>
                  </a:defRPr>
                </a:lvl1pPr>
                <a:lvl2pPr marL="4572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2000" b="1" kern="1200">
                    <a:solidFill>
                      <a:schemeClr val="tx1">
                        <a:lumMod val="75000"/>
                        <a:lumOff val="25000"/>
                      </a:schemeClr>
                    </a:solidFill>
                    <a:latin typeface="Arial Nova Cond Light" panose="020B0306020202020204" pitchFamily="34" charset="0"/>
                    <a:ea typeface="+mn-ea"/>
                    <a:cs typeface="+mn-cs"/>
                  </a:defRPr>
                </a:lvl2pPr>
                <a:lvl3pPr marL="9144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800" b="1" kern="1200">
                    <a:solidFill>
                      <a:schemeClr val="tx1">
                        <a:lumMod val="75000"/>
                        <a:lumOff val="25000"/>
                      </a:schemeClr>
                    </a:solidFill>
                    <a:latin typeface="Arial Nova Cond Light" panose="020B0306020202020204" pitchFamily="34" charset="0"/>
                    <a:ea typeface="+mn-ea"/>
                    <a:cs typeface="+mn-cs"/>
                  </a:defRPr>
                </a:lvl3pPr>
                <a:lvl4pPr marL="13716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4pPr>
                <a:lvl5pPr marL="18288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it-IT" dirty="0">
                    <a:effectLst>
                      <a:outerShdw blurRad="38100" dist="38100" dir="2700000" algn="tl">
                        <a:srgbClr val="000000">
                          <a:alpha val="43137"/>
                        </a:srgbClr>
                      </a:outerShdw>
                    </a:effectLst>
                  </a:rPr>
                  <a:t>Obblighi del tdtr / rdtr</a:t>
                </a:r>
              </a:p>
            </p:txBody>
          </p:sp>
          <p:sp>
            <p:nvSpPr>
              <p:cNvPr id="18" name="Segnaposto contenuto 13">
                <a:extLst>
                  <a:ext uri="{FF2B5EF4-FFF2-40B4-BE49-F238E27FC236}">
                    <a16:creationId xmlns:a16="http://schemas.microsoft.com/office/drawing/2014/main" id="{8AE179DC-8898-47B2-AE0A-1C18523643DE}"/>
                  </a:ext>
                </a:extLst>
              </p:cNvPr>
              <p:cNvSpPr txBox="1">
                <a:spLocks/>
              </p:cNvSpPr>
              <p:nvPr/>
            </p:nvSpPr>
            <p:spPr>
              <a:xfrm>
                <a:off x="7868353" y="2367842"/>
                <a:ext cx="3623736" cy="4047455"/>
              </a:xfrm>
              <a:prstGeom prst="rect">
                <a:avLst/>
              </a:prstGeom>
            </p:spPr>
            <p:txBody>
              <a:bodyPr vert="horz" wrap="square" lIns="0" tIns="45720" rIns="0" bIns="45720" rtlCol="0">
                <a:spAutoFit/>
              </a:bodyPr>
              <a:lstStyle>
                <a:lvl1pPr marL="180975" indent="-180975"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Char char="•"/>
                  <a:defRPr lang="it-IT" sz="2000" kern="120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80000"/>
                  </a:lnSpc>
                </a:pPr>
                <a:r>
                  <a:rPr lang="it-IT" dirty="0"/>
                  <a:t>Garantire il rispetto dei principi</a:t>
                </a:r>
              </a:p>
              <a:p>
                <a:pPr>
                  <a:lnSpc>
                    <a:spcPct val="80000"/>
                  </a:lnSpc>
                </a:pPr>
                <a:r>
                  <a:rPr lang="it-IT" dirty="0"/>
                  <a:t>Soddisfare i diritti dell’interessato</a:t>
                </a:r>
              </a:p>
              <a:p>
                <a:pPr>
                  <a:lnSpc>
                    <a:spcPct val="80000"/>
                  </a:lnSpc>
                </a:pPr>
                <a:r>
                  <a:rPr lang="it-IT" i="1" dirty="0"/>
                  <a:t>Accountability</a:t>
                </a:r>
                <a:r>
                  <a:rPr lang="it-IT" dirty="0"/>
                  <a:t> </a:t>
                </a:r>
                <a:r>
                  <a:rPr lang="it-IT" baseline="30000" dirty="0"/>
                  <a:t>(Art. 24)</a:t>
                </a:r>
              </a:p>
              <a:p>
                <a:r>
                  <a:rPr lang="it-IT" dirty="0"/>
                  <a:t>Privacy </a:t>
                </a:r>
                <a:r>
                  <a:rPr lang="it-IT" i="1" dirty="0"/>
                  <a:t>by design </a:t>
                </a:r>
                <a:r>
                  <a:rPr lang="it-IT" dirty="0"/>
                  <a:t>…</a:t>
                </a:r>
              </a:p>
              <a:p>
                <a:r>
                  <a:rPr lang="it-IT" dirty="0"/>
                  <a:t>…e </a:t>
                </a:r>
                <a:r>
                  <a:rPr lang="it-IT" i="1" dirty="0"/>
                  <a:t>by default </a:t>
                </a:r>
                <a:r>
                  <a:rPr lang="it-IT" baseline="30000" dirty="0"/>
                  <a:t>(Art. 24)</a:t>
                </a:r>
              </a:p>
              <a:p>
                <a:r>
                  <a:rPr lang="it-IT" dirty="0"/>
                  <a:t>Informativa e consenso</a:t>
                </a:r>
              </a:p>
              <a:p>
                <a:r>
                  <a:rPr lang="it-IT" dirty="0"/>
                  <a:t>Registri delle attività di </a:t>
                </a:r>
                <a:r>
                  <a:rPr lang="it-IT" dirty="0" err="1"/>
                  <a:t>tr</a:t>
                </a:r>
                <a:r>
                  <a:rPr lang="it-IT" dirty="0"/>
                  <a:t>.</a:t>
                </a:r>
              </a:p>
              <a:p>
                <a:r>
                  <a:rPr lang="it-IT" dirty="0"/>
                  <a:t>Sicurezza dei dati</a:t>
                </a:r>
              </a:p>
              <a:p>
                <a:r>
                  <a:rPr lang="it-IT" dirty="0"/>
                  <a:t>Valutazione d’impatto sulla protezione</a:t>
                </a:r>
              </a:p>
              <a:p>
                <a:r>
                  <a:rPr lang="it-IT" dirty="0"/>
                  <a:t>Nomina del DPO</a:t>
                </a:r>
              </a:p>
            </p:txBody>
          </p:sp>
        </p:grpSp>
        <p:grpSp>
          <p:nvGrpSpPr>
            <p:cNvPr id="19" name="Gruppo 18">
              <a:extLst>
                <a:ext uri="{FF2B5EF4-FFF2-40B4-BE49-F238E27FC236}">
                  <a16:creationId xmlns:a16="http://schemas.microsoft.com/office/drawing/2014/main" id="{D1A948B1-F2B2-4DD6-8FF8-600C195B0372}"/>
                </a:ext>
              </a:extLst>
            </p:cNvPr>
            <p:cNvGrpSpPr/>
            <p:nvPr/>
          </p:nvGrpSpPr>
          <p:grpSpPr>
            <a:xfrm>
              <a:off x="4210077" y="1768364"/>
              <a:ext cx="3562781" cy="3947284"/>
              <a:chOff x="7868353" y="2052514"/>
              <a:chExt cx="3331930" cy="3947284"/>
            </a:xfrm>
          </p:grpSpPr>
          <p:sp>
            <p:nvSpPr>
              <p:cNvPr id="20" name="Segnaposto testo 12">
                <a:extLst>
                  <a:ext uri="{FF2B5EF4-FFF2-40B4-BE49-F238E27FC236}">
                    <a16:creationId xmlns:a16="http://schemas.microsoft.com/office/drawing/2014/main" id="{CB9FB06B-0377-4DBF-A4D0-E4E714F6F8CC}"/>
                  </a:ext>
                </a:extLst>
              </p:cNvPr>
              <p:cNvSpPr txBox="1">
                <a:spLocks/>
              </p:cNvSpPr>
              <p:nvPr/>
            </p:nvSpPr>
            <p:spPr>
              <a:xfrm>
                <a:off x="7956398" y="2052514"/>
                <a:ext cx="3194766" cy="323358"/>
              </a:xfrm>
              <a:prstGeom prst="rect">
                <a:avLst/>
              </a:prstGeom>
            </p:spPr>
            <p:txBody>
              <a:bodyPr vert="horz" wrap="square" lIns="91440" tIns="45720" rIns="91440" bIns="45720" rtlCol="0" anchor="ctr">
                <a:spAutoFit/>
              </a:bodyPr>
              <a:lstStyle>
                <a:lvl1pPr marL="0" indent="0"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None/>
                  <a:defRPr lang="it-IT" sz="2000" b="0" kern="1200" cap="all" baseline="0">
                    <a:solidFill>
                      <a:srgbClr val="C00000"/>
                    </a:solidFill>
                    <a:latin typeface="Arial Nova Cond Light" panose="020B0306020202020204" pitchFamily="34" charset="0"/>
                    <a:ea typeface="+mn-ea"/>
                    <a:cs typeface="+mn-cs"/>
                  </a:defRPr>
                </a:lvl1pPr>
                <a:lvl2pPr marL="4572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2000" b="1" kern="1200">
                    <a:solidFill>
                      <a:schemeClr val="tx1">
                        <a:lumMod val="75000"/>
                        <a:lumOff val="25000"/>
                      </a:schemeClr>
                    </a:solidFill>
                    <a:latin typeface="Arial Nova Cond Light" panose="020B0306020202020204" pitchFamily="34" charset="0"/>
                    <a:ea typeface="+mn-ea"/>
                    <a:cs typeface="+mn-cs"/>
                  </a:defRPr>
                </a:lvl2pPr>
                <a:lvl3pPr marL="9144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800" b="1" kern="1200">
                    <a:solidFill>
                      <a:schemeClr val="tx1">
                        <a:lumMod val="75000"/>
                        <a:lumOff val="25000"/>
                      </a:schemeClr>
                    </a:solidFill>
                    <a:latin typeface="Arial Nova Cond Light" panose="020B0306020202020204" pitchFamily="34" charset="0"/>
                    <a:ea typeface="+mn-ea"/>
                    <a:cs typeface="+mn-cs"/>
                  </a:defRPr>
                </a:lvl3pPr>
                <a:lvl4pPr marL="13716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4pPr>
                <a:lvl5pPr marL="18288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it-IT" dirty="0">
                    <a:effectLst>
                      <a:outerShdw blurRad="38100" dist="38100" dir="2700000" algn="tl">
                        <a:srgbClr val="000000">
                          <a:alpha val="43137"/>
                        </a:srgbClr>
                      </a:outerShdw>
                    </a:effectLst>
                  </a:rPr>
                  <a:t>Diritti dell’interessato</a:t>
                </a:r>
              </a:p>
            </p:txBody>
          </p:sp>
          <p:sp>
            <p:nvSpPr>
              <p:cNvPr id="21" name="Segnaposto contenuto 13">
                <a:extLst>
                  <a:ext uri="{FF2B5EF4-FFF2-40B4-BE49-F238E27FC236}">
                    <a16:creationId xmlns:a16="http://schemas.microsoft.com/office/drawing/2014/main" id="{8A80D15C-621C-4B79-B09A-593B1B155C8D}"/>
                  </a:ext>
                </a:extLst>
              </p:cNvPr>
              <p:cNvSpPr txBox="1">
                <a:spLocks/>
              </p:cNvSpPr>
              <p:nvPr/>
            </p:nvSpPr>
            <p:spPr>
              <a:xfrm>
                <a:off x="7868353" y="2367842"/>
                <a:ext cx="3331930" cy="3631956"/>
              </a:xfrm>
              <a:prstGeom prst="rect">
                <a:avLst/>
              </a:prstGeom>
            </p:spPr>
            <p:txBody>
              <a:bodyPr vert="horz" wrap="square" lIns="0" tIns="45720" rIns="0" bIns="45720" rtlCol="0">
                <a:spAutoFit/>
              </a:bodyPr>
              <a:lstStyle>
                <a:lvl1pPr marL="180975" indent="-180975"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Char char="•"/>
                  <a:defRPr lang="it-IT" sz="2000" kern="120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lnSpc>
                    <a:spcPct val="80000"/>
                  </a:lnSpc>
                </a:pPr>
                <a:r>
                  <a:rPr lang="it-IT" dirty="0">
                    <a:solidFill>
                      <a:prstClr val="black">
                        <a:lumMod val="75000"/>
                        <a:lumOff val="25000"/>
                      </a:prstClr>
                    </a:solidFill>
                  </a:rPr>
                  <a:t>Informazioni, comunicazioni e modalità trasparenti per l’esercizio dei diritti dell’interessato </a:t>
                </a:r>
                <a:r>
                  <a:rPr lang="it-IT" baseline="30000" dirty="0">
                    <a:solidFill>
                      <a:prstClr val="black">
                        <a:lumMod val="75000"/>
                        <a:lumOff val="25000"/>
                      </a:prstClr>
                    </a:solidFill>
                  </a:rPr>
                  <a:t>(Artt. 12, 13, 14)</a:t>
                </a:r>
              </a:p>
              <a:p>
                <a:pPr lvl="0"/>
                <a:r>
                  <a:rPr lang="it-IT" dirty="0">
                    <a:solidFill>
                      <a:prstClr val="black">
                        <a:lumMod val="75000"/>
                        <a:lumOff val="25000"/>
                      </a:prstClr>
                    </a:solidFill>
                  </a:rPr>
                  <a:t>Diritto di accesso </a:t>
                </a:r>
                <a:r>
                  <a:rPr lang="it-IT" baseline="30000" dirty="0">
                    <a:solidFill>
                      <a:prstClr val="black">
                        <a:lumMod val="75000"/>
                        <a:lumOff val="25000"/>
                      </a:prstClr>
                    </a:solidFill>
                  </a:rPr>
                  <a:t>(Art. 15)</a:t>
                </a:r>
              </a:p>
              <a:p>
                <a:pPr lvl="0"/>
                <a:r>
                  <a:rPr lang="it-IT" dirty="0">
                    <a:solidFill>
                      <a:prstClr val="black">
                        <a:lumMod val="75000"/>
                        <a:lumOff val="25000"/>
                      </a:prstClr>
                    </a:solidFill>
                  </a:rPr>
                  <a:t>Diritto di rettifica </a:t>
                </a:r>
                <a:r>
                  <a:rPr lang="it-IT" baseline="30000" dirty="0">
                    <a:solidFill>
                      <a:prstClr val="black">
                        <a:lumMod val="75000"/>
                        <a:lumOff val="25000"/>
                      </a:prstClr>
                    </a:solidFill>
                  </a:rPr>
                  <a:t>(Art. 16)</a:t>
                </a:r>
              </a:p>
              <a:p>
                <a:pPr lvl="0">
                  <a:lnSpc>
                    <a:spcPct val="80000"/>
                  </a:lnSpc>
                </a:pPr>
                <a:r>
                  <a:rPr lang="it-IT" dirty="0">
                    <a:solidFill>
                      <a:prstClr val="black">
                        <a:lumMod val="75000"/>
                        <a:lumOff val="25000"/>
                      </a:prstClr>
                    </a:solidFill>
                  </a:rPr>
                  <a:t>Diritto alla cancellazione («diritto all’oblio») </a:t>
                </a:r>
                <a:r>
                  <a:rPr lang="it-IT" baseline="30000" dirty="0">
                    <a:solidFill>
                      <a:prstClr val="black">
                        <a:lumMod val="75000"/>
                        <a:lumOff val="25000"/>
                      </a:prstClr>
                    </a:solidFill>
                  </a:rPr>
                  <a:t>(Art. 17)</a:t>
                </a:r>
              </a:p>
              <a:p>
                <a:pPr lvl="0"/>
                <a:r>
                  <a:rPr lang="it-IT" dirty="0">
                    <a:solidFill>
                      <a:prstClr val="black">
                        <a:lumMod val="75000"/>
                        <a:lumOff val="25000"/>
                      </a:prstClr>
                    </a:solidFill>
                  </a:rPr>
                  <a:t>Diritto di limitazione del </a:t>
                </a:r>
                <a:r>
                  <a:rPr lang="it-IT" dirty="0" err="1">
                    <a:solidFill>
                      <a:prstClr val="black">
                        <a:lumMod val="75000"/>
                        <a:lumOff val="25000"/>
                      </a:prstClr>
                    </a:solidFill>
                  </a:rPr>
                  <a:t>tr</a:t>
                </a:r>
                <a:r>
                  <a:rPr lang="it-IT" dirty="0">
                    <a:solidFill>
                      <a:prstClr val="black">
                        <a:lumMod val="75000"/>
                        <a:lumOff val="25000"/>
                      </a:prstClr>
                    </a:solidFill>
                  </a:rPr>
                  <a:t>. </a:t>
                </a:r>
                <a:r>
                  <a:rPr lang="it-IT" baseline="30000" dirty="0">
                    <a:solidFill>
                      <a:prstClr val="black">
                        <a:lumMod val="75000"/>
                        <a:lumOff val="25000"/>
                      </a:prstClr>
                    </a:solidFill>
                  </a:rPr>
                  <a:t>(Art. 18)</a:t>
                </a:r>
              </a:p>
              <a:p>
                <a:pPr lvl="0"/>
                <a:r>
                  <a:rPr lang="it-IT" dirty="0">
                    <a:solidFill>
                      <a:prstClr val="black">
                        <a:lumMod val="75000"/>
                        <a:lumOff val="25000"/>
                      </a:prstClr>
                    </a:solidFill>
                  </a:rPr>
                  <a:t>Diritto alla portabilità dei dati </a:t>
                </a:r>
                <a:r>
                  <a:rPr lang="it-IT" baseline="30000" dirty="0">
                    <a:solidFill>
                      <a:prstClr val="black">
                        <a:lumMod val="75000"/>
                        <a:lumOff val="25000"/>
                      </a:prstClr>
                    </a:solidFill>
                  </a:rPr>
                  <a:t>(Art. 20)</a:t>
                </a:r>
              </a:p>
              <a:p>
                <a:pPr lvl="0"/>
                <a:r>
                  <a:rPr lang="it-IT" dirty="0">
                    <a:solidFill>
                      <a:prstClr val="black">
                        <a:lumMod val="75000"/>
                        <a:lumOff val="25000"/>
                      </a:prstClr>
                    </a:solidFill>
                  </a:rPr>
                  <a:t>Diritto di opposizione </a:t>
                </a:r>
                <a:r>
                  <a:rPr lang="it-IT" baseline="30000" dirty="0">
                    <a:solidFill>
                      <a:prstClr val="black">
                        <a:lumMod val="75000"/>
                        <a:lumOff val="25000"/>
                      </a:prstClr>
                    </a:solidFill>
                  </a:rPr>
                  <a:t>(Art. 21)</a:t>
                </a:r>
              </a:p>
            </p:txBody>
          </p:sp>
        </p:grpSp>
        <p:grpSp>
          <p:nvGrpSpPr>
            <p:cNvPr id="28" name="Gruppo 27">
              <a:extLst>
                <a:ext uri="{FF2B5EF4-FFF2-40B4-BE49-F238E27FC236}">
                  <a16:creationId xmlns:a16="http://schemas.microsoft.com/office/drawing/2014/main" id="{3A35C6F1-D5DB-4052-A358-9187BCE95705}"/>
                </a:ext>
              </a:extLst>
            </p:cNvPr>
            <p:cNvGrpSpPr/>
            <p:nvPr/>
          </p:nvGrpSpPr>
          <p:grpSpPr>
            <a:xfrm>
              <a:off x="1049200" y="1768364"/>
              <a:ext cx="3282811" cy="4265320"/>
              <a:chOff x="7868353" y="2052514"/>
              <a:chExt cx="3282811" cy="4265320"/>
            </a:xfrm>
          </p:grpSpPr>
          <p:sp>
            <p:nvSpPr>
              <p:cNvPr id="29" name="Segnaposto testo 12">
                <a:extLst>
                  <a:ext uri="{FF2B5EF4-FFF2-40B4-BE49-F238E27FC236}">
                    <a16:creationId xmlns:a16="http://schemas.microsoft.com/office/drawing/2014/main" id="{98E066E7-D694-49CF-A7BF-64545482FD45}"/>
                  </a:ext>
                </a:extLst>
              </p:cNvPr>
              <p:cNvSpPr txBox="1">
                <a:spLocks/>
              </p:cNvSpPr>
              <p:nvPr/>
            </p:nvSpPr>
            <p:spPr>
              <a:xfrm>
                <a:off x="7956398" y="2052514"/>
                <a:ext cx="3194766" cy="323358"/>
              </a:xfrm>
              <a:prstGeom prst="rect">
                <a:avLst/>
              </a:prstGeom>
            </p:spPr>
            <p:txBody>
              <a:bodyPr vert="horz" wrap="square" lIns="91440" tIns="45720" rIns="91440" bIns="45720" rtlCol="0" anchor="ctr">
                <a:spAutoFit/>
              </a:bodyPr>
              <a:lstStyle>
                <a:lvl1pPr marL="0" indent="0"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None/>
                  <a:defRPr lang="it-IT" sz="2000" b="0" kern="1200" cap="all" baseline="0">
                    <a:solidFill>
                      <a:srgbClr val="C00000"/>
                    </a:solidFill>
                    <a:latin typeface="Arial Nova Cond Light" panose="020B0306020202020204" pitchFamily="34" charset="0"/>
                    <a:ea typeface="+mn-ea"/>
                    <a:cs typeface="+mn-cs"/>
                  </a:defRPr>
                </a:lvl1pPr>
                <a:lvl2pPr marL="4572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2000" b="1" kern="1200">
                    <a:solidFill>
                      <a:schemeClr val="tx1">
                        <a:lumMod val="75000"/>
                        <a:lumOff val="25000"/>
                      </a:schemeClr>
                    </a:solidFill>
                    <a:latin typeface="Arial Nova Cond Light" panose="020B0306020202020204" pitchFamily="34" charset="0"/>
                    <a:ea typeface="+mn-ea"/>
                    <a:cs typeface="+mn-cs"/>
                  </a:defRPr>
                </a:lvl2pPr>
                <a:lvl3pPr marL="9144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800" b="1" kern="1200">
                    <a:solidFill>
                      <a:schemeClr val="tx1">
                        <a:lumMod val="75000"/>
                        <a:lumOff val="25000"/>
                      </a:schemeClr>
                    </a:solidFill>
                    <a:latin typeface="Arial Nova Cond Light" panose="020B0306020202020204" pitchFamily="34" charset="0"/>
                    <a:ea typeface="+mn-ea"/>
                    <a:cs typeface="+mn-cs"/>
                  </a:defRPr>
                </a:lvl3pPr>
                <a:lvl4pPr marL="13716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4pPr>
                <a:lvl5pPr marL="1828800" indent="0" algn="l" defTabSz="914400" rtl="0" eaLnBrk="1" latinLnBrk="0" hangingPunct="1">
                  <a:lnSpc>
                    <a:spcPct val="75000"/>
                  </a:lnSpc>
                  <a:spcBef>
                    <a:spcPts val="200"/>
                  </a:spcBef>
                  <a:spcAft>
                    <a:spcPts val="400"/>
                  </a:spcAft>
                  <a:buClr>
                    <a:srgbClr val="C00000"/>
                  </a:buClr>
                  <a:buFont typeface="Arial" panose="020B0604020202020204" pitchFamily="34" charset="0"/>
                  <a:buNone/>
                  <a:defRPr lang="it-IT" sz="1600" b="1" kern="1200">
                    <a:solidFill>
                      <a:schemeClr val="tx1">
                        <a:lumMod val="75000"/>
                        <a:lumOff val="25000"/>
                      </a:schemeClr>
                    </a:solidFill>
                    <a:latin typeface="Arial Nova Cond Light" panose="020B0306020202020204" pitchFamily="34" charset="0"/>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it-IT" dirty="0">
                    <a:effectLst>
                      <a:outerShdw blurRad="38100" dist="38100" dir="2700000" algn="tl">
                        <a:srgbClr val="000000">
                          <a:alpha val="43137"/>
                        </a:srgbClr>
                      </a:outerShdw>
                    </a:effectLst>
                  </a:rPr>
                  <a:t>Principi	di base del </a:t>
                </a:r>
                <a:r>
                  <a:rPr lang="it-IT" dirty="0" err="1">
                    <a:effectLst>
                      <a:outerShdw blurRad="38100" dist="38100" dir="2700000" algn="tl">
                        <a:srgbClr val="000000">
                          <a:alpha val="43137"/>
                        </a:srgbClr>
                      </a:outerShdw>
                    </a:effectLst>
                  </a:rPr>
                  <a:t>tr</a:t>
                </a:r>
                <a:r>
                  <a:rPr lang="it-IT" dirty="0">
                    <a:effectLst>
                      <a:outerShdw blurRad="38100" dist="38100" dir="2700000" algn="tl">
                        <a:srgbClr val="000000">
                          <a:alpha val="43137"/>
                        </a:srgbClr>
                      </a:outerShdw>
                    </a:effectLst>
                  </a:rPr>
                  <a:t>.	</a:t>
                </a:r>
              </a:p>
            </p:txBody>
          </p:sp>
          <p:sp>
            <p:nvSpPr>
              <p:cNvPr id="30" name="Segnaposto contenuto 13">
                <a:extLst>
                  <a:ext uri="{FF2B5EF4-FFF2-40B4-BE49-F238E27FC236}">
                    <a16:creationId xmlns:a16="http://schemas.microsoft.com/office/drawing/2014/main" id="{60FE2468-04EE-4383-AE63-0DB478306999}"/>
                  </a:ext>
                </a:extLst>
              </p:cNvPr>
              <p:cNvSpPr txBox="1">
                <a:spLocks/>
              </p:cNvSpPr>
              <p:nvPr/>
            </p:nvSpPr>
            <p:spPr>
              <a:xfrm>
                <a:off x="7868353" y="2367842"/>
                <a:ext cx="2998315" cy="3949992"/>
              </a:xfrm>
              <a:prstGeom prst="rect">
                <a:avLst/>
              </a:prstGeom>
            </p:spPr>
            <p:txBody>
              <a:bodyPr vert="horz" wrap="square" lIns="0" tIns="45720" rIns="0" bIns="45720" rtlCol="0">
                <a:spAutoFit/>
              </a:bodyPr>
              <a:lstStyle>
                <a:lvl1pPr marL="180975" indent="-180975" algn="l" defTabSz="914400" rtl="0" eaLnBrk="1" latinLnBrk="0" hangingPunct="1">
                  <a:lnSpc>
                    <a:spcPct val="75000"/>
                  </a:lnSpc>
                  <a:spcBef>
                    <a:spcPts val="1200"/>
                  </a:spcBef>
                  <a:spcAft>
                    <a:spcPts val="200"/>
                  </a:spcAft>
                  <a:buClr>
                    <a:srgbClr val="C00000"/>
                  </a:buClr>
                  <a:buSzPct val="100000"/>
                  <a:buFont typeface="Arial" panose="020B0604020202020204" pitchFamily="34" charset="0"/>
                  <a:buChar char="•"/>
                  <a:defRPr lang="it-IT" sz="2000" kern="1200">
                    <a:solidFill>
                      <a:schemeClr val="tx1">
                        <a:lumMod val="75000"/>
                        <a:lumOff val="25000"/>
                      </a:schemeClr>
                    </a:solidFill>
                    <a:latin typeface="Arial Nova Cond Light" panose="020B0306020202020204" pitchFamily="34" charset="0"/>
                    <a:ea typeface="+mn-ea"/>
                    <a:cs typeface="+mn-cs"/>
                  </a:defRPr>
                </a:lvl1pPr>
                <a:lvl2pPr marL="361950" indent="-161925"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800" kern="1200">
                    <a:solidFill>
                      <a:schemeClr val="tx1">
                        <a:lumMod val="75000"/>
                        <a:lumOff val="25000"/>
                      </a:schemeClr>
                    </a:solidFill>
                    <a:latin typeface="Arial Nova Cond Light" panose="020B0306020202020204" pitchFamily="34" charset="0"/>
                    <a:ea typeface="+mn-ea"/>
                    <a:cs typeface="+mn-cs"/>
                  </a:defRPr>
                </a:lvl2pPr>
                <a:lvl3pPr marL="542925" indent="-160338"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3pPr>
                <a:lvl4pPr marL="712788" indent="-146050"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4pPr>
                <a:lvl5pPr marL="893763" indent="-144463" algn="l" defTabSz="914400" rtl="0" eaLnBrk="1" latinLnBrk="0" hangingPunct="1">
                  <a:lnSpc>
                    <a:spcPct val="75000"/>
                  </a:lnSpc>
                  <a:spcBef>
                    <a:spcPts val="200"/>
                  </a:spcBef>
                  <a:spcAft>
                    <a:spcPts val="400"/>
                  </a:spcAft>
                  <a:buClr>
                    <a:srgbClr val="C00000"/>
                  </a:buClr>
                  <a:buFont typeface="Arial" panose="020B0604020202020204" pitchFamily="34" charset="0"/>
                  <a:buChar char="•"/>
                  <a:defRPr lang="it-IT" sz="1400" kern="1200">
                    <a:solidFill>
                      <a:schemeClr val="tx1">
                        <a:lumMod val="75000"/>
                        <a:lumOff val="25000"/>
                      </a:schemeClr>
                    </a:solidFill>
                    <a:latin typeface="Arial Nova Cond Light" panose="020B0306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lnSpc>
                    <a:spcPct val="80000"/>
                  </a:lnSpc>
                </a:pPr>
                <a:r>
                  <a:rPr lang="it-IT" dirty="0">
                    <a:solidFill>
                      <a:prstClr val="black">
                        <a:lumMod val="75000"/>
                        <a:lumOff val="25000"/>
                      </a:prstClr>
                    </a:solidFill>
                  </a:rPr>
                  <a:t>Liceità, correttezza e trasparenza</a:t>
                </a:r>
              </a:p>
              <a:p>
                <a:pPr lvl="0"/>
                <a:r>
                  <a:rPr lang="it-IT" dirty="0">
                    <a:solidFill>
                      <a:prstClr val="black">
                        <a:lumMod val="75000"/>
                        <a:lumOff val="25000"/>
                      </a:prstClr>
                    </a:solidFill>
                  </a:rPr>
                  <a:t>Limitazione della finalità del </a:t>
                </a:r>
                <a:r>
                  <a:rPr lang="it-IT" dirty="0" err="1">
                    <a:solidFill>
                      <a:prstClr val="black">
                        <a:lumMod val="75000"/>
                        <a:lumOff val="25000"/>
                      </a:prstClr>
                    </a:solidFill>
                  </a:rPr>
                  <a:t>tr</a:t>
                </a:r>
                <a:r>
                  <a:rPr lang="it-IT" dirty="0">
                    <a:solidFill>
                      <a:prstClr val="black">
                        <a:lumMod val="75000"/>
                        <a:lumOff val="25000"/>
                      </a:prstClr>
                    </a:solidFill>
                  </a:rPr>
                  <a:t>.</a:t>
                </a:r>
              </a:p>
              <a:p>
                <a:pPr lvl="0"/>
                <a:r>
                  <a:rPr lang="it-IT" dirty="0">
                    <a:solidFill>
                      <a:prstClr val="black">
                        <a:lumMod val="75000"/>
                        <a:lumOff val="25000"/>
                      </a:prstClr>
                    </a:solidFill>
                  </a:rPr>
                  <a:t>Minimizzazione dei dati</a:t>
                </a:r>
              </a:p>
              <a:p>
                <a:pPr lvl="0"/>
                <a:r>
                  <a:rPr lang="it-IT" dirty="0">
                    <a:solidFill>
                      <a:prstClr val="black">
                        <a:lumMod val="75000"/>
                        <a:lumOff val="25000"/>
                      </a:prstClr>
                    </a:solidFill>
                  </a:rPr>
                  <a:t>Esattezza dei dati</a:t>
                </a:r>
              </a:p>
              <a:p>
                <a:pPr lvl="0"/>
                <a:r>
                  <a:rPr lang="it-IT" dirty="0">
                    <a:solidFill>
                      <a:prstClr val="black">
                        <a:lumMod val="75000"/>
                        <a:lumOff val="25000"/>
                      </a:prstClr>
                    </a:solidFill>
                  </a:rPr>
                  <a:t>Limitazione della conservazione</a:t>
                </a:r>
              </a:p>
              <a:p>
                <a:pPr lvl="0"/>
                <a:r>
                  <a:rPr lang="it-IT" dirty="0">
                    <a:solidFill>
                      <a:prstClr val="black">
                        <a:lumMod val="75000"/>
                        <a:lumOff val="25000"/>
                      </a:prstClr>
                    </a:solidFill>
                  </a:rPr>
                  <a:t>Integrità dei d.p. e riservatezza</a:t>
                </a:r>
              </a:p>
              <a:p>
                <a:pPr lvl="0">
                  <a:lnSpc>
                    <a:spcPct val="80000"/>
                  </a:lnSpc>
                </a:pPr>
                <a:r>
                  <a:rPr lang="it-IT" dirty="0">
                    <a:solidFill>
                      <a:prstClr val="black">
                        <a:lumMod val="75000"/>
                        <a:lumOff val="25000"/>
                      </a:prstClr>
                    </a:solidFill>
                  </a:rPr>
                  <a:t>Responsabilizzazione (</a:t>
                </a:r>
                <a:r>
                  <a:rPr lang="it-IT" i="1" dirty="0">
                    <a:solidFill>
                      <a:prstClr val="black">
                        <a:lumMod val="75000"/>
                        <a:lumOff val="25000"/>
                      </a:prstClr>
                    </a:solidFill>
                  </a:rPr>
                  <a:t>Accountability</a:t>
                </a:r>
                <a:r>
                  <a:rPr lang="it-IT" dirty="0">
                    <a:solidFill>
                      <a:prstClr val="black">
                        <a:lumMod val="75000"/>
                        <a:lumOff val="25000"/>
                      </a:prstClr>
                    </a:solidFill>
                  </a:rPr>
                  <a:t>)</a:t>
                </a:r>
              </a:p>
              <a:p>
                <a:pPr marL="0" lvl="0" indent="0" algn="ctr">
                  <a:buNone/>
                </a:pPr>
                <a:r>
                  <a:rPr lang="it-IT" dirty="0">
                    <a:solidFill>
                      <a:prstClr val="black">
                        <a:lumMod val="75000"/>
                        <a:lumOff val="25000"/>
                      </a:prstClr>
                    </a:solidFill>
                  </a:rPr>
                  <a:t>(Artt. 5 e 6 )</a:t>
                </a:r>
              </a:p>
            </p:txBody>
          </p:sp>
        </p:grpSp>
      </p:grpSp>
      <p:sp>
        <p:nvSpPr>
          <p:cNvPr id="73" name="Freccia destra con strisce 72">
            <a:extLst>
              <a:ext uri="{FF2B5EF4-FFF2-40B4-BE49-F238E27FC236}">
                <a16:creationId xmlns:a16="http://schemas.microsoft.com/office/drawing/2014/main" id="{24717412-F93A-40F1-9A85-E501BF208CBC}"/>
              </a:ext>
            </a:extLst>
          </p:cNvPr>
          <p:cNvSpPr/>
          <p:nvPr/>
        </p:nvSpPr>
        <p:spPr>
          <a:xfrm>
            <a:off x="3762813" y="1926732"/>
            <a:ext cx="528529" cy="3066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 name="Freccia destra con strisce 73">
            <a:extLst>
              <a:ext uri="{FF2B5EF4-FFF2-40B4-BE49-F238E27FC236}">
                <a16:creationId xmlns:a16="http://schemas.microsoft.com/office/drawing/2014/main" id="{F03D8740-B9D4-48A2-8A3D-F38A2E704C5D}"/>
              </a:ext>
            </a:extLst>
          </p:cNvPr>
          <p:cNvSpPr/>
          <p:nvPr/>
        </p:nvSpPr>
        <p:spPr>
          <a:xfrm>
            <a:off x="7292708" y="1948504"/>
            <a:ext cx="528529" cy="3066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594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2000"/>
                                        <p:tgtEl>
                                          <p:spTgt spid="73"/>
                                        </p:tgtEl>
                                      </p:cBhvr>
                                    </p:animEffect>
                                  </p:childTnLst>
                                </p:cTn>
                              </p:par>
                            </p:childTnLst>
                          </p:cTn>
                        </p:par>
                        <p:par>
                          <p:cTn id="8" fill="hold">
                            <p:stCondLst>
                              <p:cond delay="3000"/>
                            </p:stCondLst>
                            <p:childTnLst>
                              <p:par>
                                <p:cTn id="9" presetID="9" presetClass="entr" presetSubtype="0" fill="hold" grpId="0" nodeType="afterEffect">
                                  <p:stCondLst>
                                    <p:cond delay="1000"/>
                                  </p:stCondLst>
                                  <p:childTnLst>
                                    <p:set>
                                      <p:cBhvr>
                                        <p:cTn id="10" dur="1" fill="hold">
                                          <p:stCondLst>
                                            <p:cond delay="0"/>
                                          </p:stCondLst>
                                        </p:cTn>
                                        <p:tgtEl>
                                          <p:spTgt spid="74"/>
                                        </p:tgtEl>
                                        <p:attrNameLst>
                                          <p:attrName>style.visibility</p:attrName>
                                        </p:attrNameLst>
                                      </p:cBhvr>
                                      <p:to>
                                        <p:strVal val="visible"/>
                                      </p:to>
                                    </p:set>
                                    <p:animEffect transition="in" filter="dissolve">
                                      <p:cBhvr>
                                        <p:cTn id="11"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di rettifica e </a:t>
            </a:r>
            <a:r>
              <a:rPr lang="it-IT" dirty="0">
                <a:solidFill>
                  <a:srgbClr val="C00000"/>
                </a:solidFill>
              </a:rPr>
              <a:t>diritti umani </a:t>
            </a:r>
            <a:r>
              <a:rPr lang="it-IT" dirty="0">
                <a:solidFill>
                  <a:schemeClr val="bg2">
                    <a:lumMod val="75000"/>
                  </a:schemeClr>
                </a:solidFill>
              </a:rPr>
              <a:t>/2</a:t>
            </a:r>
            <a:endParaRPr lang="it-IT" dirty="0">
              <a:solidFill>
                <a:srgbClr val="C00000"/>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190979" y="1717250"/>
            <a:ext cx="9810043" cy="3817455"/>
          </a:xfrm>
        </p:spPr>
        <p:txBody>
          <a:bodyPr/>
          <a:lstStyle/>
          <a:p>
            <a:pPr marL="0" indent="0">
              <a:buNone/>
            </a:pPr>
            <a:r>
              <a:rPr lang="it-IT" sz="3200" dirty="0"/>
              <a:t>Date le realtà storiche della Moldova, </a:t>
            </a:r>
            <a:r>
              <a:rPr lang="it-IT" sz="3200" dirty="0">
                <a:solidFill>
                  <a:srgbClr val="C00000"/>
                </a:solidFill>
              </a:rPr>
              <a:t>tale requisito aveva creato una barriera insormontabile alla registrazione </a:t>
            </a:r>
            <a:r>
              <a:rPr lang="it-IT" sz="3200" dirty="0"/>
              <a:t>di un’identità etnica diversa da quella che le autorità sovietiche avevano registrato riguardo ai suoi genitori.</a:t>
            </a:r>
          </a:p>
          <a:p>
            <a:pPr marL="0" indent="0">
              <a:buNone/>
            </a:pPr>
            <a:r>
              <a:rPr lang="it-IT" sz="3200" dirty="0"/>
              <a:t>Nell’impedire al ricorrente di esaminare la sua pretesa alla luce di prove oggettivamente verificabili, </a:t>
            </a:r>
            <a:r>
              <a:rPr lang="it-IT" sz="3200" dirty="0">
                <a:solidFill>
                  <a:srgbClr val="C00000"/>
                </a:solidFill>
              </a:rPr>
              <a:t>lo Stato non aveva rispettato l’obbligo positivo di assicurare al richiedente un effettivo rispetto per la sua vita privata</a:t>
            </a:r>
            <a:r>
              <a:rPr lang="it-IT" sz="3200" dirty="0"/>
              <a:t>. La Corte ha concluso che vi era stata </a:t>
            </a:r>
            <a:r>
              <a:rPr lang="it-IT" sz="3200" dirty="0">
                <a:solidFill>
                  <a:srgbClr val="C00000"/>
                </a:solidFill>
              </a:rPr>
              <a:t>violazione dell’articolo 8 della CEDU</a:t>
            </a:r>
            <a:r>
              <a:rPr lang="it-IT" sz="3200" dirty="0"/>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32B7E0C4-9092-4FF3-A5FE-45A42B392EE3}"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90</a:t>
            </a:fld>
            <a:endParaRPr lang="it-IT" dirty="0"/>
          </a:p>
        </p:txBody>
      </p:sp>
    </p:spTree>
    <p:extLst>
      <p:ext uri="{BB962C8B-B14F-4D97-AF65-F5344CB8AC3E}">
        <p14:creationId xmlns:p14="http://schemas.microsoft.com/office/powerpoint/2010/main" val="30080886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B443C39-8F2D-47FC-ADD1-42B7A5C0C36F}"/>
              </a:ext>
            </a:extLst>
          </p:cNvPr>
          <p:cNvSpPr>
            <a:spLocks noGrp="1"/>
          </p:cNvSpPr>
          <p:nvPr>
            <p:ph type="title"/>
          </p:nvPr>
        </p:nvSpPr>
        <p:spPr>
          <a:xfrm>
            <a:off x="1097280" y="1725284"/>
            <a:ext cx="10058400" cy="2599828"/>
          </a:xfrm>
        </p:spPr>
        <p:txBody>
          <a:bodyPr>
            <a:normAutofit/>
          </a:bodyPr>
          <a:lstStyle/>
          <a:p>
            <a:r>
              <a:rPr lang="it-IT" dirty="0"/>
              <a:t>Il diritto «</a:t>
            </a:r>
            <a:r>
              <a:rPr lang="it-IT" dirty="0">
                <a:solidFill>
                  <a:srgbClr val="C00000"/>
                </a:solidFill>
              </a:rPr>
              <a:t>all’oblio</a:t>
            </a:r>
            <a:r>
              <a:rPr lang="it-IT" dirty="0"/>
              <a:t>»</a:t>
            </a:r>
            <a:endParaRPr lang="it-IT" dirty="0">
              <a:solidFill>
                <a:srgbClr val="C00000"/>
              </a:solidFill>
            </a:endParaRPr>
          </a:p>
        </p:txBody>
      </p:sp>
      <p:sp>
        <p:nvSpPr>
          <p:cNvPr id="10" name="Segnaposto testo 9">
            <a:extLst>
              <a:ext uri="{FF2B5EF4-FFF2-40B4-BE49-F238E27FC236}">
                <a16:creationId xmlns:a16="http://schemas.microsoft.com/office/drawing/2014/main" id="{041C12FE-0FEC-45D7-BEE2-3BF1B624840C}"/>
              </a:ext>
            </a:extLst>
          </p:cNvPr>
          <p:cNvSpPr>
            <a:spLocks noGrp="1"/>
          </p:cNvSpPr>
          <p:nvPr>
            <p:ph type="body" idx="1"/>
          </p:nvPr>
        </p:nvSpPr>
        <p:spPr/>
        <p:txBody>
          <a:bodyPr/>
          <a:lstStyle/>
          <a:p>
            <a:endParaRPr lang="it-IT"/>
          </a:p>
        </p:txBody>
      </p:sp>
      <p:sp>
        <p:nvSpPr>
          <p:cNvPr id="4" name="Segnaposto data 3">
            <a:extLst>
              <a:ext uri="{FF2B5EF4-FFF2-40B4-BE49-F238E27FC236}">
                <a16:creationId xmlns:a16="http://schemas.microsoft.com/office/drawing/2014/main" id="{2D4C1813-F366-4B8B-BCB4-0375D676BAA7}"/>
              </a:ext>
            </a:extLst>
          </p:cNvPr>
          <p:cNvSpPr>
            <a:spLocks noGrp="1"/>
          </p:cNvSpPr>
          <p:nvPr>
            <p:ph type="dt" sz="half" idx="10"/>
          </p:nvPr>
        </p:nvSpPr>
        <p:spPr/>
        <p:txBody>
          <a:bodyPr/>
          <a:lstStyle/>
          <a:p>
            <a:fld id="{9EE39F88-D25E-4524-88EE-546BD24EEBFE}" type="datetime1">
              <a:rPr lang="it-IT" smtClean="0"/>
              <a:t>07/06/2018</a:t>
            </a:fld>
            <a:endParaRPr lang="en-US" dirty="0"/>
          </a:p>
        </p:txBody>
      </p:sp>
      <p:sp>
        <p:nvSpPr>
          <p:cNvPr id="5" name="Segnaposto piè di pagina 4">
            <a:extLst>
              <a:ext uri="{FF2B5EF4-FFF2-40B4-BE49-F238E27FC236}">
                <a16:creationId xmlns:a16="http://schemas.microsoft.com/office/drawing/2014/main" id="{A8E8EA4C-0D7A-4D1B-A75A-645550E45EBB}"/>
              </a:ext>
            </a:extLst>
          </p:cNvPr>
          <p:cNvSpPr>
            <a:spLocks noGrp="1"/>
          </p:cNvSpPr>
          <p:nvPr>
            <p:ph type="ftr" sz="quarter" idx="11"/>
          </p:nvPr>
        </p:nvSpPr>
        <p:spPr/>
        <p:txBody>
          <a:bodyPr/>
          <a:lstStyle/>
          <a:p>
            <a:r>
              <a:rPr lang="it-IT"/>
              <a:t>© ~ 2018. Marzio V. Vaglio ~ www.privacycodex.eu</a:t>
            </a:r>
            <a:endParaRPr lang="en-US" dirty="0"/>
          </a:p>
        </p:txBody>
      </p:sp>
      <p:sp>
        <p:nvSpPr>
          <p:cNvPr id="6" name="Segnaposto numero diapositiva 5">
            <a:extLst>
              <a:ext uri="{FF2B5EF4-FFF2-40B4-BE49-F238E27FC236}">
                <a16:creationId xmlns:a16="http://schemas.microsoft.com/office/drawing/2014/main" id="{BEF98168-4E5B-449B-A1CA-901CB7F22236}"/>
              </a:ext>
            </a:extLst>
          </p:cNvPr>
          <p:cNvSpPr>
            <a:spLocks noGrp="1"/>
          </p:cNvSpPr>
          <p:nvPr>
            <p:ph type="sldNum" sz="quarter" idx="12"/>
          </p:nvPr>
        </p:nvSpPr>
        <p:spPr/>
        <p:txBody>
          <a:bodyPr/>
          <a:lstStyle/>
          <a:p>
            <a:fld id="{6113E31D-E2AB-40D1-8B51-AFA5AFEF393A}" type="slidenum">
              <a:rPr lang="en-US" smtClean="0"/>
              <a:t>91</a:t>
            </a:fld>
            <a:endParaRPr lang="en-US" dirty="0"/>
          </a:p>
        </p:txBody>
      </p:sp>
    </p:spTree>
    <p:extLst>
      <p:ext uri="{BB962C8B-B14F-4D97-AF65-F5344CB8AC3E}">
        <p14:creationId xmlns:p14="http://schemas.microsoft.com/office/powerpoint/2010/main" val="40046549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a:t>
            </a: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252748" y="1382799"/>
            <a:ext cx="9686505" cy="4092402"/>
          </a:xfrm>
        </p:spPr>
        <p:txBody>
          <a:bodyPr/>
          <a:lstStyle/>
          <a:p>
            <a:pPr marL="0" indent="0">
              <a:buNone/>
            </a:pPr>
            <a:r>
              <a:rPr lang="it-IT" dirty="0">
                <a:solidFill>
                  <a:prstClr val="black"/>
                </a:solidFill>
                <a:uFill>
                  <a:solidFill>
                    <a:srgbClr val="C00000"/>
                  </a:solidFill>
                </a:uFill>
              </a:rPr>
              <a:t>L’interessato ha il </a:t>
            </a:r>
            <a:r>
              <a:rPr lang="it-IT" b="1" dirty="0">
                <a:solidFill>
                  <a:srgbClr val="C00000"/>
                </a:solidFill>
                <a:uFill>
                  <a:solidFill>
                    <a:srgbClr val="C00000"/>
                  </a:solidFill>
                </a:uFill>
              </a:rPr>
              <a:t>diritto di ottenere</a:t>
            </a:r>
            <a:r>
              <a:rPr lang="it-IT" b="1" dirty="0">
                <a:solidFill>
                  <a:prstClr val="black"/>
                </a:solidFill>
                <a:uFill>
                  <a:solidFill>
                    <a:srgbClr val="C00000"/>
                  </a:solidFill>
                </a:uFill>
              </a:rPr>
              <a:t> </a:t>
            </a:r>
            <a:r>
              <a:rPr lang="it-IT" b="1" dirty="0">
                <a:solidFill>
                  <a:srgbClr val="C00000"/>
                </a:solidFill>
                <a:uFill>
                  <a:solidFill>
                    <a:srgbClr val="C00000"/>
                  </a:solidFill>
                </a:uFill>
              </a:rPr>
              <a:t>la cancellazione </a:t>
            </a:r>
            <a:r>
              <a:rPr lang="it-IT" dirty="0">
                <a:solidFill>
                  <a:prstClr val="black"/>
                </a:solidFill>
                <a:uFill>
                  <a:solidFill>
                    <a:srgbClr val="C00000"/>
                  </a:solidFill>
                </a:uFill>
              </a:rPr>
              <a:t>dei dati personali che lo riguardano</a:t>
            </a:r>
            <a:r>
              <a:rPr lang="it-IT" baseline="30000" dirty="0">
                <a:solidFill>
                  <a:prstClr val="black"/>
                </a:solidFill>
                <a:uFill>
                  <a:solidFill>
                    <a:srgbClr val="C00000"/>
                  </a:solidFill>
                </a:uFill>
              </a:rPr>
              <a:t> (art. 17)</a:t>
            </a:r>
            <a:r>
              <a:rPr lang="it-IT" dirty="0">
                <a:solidFill>
                  <a:prstClr val="black"/>
                </a:solidFill>
                <a:uFill>
                  <a:solidFill>
                    <a:srgbClr val="C00000"/>
                  </a:solidFill>
                </a:uFill>
              </a:rPr>
              <a:t>, </a:t>
            </a:r>
            <a:r>
              <a:rPr lang="it-IT" u="sng" dirty="0">
                <a:solidFill>
                  <a:prstClr val="black"/>
                </a:solidFill>
                <a:uFill>
                  <a:solidFill>
                    <a:srgbClr val="C00000"/>
                  </a:solidFill>
                </a:uFill>
              </a:rPr>
              <a:t>senza ingiustificato ritardo</a:t>
            </a:r>
          </a:p>
          <a:p>
            <a:pPr marL="0" indent="0" algn="ctr">
              <a:buNone/>
            </a:pPr>
            <a:r>
              <a:rPr lang="it-IT" dirty="0">
                <a:solidFill>
                  <a:prstClr val="black"/>
                </a:solidFill>
                <a:highlight>
                  <a:srgbClr val="FFF8DD"/>
                </a:highlight>
                <a:uFill>
                  <a:solidFill>
                    <a:srgbClr val="C00000"/>
                  </a:solidFill>
                </a:uFill>
              </a:rPr>
              <a:t>e il </a:t>
            </a:r>
            <a:r>
              <a:rPr lang="it-IT" cap="small" dirty="0">
                <a:solidFill>
                  <a:prstClr val="black"/>
                </a:solidFill>
                <a:highlight>
                  <a:srgbClr val="FFF8DD"/>
                </a:highlight>
                <a:uFill>
                  <a:solidFill>
                    <a:srgbClr val="C00000"/>
                  </a:solidFill>
                </a:uFill>
              </a:rPr>
              <a:t>tdtr</a:t>
            </a:r>
            <a:r>
              <a:rPr lang="it-IT" dirty="0">
                <a:solidFill>
                  <a:prstClr val="black"/>
                </a:solidFill>
                <a:highlight>
                  <a:srgbClr val="FFF8DD"/>
                </a:highlight>
                <a:uFill>
                  <a:solidFill>
                    <a:srgbClr val="C00000"/>
                  </a:solidFill>
                </a:uFill>
              </a:rPr>
              <a:t> ha </a:t>
            </a:r>
            <a:r>
              <a:rPr lang="it-IT" b="1" dirty="0">
                <a:solidFill>
                  <a:srgbClr val="C00000"/>
                </a:solidFill>
                <a:highlight>
                  <a:srgbClr val="FFF8DD"/>
                </a:highlight>
                <a:uFill>
                  <a:solidFill>
                    <a:srgbClr val="C00000"/>
                  </a:solidFill>
                </a:uFill>
              </a:rPr>
              <a:t>l’obbligo di cancellare</a:t>
            </a:r>
            <a:r>
              <a:rPr lang="it-IT" b="1" dirty="0">
                <a:solidFill>
                  <a:prstClr val="black"/>
                </a:solidFill>
                <a:highlight>
                  <a:srgbClr val="FFF8DD"/>
                </a:highlight>
                <a:uFill>
                  <a:solidFill>
                    <a:srgbClr val="C00000"/>
                  </a:solidFill>
                </a:uFill>
              </a:rPr>
              <a:t> </a:t>
            </a:r>
            <a:r>
              <a:rPr lang="it-IT" dirty="0">
                <a:solidFill>
                  <a:prstClr val="black"/>
                </a:solidFill>
                <a:highlight>
                  <a:srgbClr val="FFF8DD"/>
                </a:highlight>
                <a:uFill>
                  <a:solidFill>
                    <a:srgbClr val="C00000"/>
                  </a:solidFill>
                </a:uFill>
              </a:rPr>
              <a:t>i dati personali</a:t>
            </a:r>
            <a:r>
              <a:rPr lang="it-IT" dirty="0">
                <a:solidFill>
                  <a:prstClr val="black"/>
                </a:solidFill>
                <a:uFill>
                  <a:solidFill>
                    <a:srgbClr val="C00000"/>
                  </a:solidFill>
                </a:uFill>
              </a:rPr>
              <a:t>,</a:t>
            </a:r>
          </a:p>
          <a:p>
            <a:pPr marL="0" indent="0">
              <a:buNone/>
            </a:pPr>
            <a:r>
              <a:rPr lang="it-IT" dirty="0">
                <a:solidFill>
                  <a:prstClr val="black"/>
                </a:solidFill>
                <a:uFill>
                  <a:solidFill>
                    <a:srgbClr val="C00000"/>
                  </a:solidFill>
                </a:uFill>
              </a:rPr>
              <a:t>in una serie di casi, </a:t>
            </a:r>
            <a:r>
              <a:rPr lang="it-IT" dirty="0">
                <a:solidFill>
                  <a:srgbClr val="C00000"/>
                </a:solidFill>
                <a:uFill>
                  <a:solidFill>
                    <a:srgbClr val="C00000"/>
                  </a:solidFill>
                </a:uFill>
              </a:rPr>
              <a:t>tassativi</a:t>
            </a:r>
            <a:r>
              <a:rPr lang="it-IT" dirty="0">
                <a:solidFill>
                  <a:prstClr val="black"/>
                </a:solidFill>
                <a:uFill>
                  <a:solidFill>
                    <a:srgbClr val="C00000"/>
                  </a:solidFill>
                </a:uFill>
              </a:rPr>
              <a:t>, in cui </a:t>
            </a:r>
            <a:r>
              <a:rPr lang="it-IT" i="1" dirty="0">
                <a:solidFill>
                  <a:srgbClr val="C00000"/>
                </a:solidFill>
                <a:effectLst>
                  <a:outerShdw blurRad="38100" dist="38100" dir="2700000" algn="tl">
                    <a:srgbClr val="000000">
                      <a:alpha val="43137"/>
                    </a:srgbClr>
                  </a:outerShdw>
                </a:effectLst>
                <a:uFill>
                  <a:solidFill>
                    <a:srgbClr val="C00000"/>
                  </a:solidFill>
                </a:uFill>
              </a:rPr>
              <a:t>la conservazione di tali dati è illegittima</a:t>
            </a:r>
          </a:p>
          <a:p>
            <a:pPr marL="0" indent="0">
              <a:buNone/>
            </a:pPr>
            <a:r>
              <a:rPr lang="it-IT" dirty="0">
                <a:solidFill>
                  <a:prstClr val="black"/>
                </a:solidFill>
                <a:uFill>
                  <a:solidFill>
                    <a:srgbClr val="C00000"/>
                  </a:solidFill>
                </a:uFill>
              </a:rPr>
              <a:t>perché: </a:t>
            </a:r>
            <a:r>
              <a:rPr lang="it-IT" b="1" dirty="0">
                <a:solidFill>
                  <a:prstClr val="black"/>
                </a:solidFill>
                <a:uFill>
                  <a:solidFill>
                    <a:srgbClr val="C00000"/>
                  </a:solidFill>
                </a:uFill>
              </a:rPr>
              <a:t>viola il regolamento</a:t>
            </a:r>
            <a:r>
              <a:rPr lang="it-IT" dirty="0">
                <a:solidFill>
                  <a:prstClr val="black"/>
                </a:solidFill>
                <a:uFill>
                  <a:solidFill>
                    <a:srgbClr val="C00000"/>
                  </a:solidFill>
                </a:uFill>
              </a:rPr>
              <a:t> o </a:t>
            </a:r>
            <a:r>
              <a:rPr lang="it-IT" b="1" dirty="0">
                <a:solidFill>
                  <a:prstClr val="black"/>
                </a:solidFill>
                <a:uFill>
                  <a:solidFill>
                    <a:srgbClr val="C00000"/>
                  </a:solidFill>
                </a:uFill>
              </a:rPr>
              <a:t>il diritto dell’Unione </a:t>
            </a:r>
            <a:r>
              <a:rPr lang="it-IT" dirty="0">
                <a:solidFill>
                  <a:prstClr val="black"/>
                </a:solidFill>
                <a:uFill>
                  <a:solidFill>
                    <a:srgbClr val="C00000"/>
                  </a:solidFill>
                </a:uFill>
              </a:rPr>
              <a:t>o </a:t>
            </a:r>
            <a:r>
              <a:rPr lang="it-IT" b="1" dirty="0">
                <a:solidFill>
                  <a:prstClr val="black"/>
                </a:solidFill>
                <a:uFill>
                  <a:solidFill>
                    <a:srgbClr val="C00000"/>
                  </a:solidFill>
                </a:uFill>
              </a:rPr>
              <a:t>degli Stati membri </a:t>
            </a:r>
            <a:r>
              <a:rPr lang="it-IT" dirty="0">
                <a:solidFill>
                  <a:prstClr val="black"/>
                </a:solidFill>
                <a:uFill>
                  <a:solidFill>
                    <a:srgbClr val="C00000"/>
                  </a:solidFill>
                </a:uFill>
              </a:rPr>
              <a:t>cui è soggetto il titolare del trattamento,</a:t>
            </a:r>
          </a:p>
          <a:p>
            <a:pPr marL="0" indent="0">
              <a:buNone/>
            </a:pPr>
            <a:endParaRPr lang="it-IT" dirty="0">
              <a:solidFill>
                <a:prstClr val="black"/>
              </a:solidFill>
              <a:uFill>
                <a:solidFill>
                  <a:srgbClr val="C00000"/>
                </a:solidFill>
              </a:uFill>
            </a:endParaRPr>
          </a:p>
          <a:p>
            <a:pPr marL="0" indent="0">
              <a:buNone/>
            </a:pPr>
            <a:r>
              <a:rPr lang="it-IT" dirty="0">
                <a:solidFill>
                  <a:prstClr val="black"/>
                </a:solidFill>
                <a:uFill>
                  <a:solidFill>
                    <a:srgbClr val="C00000"/>
                  </a:solidFill>
                </a:uFill>
              </a:rPr>
              <a:t>in particolare – per es. – </a:t>
            </a:r>
            <a:r>
              <a:rPr lang="it-IT" u="sng" dirty="0">
                <a:solidFill>
                  <a:prstClr val="black"/>
                </a:solidFill>
                <a:uFill>
                  <a:solidFill>
                    <a:srgbClr val="C00000"/>
                  </a:solidFill>
                </a:uFill>
              </a:rPr>
              <a:t>quando i d.p. non sono più necessari</a:t>
            </a:r>
            <a:r>
              <a:rPr lang="it-IT" dirty="0">
                <a:solidFill>
                  <a:prstClr val="black"/>
                </a:solidFill>
                <a:uFill>
                  <a:solidFill>
                    <a:srgbClr val="C00000"/>
                  </a:solidFill>
                </a:uFill>
              </a:rPr>
              <a:t> per le finalità per le quali sono stati raccolti o altrimenti trattati.</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9C217C6D-A1A2-46FB-9BD6-769E03C237B0}"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 ~ 2018. Marzio V. Vaglio ~ www.privacycodex.eu</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92</a:t>
            </a:fld>
            <a:endParaRPr lang="it-IT" dirty="0"/>
          </a:p>
        </p:txBody>
      </p:sp>
    </p:spTree>
    <p:extLst>
      <p:ext uri="{BB962C8B-B14F-4D97-AF65-F5344CB8AC3E}">
        <p14:creationId xmlns:p14="http://schemas.microsoft.com/office/powerpoint/2010/main" val="38855695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a:t>
            </a:r>
            <a:r>
              <a:rPr lang="it-IT" dirty="0">
                <a:solidFill>
                  <a:schemeClr val="bg2">
                    <a:lumMod val="75000"/>
                  </a:schemeClr>
                </a:solidFill>
              </a:rPr>
              <a:t> /2</a:t>
            </a:r>
            <a:endParaRPr lang="it-IT" baseline="30000" dirty="0"/>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213522"/>
            <a:ext cx="8567093" cy="4430957"/>
          </a:xfrm>
        </p:spPr>
        <p:txBody>
          <a:bodyPr/>
          <a:lstStyle/>
          <a:p>
            <a:pPr marL="0" indent="0">
              <a:buNone/>
            </a:pPr>
            <a:r>
              <a:rPr lang="it-IT" sz="2400" dirty="0">
                <a:solidFill>
                  <a:prstClr val="black"/>
                </a:solidFill>
                <a:uFill>
                  <a:solidFill>
                    <a:srgbClr val="C00000"/>
                  </a:solidFill>
                </a:uFill>
              </a:rPr>
              <a:t>L’interessato ha il </a:t>
            </a:r>
            <a:r>
              <a:rPr lang="it-IT" sz="2400" b="1" dirty="0">
                <a:solidFill>
                  <a:srgbClr val="C00000"/>
                </a:solidFill>
                <a:uFill>
                  <a:solidFill>
                    <a:srgbClr val="C00000"/>
                  </a:solidFill>
                </a:uFill>
              </a:rPr>
              <a:t>diritto di ottenere</a:t>
            </a:r>
            <a:r>
              <a:rPr lang="it-IT" sz="2400" b="1" dirty="0">
                <a:solidFill>
                  <a:prstClr val="black"/>
                </a:solidFill>
                <a:uFill>
                  <a:solidFill>
                    <a:srgbClr val="C00000"/>
                  </a:solidFill>
                </a:uFill>
              </a:rPr>
              <a:t> </a:t>
            </a:r>
            <a:r>
              <a:rPr lang="it-IT" sz="2400" b="1" dirty="0">
                <a:solidFill>
                  <a:srgbClr val="C00000"/>
                </a:solidFill>
                <a:uFill>
                  <a:solidFill>
                    <a:srgbClr val="C00000"/>
                  </a:solidFill>
                </a:uFill>
              </a:rPr>
              <a:t>la cancellazione </a:t>
            </a:r>
            <a:r>
              <a:rPr lang="it-IT" sz="2400" dirty="0">
                <a:solidFill>
                  <a:prstClr val="black"/>
                </a:solidFill>
                <a:uFill>
                  <a:solidFill>
                    <a:srgbClr val="C00000"/>
                  </a:solidFill>
                </a:uFill>
              </a:rPr>
              <a:t>dei dati personali che lo riguardano</a:t>
            </a:r>
            <a:r>
              <a:rPr lang="it-IT" sz="2400" baseline="30000" dirty="0">
                <a:solidFill>
                  <a:prstClr val="black"/>
                </a:solidFill>
                <a:uFill>
                  <a:solidFill>
                    <a:srgbClr val="C00000"/>
                  </a:solidFill>
                </a:uFill>
              </a:rPr>
              <a:t> (art. 17)</a:t>
            </a:r>
            <a:r>
              <a:rPr lang="it-IT" sz="2400" dirty="0">
                <a:solidFill>
                  <a:prstClr val="black"/>
                </a:solidFill>
                <a:uFill>
                  <a:solidFill>
                    <a:srgbClr val="C00000"/>
                  </a:solidFill>
                </a:uFill>
              </a:rPr>
              <a:t>, </a:t>
            </a:r>
            <a:r>
              <a:rPr lang="it-IT" sz="2400" u="sng" dirty="0">
                <a:solidFill>
                  <a:prstClr val="black"/>
                </a:solidFill>
                <a:uFill>
                  <a:solidFill>
                    <a:srgbClr val="C00000"/>
                  </a:solidFill>
                </a:uFill>
              </a:rPr>
              <a:t>senza ingiustificato ritardo</a:t>
            </a:r>
          </a:p>
          <a:p>
            <a:pPr marL="0" indent="0" algn="ctr">
              <a:buNone/>
            </a:pPr>
            <a:r>
              <a:rPr lang="it-IT" sz="2400" dirty="0">
                <a:solidFill>
                  <a:prstClr val="black"/>
                </a:solidFill>
                <a:highlight>
                  <a:srgbClr val="FFF8DD"/>
                </a:highlight>
                <a:uFill>
                  <a:solidFill>
                    <a:srgbClr val="C00000"/>
                  </a:solidFill>
                </a:uFill>
              </a:rPr>
              <a:t>e il </a:t>
            </a:r>
            <a:r>
              <a:rPr lang="it-IT" sz="2400" cap="small" dirty="0">
                <a:solidFill>
                  <a:prstClr val="black"/>
                </a:solidFill>
                <a:highlight>
                  <a:srgbClr val="FFF8DD"/>
                </a:highlight>
                <a:uFill>
                  <a:solidFill>
                    <a:srgbClr val="C00000"/>
                  </a:solidFill>
                </a:uFill>
              </a:rPr>
              <a:t>tdtr</a:t>
            </a:r>
            <a:r>
              <a:rPr lang="it-IT" sz="2400" dirty="0">
                <a:solidFill>
                  <a:prstClr val="black"/>
                </a:solidFill>
                <a:highlight>
                  <a:srgbClr val="FFF8DD"/>
                </a:highlight>
                <a:uFill>
                  <a:solidFill>
                    <a:srgbClr val="C00000"/>
                  </a:solidFill>
                </a:uFill>
              </a:rPr>
              <a:t> ha </a:t>
            </a:r>
            <a:r>
              <a:rPr lang="it-IT" sz="2400" dirty="0">
                <a:solidFill>
                  <a:srgbClr val="C00000"/>
                </a:solidFill>
                <a:highlight>
                  <a:srgbClr val="FFF8DD"/>
                </a:highlight>
                <a:uFill>
                  <a:solidFill>
                    <a:srgbClr val="C00000"/>
                  </a:solidFill>
                </a:uFill>
              </a:rPr>
              <a:t>l’obbligo di cancellare</a:t>
            </a:r>
            <a:r>
              <a:rPr lang="it-IT" sz="2400" dirty="0">
                <a:solidFill>
                  <a:prstClr val="black"/>
                </a:solidFill>
                <a:highlight>
                  <a:srgbClr val="FFF8DD"/>
                </a:highlight>
                <a:uFill>
                  <a:solidFill>
                    <a:srgbClr val="C00000"/>
                  </a:solidFill>
                </a:uFill>
              </a:rPr>
              <a:t> i d.p.</a:t>
            </a:r>
            <a:r>
              <a:rPr lang="it-IT" sz="2400" dirty="0">
                <a:solidFill>
                  <a:prstClr val="black"/>
                </a:solidFill>
                <a:uFill>
                  <a:solidFill>
                    <a:srgbClr val="C00000"/>
                  </a:solidFill>
                </a:uFill>
              </a:rPr>
              <a:t>,</a:t>
            </a:r>
          </a:p>
          <a:p>
            <a:pPr marL="0" indent="0">
              <a:buNone/>
            </a:pPr>
            <a:r>
              <a:rPr lang="it-IT" sz="3200" b="1" dirty="0">
                <a:solidFill>
                  <a:prstClr val="black"/>
                </a:solidFill>
                <a:effectLst>
                  <a:outerShdw blurRad="38100" dist="38100" dir="2700000" algn="tl">
                    <a:srgbClr val="000000">
                      <a:alpha val="43137"/>
                    </a:srgbClr>
                  </a:outerShdw>
                </a:effectLst>
                <a:uFill>
                  <a:solidFill>
                    <a:srgbClr val="C00000"/>
                  </a:solidFill>
                </a:uFill>
              </a:rPr>
              <a:t>se sussiste </a:t>
            </a:r>
            <a:r>
              <a:rPr lang="it-IT" sz="3200" b="1" i="1" dirty="0">
                <a:solidFill>
                  <a:srgbClr val="C00000"/>
                </a:solidFill>
                <a:effectLst>
                  <a:outerShdw blurRad="38100" dist="38100" dir="2700000" algn="tl">
                    <a:srgbClr val="000000">
                      <a:alpha val="43137"/>
                    </a:srgbClr>
                  </a:outerShdw>
                </a:effectLst>
                <a:uFill>
                  <a:solidFill>
                    <a:srgbClr val="C00000"/>
                  </a:solidFill>
                </a:uFill>
              </a:rPr>
              <a:t>uno</a:t>
            </a:r>
            <a:r>
              <a:rPr lang="it-IT" sz="3200" b="1" dirty="0">
                <a:solidFill>
                  <a:prstClr val="black"/>
                </a:solidFill>
                <a:effectLst>
                  <a:outerShdw blurRad="38100" dist="38100" dir="2700000" algn="tl">
                    <a:srgbClr val="000000">
                      <a:alpha val="43137"/>
                    </a:srgbClr>
                  </a:outerShdw>
                </a:effectLst>
                <a:uFill>
                  <a:solidFill>
                    <a:srgbClr val="C00000"/>
                  </a:solidFill>
                </a:uFill>
              </a:rPr>
              <a:t> dei seguenti </a:t>
            </a:r>
            <a:r>
              <a:rPr lang="it-IT" sz="3200" b="1" dirty="0">
                <a:solidFill>
                  <a:srgbClr val="C00000"/>
                </a:solidFill>
                <a:effectLst>
                  <a:outerShdw blurRad="38100" dist="38100" dir="2700000" algn="tl">
                    <a:srgbClr val="000000">
                      <a:alpha val="43137"/>
                    </a:srgbClr>
                  </a:outerShdw>
                </a:effectLst>
                <a:uFill>
                  <a:solidFill>
                    <a:srgbClr val="C00000"/>
                  </a:solidFill>
                </a:uFill>
              </a:rPr>
              <a:t>motivi</a:t>
            </a:r>
            <a:r>
              <a:rPr lang="it-IT" sz="3200" dirty="0">
                <a:solidFill>
                  <a:prstClr val="black"/>
                </a:solidFill>
                <a:uFill>
                  <a:solidFill>
                    <a:srgbClr val="C00000"/>
                  </a:solidFill>
                </a:uFill>
              </a:rPr>
              <a:t>:</a:t>
            </a:r>
          </a:p>
          <a:p>
            <a:pPr marL="0" indent="0">
              <a:buNone/>
            </a:pPr>
            <a:endParaRPr lang="it-IT" sz="3200" dirty="0">
              <a:solidFill>
                <a:prstClr val="black"/>
              </a:solidFill>
              <a:uFill>
                <a:solidFill>
                  <a:srgbClr val="C00000"/>
                </a:solidFill>
              </a:uFill>
            </a:endParaRPr>
          </a:p>
          <a:p>
            <a:pPr lvl="1"/>
            <a:r>
              <a:rPr lang="it-IT" sz="3200" dirty="0">
                <a:solidFill>
                  <a:prstClr val="black"/>
                </a:solidFill>
                <a:uFill>
                  <a:solidFill>
                    <a:srgbClr val="C00000"/>
                  </a:solidFill>
                </a:uFill>
              </a:rPr>
              <a:t>i d.p. </a:t>
            </a:r>
            <a:r>
              <a:rPr lang="it-IT" sz="3200" dirty="0">
                <a:solidFill>
                  <a:srgbClr val="C00000"/>
                </a:solidFill>
                <a:uFill>
                  <a:solidFill>
                    <a:srgbClr val="C00000"/>
                  </a:solidFill>
                </a:uFill>
              </a:rPr>
              <a:t>non sono più necessari </a:t>
            </a:r>
            <a:r>
              <a:rPr lang="it-IT" sz="3200" i="1" dirty="0">
                <a:solidFill>
                  <a:prstClr val="black"/>
                </a:solidFill>
                <a:uFill>
                  <a:solidFill>
                    <a:srgbClr val="C00000"/>
                  </a:solidFill>
                </a:uFill>
              </a:rPr>
              <a:t>rispetto alle finalità </a:t>
            </a:r>
            <a:r>
              <a:rPr lang="it-IT" sz="3200" dirty="0">
                <a:solidFill>
                  <a:prstClr val="black"/>
                </a:solidFill>
                <a:uFill>
                  <a:solidFill>
                    <a:srgbClr val="C00000"/>
                  </a:solidFill>
                </a:uFill>
              </a:rPr>
              <a:t>della raccolta o del trattamento</a:t>
            </a:r>
          </a:p>
          <a:p>
            <a:pPr lvl="1"/>
            <a:endParaRPr lang="it-IT" sz="3200" dirty="0">
              <a:solidFill>
                <a:prstClr val="black"/>
              </a:solidFill>
              <a:uFill>
                <a:solidFill>
                  <a:srgbClr val="C00000"/>
                </a:solidFill>
              </a:uFill>
            </a:endParaRPr>
          </a:p>
          <a:p>
            <a:pPr lvl="1"/>
            <a:r>
              <a:rPr lang="it-IT" sz="3200" dirty="0">
                <a:solidFill>
                  <a:prstClr val="black"/>
                </a:solidFill>
                <a:uFill>
                  <a:solidFill>
                    <a:srgbClr val="C00000"/>
                  </a:solidFill>
                </a:uFill>
              </a:rPr>
              <a:t>è stato </a:t>
            </a:r>
            <a:r>
              <a:rPr lang="it-IT" sz="3200" dirty="0">
                <a:solidFill>
                  <a:srgbClr val="C00000"/>
                </a:solidFill>
                <a:uFill>
                  <a:solidFill>
                    <a:srgbClr val="C00000"/>
                  </a:solidFill>
                </a:uFill>
              </a:rPr>
              <a:t>revocato il consenso</a:t>
            </a:r>
            <a:r>
              <a:rPr lang="it-IT" sz="3200" dirty="0">
                <a:solidFill>
                  <a:prstClr val="black"/>
                </a:solidFill>
                <a:uFill>
                  <a:solidFill>
                    <a:srgbClr val="C00000"/>
                  </a:solidFill>
                </a:uFill>
              </a:rPr>
              <a:t> </a:t>
            </a:r>
            <a:r>
              <a:rPr lang="it-IT" sz="2800" i="1" dirty="0">
                <a:solidFill>
                  <a:prstClr val="black"/>
                </a:solidFill>
                <a:uFill>
                  <a:solidFill>
                    <a:srgbClr val="C00000"/>
                  </a:solidFill>
                </a:uFill>
              </a:rPr>
              <a:t>a meno che non sussista altro fondamento giuridico per il trattamento</a:t>
            </a:r>
            <a:endParaRPr lang="it-IT" sz="2800" dirty="0">
              <a:solidFill>
                <a:prstClr val="black"/>
              </a:solidFill>
              <a:uFill>
                <a:solidFill>
                  <a:srgbClr val="C00000"/>
                </a:solidFill>
              </a:uFill>
            </a:endParaRP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20002884-493A-4E32-A8DA-10311943C47E}"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93</a:t>
            </a:fld>
            <a:endParaRPr lang="it-IT" dirty="0"/>
          </a:p>
        </p:txBody>
      </p:sp>
    </p:spTree>
    <p:extLst>
      <p:ext uri="{BB962C8B-B14F-4D97-AF65-F5344CB8AC3E}">
        <p14:creationId xmlns:p14="http://schemas.microsoft.com/office/powerpoint/2010/main" val="3663610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 </a:t>
            </a:r>
            <a:r>
              <a:rPr lang="it-IT" dirty="0">
                <a:solidFill>
                  <a:schemeClr val="bg2">
                    <a:lumMod val="75000"/>
                  </a:schemeClr>
                </a:solidFill>
              </a:rPr>
              <a:t>/3</a:t>
            </a:r>
            <a:endParaRPr lang="it-IT" baseline="30000" dirty="0">
              <a:solidFill>
                <a:schemeClr val="bg2">
                  <a:lumMod val="75000"/>
                </a:schemeClr>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403351" y="1259949"/>
            <a:ext cx="9385298" cy="5056769"/>
          </a:xfrm>
        </p:spPr>
        <p:txBody>
          <a:bodyPr/>
          <a:lstStyle/>
          <a:p>
            <a:pPr lvl="1"/>
            <a:r>
              <a:rPr lang="it-IT" sz="3200" dirty="0">
                <a:solidFill>
                  <a:prstClr val="black"/>
                </a:solidFill>
                <a:uFill>
                  <a:solidFill>
                    <a:srgbClr val="C00000"/>
                  </a:solidFill>
                </a:uFill>
              </a:rPr>
              <a:t>è stato esercitato il </a:t>
            </a:r>
            <a:r>
              <a:rPr lang="it-IT" sz="3200" dirty="0">
                <a:solidFill>
                  <a:srgbClr val="C00000"/>
                </a:solidFill>
                <a:uFill>
                  <a:solidFill>
                    <a:srgbClr val="C00000"/>
                  </a:solidFill>
                </a:uFill>
              </a:rPr>
              <a:t>diritto di opposizione </a:t>
            </a:r>
            <a:r>
              <a:rPr lang="it-IT" sz="2800" b="1" i="1" u="sng" dirty="0">
                <a:solidFill>
                  <a:prstClr val="black"/>
                </a:solidFill>
                <a:uFill>
                  <a:solidFill>
                    <a:srgbClr val="C00000"/>
                  </a:solidFill>
                </a:uFill>
              </a:rPr>
              <a:t>e</a:t>
            </a:r>
            <a:r>
              <a:rPr lang="it-IT" sz="2800" i="1" dirty="0">
                <a:solidFill>
                  <a:prstClr val="black"/>
                </a:solidFill>
                <a:uFill>
                  <a:solidFill>
                    <a:srgbClr val="C00000"/>
                  </a:solidFill>
                </a:uFill>
              </a:rPr>
              <a:t> non sussiste alcun motivo legittimo prevalente per procedere al trattamento</a:t>
            </a:r>
          </a:p>
          <a:p>
            <a:pPr lvl="1"/>
            <a:endParaRPr lang="it-IT" dirty="0">
              <a:solidFill>
                <a:prstClr val="black"/>
              </a:solidFill>
              <a:uFill>
                <a:solidFill>
                  <a:srgbClr val="C00000"/>
                </a:solidFill>
              </a:uFill>
            </a:endParaRPr>
          </a:p>
          <a:p>
            <a:pPr lvl="1"/>
            <a:r>
              <a:rPr lang="it-IT" sz="3200" dirty="0">
                <a:solidFill>
                  <a:prstClr val="black"/>
                </a:solidFill>
                <a:uFill>
                  <a:solidFill>
                    <a:srgbClr val="C00000"/>
                  </a:solidFill>
                </a:uFill>
              </a:rPr>
              <a:t>è stato esercitato il </a:t>
            </a:r>
            <a:r>
              <a:rPr lang="it-IT" sz="3200" dirty="0">
                <a:solidFill>
                  <a:srgbClr val="C00000"/>
                </a:solidFill>
                <a:uFill>
                  <a:solidFill>
                    <a:srgbClr val="C00000"/>
                  </a:solidFill>
                </a:uFill>
              </a:rPr>
              <a:t>diritto di opposizione </a:t>
            </a:r>
            <a:r>
              <a:rPr lang="it-IT" sz="3200" dirty="0">
                <a:uFill>
                  <a:solidFill>
                    <a:srgbClr val="C00000"/>
                  </a:solidFill>
                </a:uFill>
              </a:rPr>
              <a:t>a un tr. con </a:t>
            </a:r>
            <a:r>
              <a:rPr lang="it-IT" sz="3200" i="1" dirty="0">
                <a:uFill>
                  <a:solidFill>
                    <a:srgbClr val="C00000"/>
                  </a:solidFill>
                </a:uFill>
              </a:rPr>
              <a:t>finalità di marketing diretto </a:t>
            </a:r>
            <a:r>
              <a:rPr lang="it-IT" i="1" dirty="0">
                <a:uFill>
                  <a:solidFill>
                    <a:srgbClr val="C00000"/>
                  </a:solidFill>
                </a:uFill>
              </a:rPr>
              <a:t>(dir. incondizionato di opposizione)</a:t>
            </a:r>
          </a:p>
          <a:p>
            <a:pPr lvl="1"/>
            <a:endParaRPr lang="it-IT" i="1" dirty="0">
              <a:uFill>
                <a:solidFill>
                  <a:srgbClr val="C00000"/>
                </a:solidFill>
              </a:uFill>
            </a:endParaRPr>
          </a:p>
          <a:p>
            <a:pPr lvl="1"/>
            <a:r>
              <a:rPr lang="it-IT" sz="3200" dirty="0">
                <a:solidFill>
                  <a:prstClr val="black"/>
                </a:solidFill>
                <a:uFill>
                  <a:solidFill>
                    <a:srgbClr val="C00000"/>
                  </a:solidFill>
                </a:uFill>
              </a:rPr>
              <a:t>il </a:t>
            </a:r>
            <a:r>
              <a:rPr lang="it-IT" sz="3200" dirty="0">
                <a:solidFill>
                  <a:srgbClr val="C00000"/>
                </a:solidFill>
                <a:uFill>
                  <a:solidFill>
                    <a:srgbClr val="C00000"/>
                  </a:solidFill>
                </a:uFill>
              </a:rPr>
              <a:t>trattamento è </a:t>
            </a:r>
            <a:r>
              <a:rPr lang="it-IT" sz="3200" b="1" dirty="0">
                <a:solidFill>
                  <a:srgbClr val="C00000"/>
                </a:solidFill>
                <a:uFill>
                  <a:solidFill>
                    <a:srgbClr val="C00000"/>
                  </a:solidFill>
                </a:uFill>
              </a:rPr>
              <a:t>illecito </a:t>
            </a:r>
            <a:r>
              <a:rPr lang="it-IT" sz="2800" dirty="0">
                <a:uFill>
                  <a:solidFill>
                    <a:srgbClr val="C00000"/>
                  </a:solidFill>
                </a:uFill>
              </a:rPr>
              <a:t>(</a:t>
            </a:r>
            <a:r>
              <a:rPr lang="it-IT" dirty="0"/>
              <a:t>quando il trattamento dei dati personali non sia altrimenti conforme al regolamento)</a:t>
            </a:r>
            <a:r>
              <a:rPr lang="it-IT" sz="2800" dirty="0"/>
              <a:t>.</a:t>
            </a:r>
          </a:p>
          <a:p>
            <a:pPr marL="200025" lvl="1" indent="0">
              <a:buNone/>
            </a:pPr>
            <a:r>
              <a:rPr lang="it-IT" sz="2800" dirty="0">
                <a:solidFill>
                  <a:schemeClr val="tx1">
                    <a:lumMod val="65000"/>
                    <a:lumOff val="35000"/>
                  </a:schemeClr>
                </a:solidFill>
                <a:highlight>
                  <a:srgbClr val="FFF8DD"/>
                </a:highlight>
                <a:uFill>
                  <a:solidFill>
                    <a:srgbClr val="C00000"/>
                  </a:solidFill>
                </a:uFill>
              </a:rPr>
              <a:t>L’</a:t>
            </a:r>
            <a:r>
              <a:rPr lang="it-IT" sz="2800" dirty="0">
                <a:solidFill>
                  <a:srgbClr val="C00000"/>
                </a:solidFill>
                <a:effectLst>
                  <a:outerShdw blurRad="38100" dist="38100" dir="2700000" algn="tl">
                    <a:srgbClr val="000000">
                      <a:alpha val="43137"/>
                    </a:srgbClr>
                  </a:outerShdw>
                </a:effectLst>
                <a:highlight>
                  <a:srgbClr val="FFF8DD"/>
                </a:highlight>
                <a:uFill>
                  <a:solidFill>
                    <a:srgbClr val="C00000"/>
                  </a:solidFill>
                </a:uFill>
              </a:rPr>
              <a:t>onere</a:t>
            </a:r>
            <a:r>
              <a:rPr lang="it-IT" sz="2800" dirty="0">
                <a:solidFill>
                  <a:schemeClr val="tx1">
                    <a:lumMod val="65000"/>
                    <a:lumOff val="35000"/>
                  </a:schemeClr>
                </a:solidFill>
                <a:highlight>
                  <a:srgbClr val="FFF8DD"/>
                </a:highlight>
                <a:uFill>
                  <a:solidFill>
                    <a:srgbClr val="C00000"/>
                  </a:solidFill>
                </a:uFill>
              </a:rPr>
              <a:t> </a:t>
            </a:r>
            <a:r>
              <a:rPr lang="it-IT" sz="2800" dirty="0">
                <a:solidFill>
                  <a:srgbClr val="C00000"/>
                </a:solidFill>
                <a:effectLst>
                  <a:outerShdw blurRad="38100" dist="38100" dir="2700000" algn="tl">
                    <a:srgbClr val="000000">
                      <a:alpha val="43137"/>
                    </a:srgbClr>
                  </a:outerShdw>
                </a:effectLst>
                <a:highlight>
                  <a:srgbClr val="FFF8DD"/>
                </a:highlight>
                <a:uFill>
                  <a:solidFill>
                    <a:srgbClr val="C00000"/>
                  </a:solidFill>
                </a:uFill>
              </a:rPr>
              <a:t>della prova</a:t>
            </a:r>
            <a:r>
              <a:rPr lang="it-IT" sz="2800" dirty="0">
                <a:solidFill>
                  <a:schemeClr val="tx1">
                    <a:lumMod val="65000"/>
                    <a:lumOff val="35000"/>
                  </a:schemeClr>
                </a:solidFill>
                <a:highlight>
                  <a:srgbClr val="FFF8DD"/>
                </a:highlight>
                <a:uFill>
                  <a:solidFill>
                    <a:srgbClr val="C00000"/>
                  </a:solidFill>
                </a:uFill>
              </a:rPr>
              <a:t> circa la legittimità del trattamento </a:t>
            </a:r>
            <a:r>
              <a:rPr lang="it-IT" sz="2800" dirty="0">
                <a:solidFill>
                  <a:srgbClr val="C00000"/>
                </a:solidFill>
                <a:effectLst>
                  <a:outerShdw blurRad="38100" dist="38100" dir="2700000" algn="tl">
                    <a:srgbClr val="000000">
                      <a:alpha val="43137"/>
                    </a:srgbClr>
                  </a:outerShdw>
                </a:effectLst>
                <a:highlight>
                  <a:srgbClr val="FFF8DD"/>
                </a:highlight>
                <a:uFill>
                  <a:solidFill>
                    <a:srgbClr val="C00000"/>
                  </a:solidFill>
                </a:uFill>
              </a:rPr>
              <a:t>ricadrà sui </a:t>
            </a:r>
            <a:r>
              <a:rPr lang="it-IT" sz="2800" cap="small" dirty="0">
                <a:solidFill>
                  <a:srgbClr val="C00000"/>
                </a:solidFill>
                <a:effectLst>
                  <a:outerShdw blurRad="38100" dist="38100" dir="2700000" algn="tl">
                    <a:srgbClr val="000000">
                      <a:alpha val="43137"/>
                    </a:srgbClr>
                  </a:outerShdw>
                </a:effectLst>
                <a:highlight>
                  <a:srgbClr val="FFF8DD"/>
                </a:highlight>
                <a:uFill>
                  <a:solidFill>
                    <a:srgbClr val="C00000"/>
                  </a:solidFill>
                </a:uFill>
              </a:rPr>
              <a:t>tdtr</a:t>
            </a:r>
            <a:r>
              <a:rPr lang="it-IT" sz="2800" dirty="0">
                <a:solidFill>
                  <a:schemeClr val="tx1">
                    <a:lumMod val="65000"/>
                    <a:lumOff val="35000"/>
                  </a:schemeClr>
                </a:solidFill>
                <a:highlight>
                  <a:srgbClr val="FFF8DD"/>
                </a:highlight>
                <a:uFill>
                  <a:solidFill>
                    <a:srgbClr val="C00000"/>
                  </a:solidFill>
                </a:uFill>
              </a:rPr>
              <a:t>, in quanto responsabili della liceità del trattamento: </a:t>
            </a:r>
            <a:r>
              <a:rPr lang="it-IT" sz="2800" i="1" dirty="0">
                <a:solidFill>
                  <a:schemeClr val="tx1">
                    <a:lumMod val="65000"/>
                    <a:lumOff val="35000"/>
                  </a:schemeClr>
                </a:solidFill>
                <a:highlight>
                  <a:srgbClr val="FFF8DD"/>
                </a:highlight>
                <a:uFill>
                  <a:solidFill>
                    <a:srgbClr val="C00000"/>
                  </a:solidFill>
                </a:uFill>
              </a:rPr>
              <a:t>secondo al principio di </a:t>
            </a:r>
            <a:r>
              <a:rPr lang="it-IT" sz="2800" i="1" dirty="0" err="1">
                <a:solidFill>
                  <a:schemeClr val="tx1">
                    <a:lumMod val="65000"/>
                    <a:lumOff val="35000"/>
                  </a:schemeClr>
                </a:solidFill>
                <a:highlight>
                  <a:srgbClr val="FFF8DD"/>
                </a:highlight>
                <a:uFill>
                  <a:solidFill>
                    <a:srgbClr val="C00000"/>
                  </a:solidFill>
                </a:uFill>
              </a:rPr>
              <a:t>accontability</a:t>
            </a:r>
            <a:r>
              <a:rPr lang="it-IT" sz="2800" i="1" dirty="0">
                <a:solidFill>
                  <a:schemeClr val="tx1">
                    <a:lumMod val="65000"/>
                    <a:lumOff val="35000"/>
                  </a:schemeClr>
                </a:solidFill>
                <a:highlight>
                  <a:srgbClr val="FFF8DD"/>
                </a:highlight>
                <a:uFill>
                  <a:solidFill>
                    <a:srgbClr val="C00000"/>
                  </a:solidFill>
                </a:uFill>
              </a:rPr>
              <a:t>, il titolare del trattamento deve essere in grado di dimostrare in qualsiasi momento che esiste una solida base giuridica per il trattamento dei dati, altrimenti il trattamento non può proseguire</a:t>
            </a:r>
            <a:r>
              <a:rPr lang="it-IT" sz="2800" dirty="0">
                <a:solidFill>
                  <a:schemeClr val="tx1">
                    <a:lumMod val="65000"/>
                    <a:lumOff val="35000"/>
                  </a:schemeClr>
                </a:solidFill>
                <a:highlight>
                  <a:srgbClr val="FFF8DD"/>
                </a:highlight>
                <a:uFill>
                  <a:solidFill>
                    <a:srgbClr val="C00000"/>
                  </a:solidFill>
                </a:uFill>
              </a:rPr>
              <a:t>. </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D51F30A5-278D-479C-BE48-B2840C68E7B5}"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94</a:t>
            </a:fld>
            <a:endParaRPr lang="it-IT" dirty="0"/>
          </a:p>
        </p:txBody>
      </p:sp>
    </p:spTree>
    <p:extLst>
      <p:ext uri="{BB962C8B-B14F-4D97-AF65-F5344CB8AC3E}">
        <p14:creationId xmlns:p14="http://schemas.microsoft.com/office/powerpoint/2010/main" val="3873189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 </a:t>
            </a:r>
            <a:r>
              <a:rPr lang="it-IT" dirty="0">
                <a:solidFill>
                  <a:schemeClr val="bg2">
                    <a:lumMod val="75000"/>
                  </a:schemeClr>
                </a:solidFill>
              </a:rPr>
              <a:t>/4</a:t>
            </a:r>
            <a:endParaRPr lang="it-IT" baseline="30000" dirty="0">
              <a:solidFill>
                <a:schemeClr val="bg2">
                  <a:lumMod val="75000"/>
                </a:schemeClr>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293544"/>
            <a:ext cx="8567093" cy="4270913"/>
          </a:xfrm>
        </p:spPr>
        <p:txBody>
          <a:bodyPr/>
          <a:lstStyle/>
          <a:p>
            <a:pPr lvl="1"/>
            <a:r>
              <a:rPr lang="it-IT" sz="3200" dirty="0">
                <a:solidFill>
                  <a:prstClr val="black"/>
                </a:solidFill>
                <a:uFill>
                  <a:solidFill>
                    <a:srgbClr val="C00000"/>
                  </a:solidFill>
                </a:uFill>
              </a:rPr>
              <a:t>esiste un </a:t>
            </a:r>
            <a:r>
              <a:rPr lang="it-IT" sz="3200" dirty="0">
                <a:solidFill>
                  <a:srgbClr val="C00000"/>
                </a:solidFill>
                <a:uFill>
                  <a:solidFill>
                    <a:srgbClr val="C00000"/>
                  </a:solidFill>
                </a:uFill>
              </a:rPr>
              <a:t>obbligo legale di cancellazione</a:t>
            </a:r>
            <a:r>
              <a:rPr lang="it-IT" sz="3200" dirty="0">
                <a:uFill>
                  <a:solidFill>
                    <a:srgbClr val="C00000"/>
                  </a:solidFill>
                </a:uFill>
              </a:rPr>
              <a:t> </a:t>
            </a:r>
            <a:r>
              <a:rPr lang="it-IT" sz="2800" dirty="0">
                <a:uFill>
                  <a:solidFill>
                    <a:srgbClr val="C00000"/>
                  </a:solidFill>
                </a:uFill>
              </a:rPr>
              <a:t>previsto dal diritto dell’Unione o dello </a:t>
            </a:r>
            <a:r>
              <a:rPr lang="it-IT" sz="2800" dirty="0" err="1">
                <a:uFill>
                  <a:solidFill>
                    <a:srgbClr val="C00000"/>
                  </a:solidFill>
                </a:uFill>
              </a:rPr>
              <a:t>St.m</a:t>
            </a:r>
            <a:r>
              <a:rPr lang="it-IT" sz="2800" dirty="0">
                <a:uFill>
                  <a:solidFill>
                    <a:srgbClr val="C00000"/>
                  </a:solidFill>
                </a:uFill>
              </a:rPr>
              <a:t>. cui è soggetto il </a:t>
            </a:r>
            <a:r>
              <a:rPr lang="it-IT" sz="2800" cap="small" dirty="0">
                <a:uFill>
                  <a:solidFill>
                    <a:srgbClr val="C00000"/>
                  </a:solidFill>
                </a:uFill>
              </a:rPr>
              <a:t>tdtr</a:t>
            </a:r>
          </a:p>
          <a:p>
            <a:pPr lvl="1"/>
            <a:endParaRPr lang="it-IT" sz="2800" cap="small" dirty="0">
              <a:solidFill>
                <a:srgbClr val="C00000"/>
              </a:solidFill>
              <a:uFill>
                <a:solidFill>
                  <a:srgbClr val="C00000"/>
                </a:solidFill>
              </a:uFill>
            </a:endParaRPr>
          </a:p>
          <a:p>
            <a:pPr lvl="1"/>
            <a:r>
              <a:rPr lang="it-IT" sz="3200" dirty="0">
                <a:solidFill>
                  <a:prstClr val="black"/>
                </a:solidFill>
                <a:uFill>
                  <a:solidFill>
                    <a:srgbClr val="C00000"/>
                  </a:solidFill>
                </a:uFill>
              </a:rPr>
              <a:t>si tratta di </a:t>
            </a:r>
            <a:r>
              <a:rPr lang="it-IT" sz="3200" dirty="0">
                <a:solidFill>
                  <a:srgbClr val="C00000"/>
                </a:solidFill>
                <a:uFill>
                  <a:solidFill>
                    <a:srgbClr val="C00000"/>
                  </a:solidFill>
                </a:uFill>
              </a:rPr>
              <a:t>dati di un minore </a:t>
            </a:r>
            <a:r>
              <a:rPr lang="it-IT" sz="3200" dirty="0">
                <a:solidFill>
                  <a:prstClr val="black"/>
                </a:solidFill>
                <a:uFill>
                  <a:solidFill>
                    <a:srgbClr val="C00000"/>
                  </a:solidFill>
                </a:uFill>
              </a:rPr>
              <a:t>raccolti per un servizio della società dell’informazione</a:t>
            </a:r>
          </a:p>
          <a:p>
            <a:pPr lvl="1"/>
            <a:endParaRPr lang="it-IT" sz="3200" dirty="0">
              <a:solidFill>
                <a:prstClr val="black"/>
              </a:solidFill>
              <a:uFill>
                <a:solidFill>
                  <a:srgbClr val="C00000"/>
                </a:solidFill>
              </a:uFill>
            </a:endParaRPr>
          </a:p>
          <a:p>
            <a:pPr marL="0" indent="0" algn="just">
              <a:buNone/>
            </a:pPr>
            <a:r>
              <a:rPr lang="it-IT" sz="2400" dirty="0">
                <a:solidFill>
                  <a:prstClr val="black"/>
                </a:solidFill>
                <a:highlight>
                  <a:srgbClr val="FFF8DD"/>
                </a:highlight>
                <a:uFill>
                  <a:solidFill>
                    <a:srgbClr val="C00000"/>
                  </a:solidFill>
                </a:uFill>
              </a:rPr>
              <a:t>Il «diritto all’oblio» è in particolare rilevante </a:t>
            </a:r>
            <a:r>
              <a:rPr lang="it-IT" sz="2400" dirty="0">
                <a:solidFill>
                  <a:prstClr val="black"/>
                </a:solidFill>
                <a:effectLst>
                  <a:outerShdw blurRad="38100" dist="38100" dir="2700000" algn="tl">
                    <a:srgbClr val="000000">
                      <a:alpha val="43137"/>
                    </a:srgbClr>
                  </a:outerShdw>
                </a:effectLst>
                <a:highlight>
                  <a:srgbClr val="FFF8DD"/>
                </a:highlight>
                <a:uFill>
                  <a:solidFill>
                    <a:srgbClr val="C00000"/>
                  </a:solidFill>
                </a:uFill>
              </a:rPr>
              <a:t>se l’interessato ha prestato il proprio consenso quando era minore</a:t>
            </a:r>
            <a:r>
              <a:rPr lang="it-IT" sz="2400" dirty="0">
                <a:solidFill>
                  <a:prstClr val="black"/>
                </a:solidFill>
                <a:highlight>
                  <a:srgbClr val="FFF8DD"/>
                </a:highlight>
                <a:uFill>
                  <a:solidFill>
                    <a:srgbClr val="C00000"/>
                  </a:solidFill>
                </a:uFill>
              </a:rPr>
              <a:t>, e quindi non pienamente consapevole dei rischi derivanti dal trattamento, e vuole successivamente eliminare tale tipo di dati personali, in particolare da internet. </a:t>
            </a:r>
            <a:r>
              <a:rPr lang="it-IT" sz="2400" u="sng" dirty="0">
                <a:solidFill>
                  <a:prstClr val="black"/>
                </a:solidFill>
                <a:highlight>
                  <a:srgbClr val="FFF8DD"/>
                </a:highlight>
                <a:uFill>
                  <a:solidFill>
                    <a:srgbClr val="C00000"/>
                  </a:solidFill>
                </a:uFill>
              </a:rPr>
              <a:t>L’interessato dovrebbe poter esercitare tale diritto indipendentemente dal fatto che non sia più un minore</a:t>
            </a:r>
            <a:r>
              <a:rPr lang="it-IT" sz="2400" dirty="0">
                <a:solidFill>
                  <a:prstClr val="black"/>
                </a:solidFill>
                <a:highlight>
                  <a:srgbClr val="FFF8DD"/>
                </a:highlight>
                <a:uFill>
                  <a:solidFill>
                    <a:srgbClr val="C00000"/>
                  </a:solidFill>
                </a:uFill>
              </a:rPr>
              <a:t> </a:t>
            </a:r>
            <a:r>
              <a:rPr lang="it-IT" sz="2400" baseline="30000" dirty="0">
                <a:solidFill>
                  <a:prstClr val="black"/>
                </a:solidFill>
                <a:highlight>
                  <a:srgbClr val="FFF8DD"/>
                </a:highlight>
                <a:uFill>
                  <a:solidFill>
                    <a:srgbClr val="C00000"/>
                  </a:solidFill>
                </a:uFill>
              </a:rPr>
              <a:t>(65° Cons.)</a:t>
            </a:r>
            <a:r>
              <a:rPr lang="it-IT" sz="2400" dirty="0">
                <a:solidFill>
                  <a:prstClr val="black"/>
                </a:solidFill>
                <a:highlight>
                  <a:srgbClr val="FFF8DD"/>
                </a:highlight>
                <a:uFill>
                  <a:solidFill>
                    <a:srgbClr val="C00000"/>
                  </a:solidFill>
                </a:uFill>
              </a:rPr>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6F012E12-8A64-4329-83DE-77908D0CCE19}"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95</a:t>
            </a:fld>
            <a:endParaRPr lang="it-IT" dirty="0"/>
          </a:p>
        </p:txBody>
      </p:sp>
    </p:spTree>
    <p:extLst>
      <p:ext uri="{BB962C8B-B14F-4D97-AF65-F5344CB8AC3E}">
        <p14:creationId xmlns:p14="http://schemas.microsoft.com/office/powerpoint/2010/main" val="18182244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 </a:t>
            </a:r>
            <a:r>
              <a:rPr lang="it-IT" dirty="0">
                <a:solidFill>
                  <a:schemeClr val="bg2">
                    <a:lumMod val="75000"/>
                  </a:schemeClr>
                </a:solidFill>
              </a:rPr>
              <a:t>/5</a:t>
            </a:r>
            <a:endParaRPr lang="it-IT" baseline="30000" dirty="0">
              <a:solidFill>
                <a:schemeClr val="bg2">
                  <a:lumMod val="75000"/>
                </a:schemeClr>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244300"/>
            <a:ext cx="9343226" cy="5058821"/>
          </a:xfrm>
        </p:spPr>
        <p:txBody>
          <a:bodyPr/>
          <a:lstStyle/>
          <a:p>
            <a:pPr marL="0" indent="0">
              <a:buNone/>
            </a:pPr>
            <a:r>
              <a:rPr lang="it-IT" sz="3200" u="sng" dirty="0">
                <a:solidFill>
                  <a:prstClr val="black"/>
                </a:solidFill>
                <a:uFill>
                  <a:solidFill>
                    <a:srgbClr val="C00000"/>
                  </a:solidFill>
                </a:uFill>
              </a:rPr>
              <a:t>Se sussiste l’obbligo di cancellazione</a:t>
            </a:r>
            <a:r>
              <a:rPr lang="it-IT" sz="3200" dirty="0">
                <a:solidFill>
                  <a:prstClr val="black"/>
                </a:solidFill>
                <a:uFill>
                  <a:solidFill>
                    <a:srgbClr val="C00000"/>
                  </a:solidFill>
                </a:uFill>
              </a:rPr>
              <a:t> relativamente a </a:t>
            </a:r>
            <a:r>
              <a:rPr lang="it-IT" sz="3200" dirty="0">
                <a:solidFill>
                  <a:srgbClr val="C00000"/>
                </a:solidFill>
                <a:uFill>
                  <a:solidFill>
                    <a:srgbClr val="C00000"/>
                  </a:solidFill>
                </a:uFill>
              </a:rPr>
              <a:t>d.p. che erano stati resi pubblici</a:t>
            </a:r>
            <a:r>
              <a:rPr lang="it-IT" sz="3200" dirty="0">
                <a:solidFill>
                  <a:prstClr val="black"/>
                </a:solidFill>
                <a:uFill>
                  <a:solidFill>
                    <a:srgbClr val="C00000"/>
                  </a:solidFill>
                </a:uFill>
              </a:rPr>
              <a:t>, il </a:t>
            </a:r>
            <a:r>
              <a:rPr lang="it-IT" sz="3200" cap="small" dirty="0">
                <a:solidFill>
                  <a:prstClr val="black"/>
                </a:solidFill>
                <a:uFill>
                  <a:solidFill>
                    <a:srgbClr val="C00000"/>
                  </a:solidFill>
                </a:uFill>
              </a:rPr>
              <a:t>tdtr</a:t>
            </a:r>
            <a:r>
              <a:rPr lang="it-IT" sz="3200" dirty="0">
                <a:solidFill>
                  <a:prstClr val="black"/>
                </a:solidFill>
                <a:uFill>
                  <a:solidFill>
                    <a:srgbClr val="C00000"/>
                  </a:solidFill>
                </a:uFill>
              </a:rPr>
              <a:t> </a:t>
            </a:r>
            <a:r>
              <a:rPr lang="it-IT" sz="3200" b="1" u="sng" dirty="0">
                <a:solidFill>
                  <a:prstClr val="black"/>
                </a:solidFill>
                <a:uFill>
                  <a:solidFill>
                    <a:srgbClr val="C00000"/>
                  </a:solidFill>
                </a:uFill>
              </a:rPr>
              <a:t>deve</a:t>
            </a:r>
            <a:r>
              <a:rPr lang="it-IT" sz="3200" baseline="30000" dirty="0">
                <a:solidFill>
                  <a:prstClr val="black"/>
                </a:solidFill>
                <a:uFill>
                  <a:solidFill>
                    <a:srgbClr val="C00000"/>
                  </a:solidFill>
                </a:uFill>
              </a:rPr>
              <a:t> (art. 17,2)</a:t>
            </a:r>
          </a:p>
          <a:p>
            <a:pPr lvl="0"/>
            <a:r>
              <a:rPr lang="it-IT" dirty="0">
                <a:solidFill>
                  <a:prstClr val="black"/>
                </a:solidFill>
                <a:uFill>
                  <a:solidFill>
                    <a:srgbClr val="C00000"/>
                  </a:solidFill>
                </a:uFill>
              </a:rPr>
              <a:t>adottare le </a:t>
            </a:r>
            <a:r>
              <a:rPr lang="it-IT" dirty="0">
                <a:solidFill>
                  <a:srgbClr val="C00000"/>
                </a:solidFill>
                <a:uFill>
                  <a:solidFill>
                    <a:srgbClr val="C00000"/>
                  </a:solidFill>
                </a:uFill>
              </a:rPr>
              <a:t>misure </a:t>
            </a:r>
            <a:r>
              <a:rPr lang="it-IT" b="1" dirty="0">
                <a:solidFill>
                  <a:srgbClr val="C00000"/>
                </a:solidFill>
                <a:uFill>
                  <a:solidFill>
                    <a:srgbClr val="C00000"/>
                  </a:solidFill>
                </a:uFill>
              </a:rPr>
              <a:t>ragionevoli</a:t>
            </a:r>
            <a:r>
              <a:rPr lang="it-IT" dirty="0">
                <a:solidFill>
                  <a:srgbClr val="C00000"/>
                </a:solidFill>
                <a:uFill>
                  <a:solidFill>
                    <a:srgbClr val="C00000"/>
                  </a:solidFill>
                </a:uFill>
              </a:rPr>
              <a:t>, anche tecniche</a:t>
            </a:r>
            <a:r>
              <a:rPr lang="it-IT" dirty="0">
                <a:solidFill>
                  <a:prstClr val="black"/>
                </a:solidFill>
                <a:uFill>
                  <a:solidFill>
                    <a:srgbClr val="C00000"/>
                  </a:solidFill>
                </a:uFill>
              </a:rPr>
              <a:t>, </a:t>
            </a:r>
            <a:r>
              <a:rPr lang="it-IT" u="sng" dirty="0">
                <a:solidFill>
                  <a:prstClr val="black"/>
                </a:solidFill>
                <a:uFill>
                  <a:solidFill>
                    <a:srgbClr val="C00000"/>
                  </a:solidFill>
                </a:uFill>
              </a:rPr>
              <a:t>per informare i titolari</a:t>
            </a:r>
            <a:r>
              <a:rPr lang="it-IT" dirty="0">
                <a:solidFill>
                  <a:prstClr val="black"/>
                </a:solidFill>
                <a:uFill>
                  <a:solidFill>
                    <a:srgbClr val="C00000"/>
                  </a:solidFill>
                </a:uFill>
              </a:rPr>
              <a:t> del trattamento che stanno trattando i dati personali </a:t>
            </a:r>
            <a:r>
              <a:rPr lang="it-IT" u="sng" dirty="0">
                <a:solidFill>
                  <a:prstClr val="black"/>
                </a:solidFill>
                <a:uFill>
                  <a:solidFill>
                    <a:srgbClr val="C00000"/>
                  </a:solidFill>
                </a:uFill>
              </a:rPr>
              <a:t>della richiesta dell’interessato di cancellare qualsiasi link</a:t>
            </a:r>
            <a:r>
              <a:rPr lang="it-IT" dirty="0">
                <a:solidFill>
                  <a:prstClr val="black"/>
                </a:solidFill>
                <a:uFill>
                  <a:solidFill>
                    <a:srgbClr val="C00000"/>
                  </a:solidFill>
                </a:uFill>
              </a:rPr>
              <a:t>, </a:t>
            </a:r>
            <a:r>
              <a:rPr lang="it-IT" u="sng" dirty="0">
                <a:solidFill>
                  <a:prstClr val="black"/>
                </a:solidFill>
                <a:uFill>
                  <a:solidFill>
                    <a:srgbClr val="C00000"/>
                  </a:solidFill>
                </a:uFill>
              </a:rPr>
              <a:t>copia</a:t>
            </a:r>
            <a:r>
              <a:rPr lang="it-IT" dirty="0">
                <a:solidFill>
                  <a:prstClr val="black"/>
                </a:solidFill>
                <a:uFill>
                  <a:solidFill>
                    <a:srgbClr val="C00000"/>
                  </a:solidFill>
                </a:uFill>
              </a:rPr>
              <a:t> o </a:t>
            </a:r>
            <a:r>
              <a:rPr lang="it-IT" u="sng" dirty="0">
                <a:solidFill>
                  <a:prstClr val="black"/>
                </a:solidFill>
                <a:uFill>
                  <a:solidFill>
                    <a:srgbClr val="C00000"/>
                  </a:solidFill>
                </a:uFill>
              </a:rPr>
              <a:t>riproduzione</a:t>
            </a:r>
            <a:r>
              <a:rPr lang="it-IT" dirty="0">
                <a:solidFill>
                  <a:prstClr val="black"/>
                </a:solidFill>
                <a:uFill>
                  <a:solidFill>
                    <a:srgbClr val="C00000"/>
                  </a:solidFill>
                </a:uFill>
              </a:rPr>
              <a:t> dei suoi dati personali,</a:t>
            </a:r>
          </a:p>
          <a:p>
            <a:pPr lvl="1"/>
            <a:r>
              <a:rPr lang="it-IT" dirty="0">
                <a:solidFill>
                  <a:prstClr val="black"/>
                </a:solidFill>
                <a:uFill>
                  <a:solidFill>
                    <a:srgbClr val="C00000"/>
                  </a:solidFill>
                </a:uFill>
              </a:rPr>
              <a:t>tenendo conto della </a:t>
            </a:r>
            <a:r>
              <a:rPr lang="it-IT" dirty="0">
                <a:solidFill>
                  <a:srgbClr val="C00000"/>
                </a:solidFill>
                <a:uFill>
                  <a:solidFill>
                    <a:srgbClr val="C00000"/>
                  </a:solidFill>
                </a:uFill>
              </a:rPr>
              <a:t>tecnologia disponibile </a:t>
            </a:r>
            <a:r>
              <a:rPr lang="it-IT" dirty="0">
                <a:solidFill>
                  <a:prstClr val="black"/>
                </a:solidFill>
                <a:uFill>
                  <a:solidFill>
                    <a:srgbClr val="C00000"/>
                  </a:solidFill>
                </a:uFill>
              </a:rPr>
              <a:t>e dei </a:t>
            </a:r>
            <a:r>
              <a:rPr lang="it-IT" dirty="0">
                <a:solidFill>
                  <a:srgbClr val="C00000"/>
                </a:solidFill>
                <a:uFill>
                  <a:solidFill>
                    <a:srgbClr val="C00000"/>
                  </a:solidFill>
                </a:uFill>
              </a:rPr>
              <a:t>costi di attuazione</a:t>
            </a:r>
            <a:r>
              <a:rPr lang="it-IT" dirty="0">
                <a:solidFill>
                  <a:prstClr val="black"/>
                </a:solidFill>
                <a:uFill>
                  <a:solidFill>
                    <a:srgbClr val="C00000"/>
                  </a:solidFill>
                </a:uFill>
              </a:rPr>
              <a:t>.</a:t>
            </a:r>
          </a:p>
          <a:p>
            <a:pPr marL="0" indent="0" algn="just">
              <a:buNone/>
            </a:pPr>
            <a:r>
              <a:rPr lang="it-IT" sz="2400" dirty="0">
                <a:solidFill>
                  <a:prstClr val="black"/>
                </a:solidFill>
                <a:highlight>
                  <a:srgbClr val="FFF8DD"/>
                </a:highlight>
                <a:uFill>
                  <a:solidFill>
                    <a:srgbClr val="C00000"/>
                  </a:solidFill>
                </a:uFill>
              </a:rPr>
              <a:t>«</a:t>
            </a:r>
            <a:r>
              <a:rPr lang="it-IT" sz="2400" i="1" dirty="0">
                <a:solidFill>
                  <a:prstClr val="black"/>
                </a:solidFill>
                <a:highlight>
                  <a:srgbClr val="FFF8DD"/>
                </a:highlight>
                <a:uFill>
                  <a:solidFill>
                    <a:srgbClr val="C00000"/>
                  </a:solidFill>
                </a:uFill>
              </a:rPr>
              <a:t>il gestore di un </a:t>
            </a:r>
            <a:r>
              <a:rPr lang="it-IT" sz="2400" i="1" dirty="0">
                <a:solidFill>
                  <a:srgbClr val="C00000"/>
                </a:solidFill>
                <a:highlight>
                  <a:srgbClr val="FFF8DD"/>
                </a:highlight>
                <a:uFill>
                  <a:solidFill>
                    <a:srgbClr val="C00000"/>
                  </a:solidFill>
                </a:uFill>
              </a:rPr>
              <a:t>motore di ricerca </a:t>
            </a:r>
            <a:r>
              <a:rPr lang="it-IT" sz="2400" baseline="30000" dirty="0">
                <a:solidFill>
                  <a:prstClr val="black"/>
                </a:solidFill>
                <a:highlight>
                  <a:srgbClr val="FFF8DD"/>
                </a:highlight>
                <a:uFill>
                  <a:solidFill>
                    <a:srgbClr val="C00000"/>
                  </a:solidFill>
                </a:uFill>
              </a:rPr>
              <a:t>(CGUE 2014, Caso Google) </a:t>
            </a:r>
            <a:r>
              <a:rPr lang="it-IT" sz="2400" b="1" i="1" dirty="0">
                <a:solidFill>
                  <a:prstClr val="black"/>
                </a:solidFill>
                <a:highlight>
                  <a:srgbClr val="FFF8DD"/>
                </a:highlight>
                <a:uFill>
                  <a:solidFill>
                    <a:srgbClr val="C00000"/>
                  </a:solidFill>
                </a:uFill>
              </a:rPr>
              <a:t>è obbligato a sopprimere</a:t>
            </a:r>
            <a:r>
              <a:rPr lang="it-IT" sz="2400" i="1" dirty="0">
                <a:solidFill>
                  <a:prstClr val="black"/>
                </a:solidFill>
                <a:highlight>
                  <a:srgbClr val="FFF8DD"/>
                </a:highlight>
                <a:uFill>
                  <a:solidFill>
                    <a:srgbClr val="C00000"/>
                  </a:solidFill>
                </a:uFill>
              </a:rPr>
              <a:t>, dall’elenco di risultati che appare a seguito di una ricerca effettuata a partire dal nome di una persona, dei </a:t>
            </a:r>
            <a:r>
              <a:rPr lang="it-IT" sz="2400" b="1" i="1" dirty="0">
                <a:solidFill>
                  <a:prstClr val="black"/>
                </a:solidFill>
                <a:highlight>
                  <a:srgbClr val="FFF8DD"/>
                </a:highlight>
                <a:uFill>
                  <a:solidFill>
                    <a:srgbClr val="C00000"/>
                  </a:solidFill>
                </a:uFill>
              </a:rPr>
              <a:t>link verso pagine web pubblicate da terzi</a:t>
            </a:r>
            <a:r>
              <a:rPr lang="it-IT" sz="2400" i="1" dirty="0">
                <a:solidFill>
                  <a:prstClr val="black"/>
                </a:solidFill>
                <a:highlight>
                  <a:srgbClr val="FFF8DD"/>
                </a:highlight>
                <a:uFill>
                  <a:solidFill>
                    <a:srgbClr val="C00000"/>
                  </a:solidFill>
                </a:uFill>
              </a:rPr>
              <a:t> e contenenti informazioni relative a questa persona, anche nel caso in cui tale nome o tali informazioni non vengano previamente o simultaneamente cancellati dalle pagine web di cui trattasi, e </a:t>
            </a:r>
            <a:r>
              <a:rPr lang="it-IT" sz="2400" i="1" u="sng" dirty="0">
                <a:solidFill>
                  <a:prstClr val="black"/>
                </a:solidFill>
                <a:highlight>
                  <a:srgbClr val="FFF8DD"/>
                </a:highlight>
                <a:uFill>
                  <a:solidFill>
                    <a:srgbClr val="C00000"/>
                  </a:solidFill>
                </a:uFill>
              </a:rPr>
              <a:t>ciò eventualmente anche quando la loro pubblicazione su tali pagine web sia di per sé lecita</a:t>
            </a:r>
            <a:r>
              <a:rPr lang="it-IT" sz="2400" dirty="0">
                <a:solidFill>
                  <a:prstClr val="black"/>
                </a:solidFill>
                <a:highlight>
                  <a:srgbClr val="FFF8DD"/>
                </a:highlight>
                <a:uFill>
                  <a:solidFill>
                    <a:srgbClr val="C00000"/>
                  </a:solidFill>
                </a:uFill>
              </a:rPr>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318A99A8-E409-4D06-A8F6-03DE10132B7E}"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96</a:t>
            </a:fld>
            <a:endParaRPr lang="it-IT" dirty="0"/>
          </a:p>
        </p:txBody>
      </p:sp>
    </p:spTree>
    <p:extLst>
      <p:ext uri="{BB962C8B-B14F-4D97-AF65-F5344CB8AC3E}">
        <p14:creationId xmlns:p14="http://schemas.microsoft.com/office/powerpoint/2010/main" val="3239591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 </a:t>
            </a:r>
            <a:r>
              <a:rPr lang="it-IT" dirty="0">
                <a:solidFill>
                  <a:schemeClr val="bg2">
                    <a:lumMod val="75000"/>
                  </a:schemeClr>
                </a:solidFill>
              </a:rPr>
              <a:t>/6</a:t>
            </a:r>
            <a:endParaRPr lang="it-IT" baseline="30000" dirty="0">
              <a:solidFill>
                <a:schemeClr val="bg2">
                  <a:lumMod val="75000"/>
                </a:schemeClr>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250968"/>
            <a:ext cx="9343226" cy="4356064"/>
          </a:xfrm>
        </p:spPr>
        <p:txBody>
          <a:bodyPr/>
          <a:lstStyle/>
          <a:p>
            <a:pPr marL="0" indent="0">
              <a:buNone/>
            </a:pPr>
            <a:r>
              <a:rPr lang="it-IT" sz="3200" b="1" u="sng" dirty="0">
                <a:solidFill>
                  <a:prstClr val="black"/>
                </a:solidFill>
                <a:uFill>
                  <a:solidFill>
                    <a:srgbClr val="C00000"/>
                  </a:solidFill>
                </a:uFill>
              </a:rPr>
              <a:t>È escluso</a:t>
            </a:r>
            <a:r>
              <a:rPr lang="it-IT" sz="3200" u="sng" dirty="0">
                <a:solidFill>
                  <a:prstClr val="black"/>
                </a:solidFill>
                <a:uFill>
                  <a:solidFill>
                    <a:srgbClr val="C00000"/>
                  </a:solidFill>
                </a:uFill>
              </a:rPr>
              <a:t> l’obbligo di cancellazione</a:t>
            </a:r>
            <a:r>
              <a:rPr lang="it-IT" sz="3200" dirty="0">
                <a:solidFill>
                  <a:prstClr val="black"/>
                </a:solidFill>
                <a:uFill>
                  <a:solidFill>
                    <a:srgbClr val="C00000"/>
                  </a:solidFill>
                </a:uFill>
              </a:rPr>
              <a:t> </a:t>
            </a:r>
            <a:r>
              <a:rPr lang="it-IT" sz="3200" baseline="30000" dirty="0">
                <a:solidFill>
                  <a:prstClr val="black"/>
                </a:solidFill>
                <a:uFill>
                  <a:solidFill>
                    <a:srgbClr val="C00000"/>
                  </a:solidFill>
                </a:uFill>
              </a:rPr>
              <a:t>(art. 17,3)</a:t>
            </a:r>
            <a:r>
              <a:rPr lang="it-IT" sz="3200" dirty="0">
                <a:solidFill>
                  <a:prstClr val="black"/>
                </a:solidFill>
                <a:uFill>
                  <a:solidFill>
                    <a:srgbClr val="C00000"/>
                  </a:solidFill>
                </a:uFill>
              </a:rPr>
              <a:t> quando il trattamento è necessario:</a:t>
            </a:r>
            <a:endParaRPr lang="it-IT" sz="3200" baseline="30000" dirty="0">
              <a:solidFill>
                <a:prstClr val="black"/>
              </a:solidFill>
              <a:uFill>
                <a:solidFill>
                  <a:srgbClr val="C00000"/>
                </a:solidFill>
              </a:uFill>
            </a:endParaRPr>
          </a:p>
          <a:p>
            <a:pPr lvl="0"/>
            <a:r>
              <a:rPr lang="it-IT" sz="3200" dirty="0">
                <a:solidFill>
                  <a:prstClr val="black"/>
                </a:solidFill>
                <a:uFill>
                  <a:solidFill>
                    <a:srgbClr val="C00000"/>
                  </a:solidFill>
                </a:uFill>
              </a:rPr>
              <a:t>per l’esercizio del </a:t>
            </a:r>
            <a:r>
              <a:rPr lang="it-IT" sz="3200" dirty="0">
                <a:solidFill>
                  <a:srgbClr val="C00000"/>
                </a:solidFill>
                <a:uFill>
                  <a:solidFill>
                    <a:srgbClr val="C00000"/>
                  </a:solidFill>
                </a:uFill>
              </a:rPr>
              <a:t>diritto alla libertà di espressione e di informazione</a:t>
            </a:r>
            <a:endParaRPr lang="it-IT" sz="3200" dirty="0">
              <a:solidFill>
                <a:prstClr val="black"/>
              </a:solidFill>
              <a:uFill>
                <a:solidFill>
                  <a:srgbClr val="C00000"/>
                </a:solidFill>
              </a:uFill>
            </a:endParaRPr>
          </a:p>
          <a:p>
            <a:pPr lvl="0"/>
            <a:r>
              <a:rPr lang="it-IT" sz="3200" dirty="0">
                <a:solidFill>
                  <a:prstClr val="black"/>
                </a:solidFill>
                <a:uFill>
                  <a:solidFill>
                    <a:srgbClr val="C00000"/>
                  </a:solidFill>
                </a:uFill>
              </a:rPr>
              <a:t>per l’adempimento di un </a:t>
            </a:r>
            <a:r>
              <a:rPr lang="it-IT" sz="3200" dirty="0">
                <a:solidFill>
                  <a:srgbClr val="C00000"/>
                </a:solidFill>
                <a:uFill>
                  <a:solidFill>
                    <a:srgbClr val="C00000"/>
                  </a:solidFill>
                </a:uFill>
              </a:rPr>
              <a:t>obbligo legale che richieda il tr</a:t>
            </a:r>
            <a:r>
              <a:rPr lang="it-IT" sz="3200" dirty="0">
                <a:solidFill>
                  <a:prstClr val="black"/>
                </a:solidFill>
                <a:uFill>
                  <a:solidFill>
                    <a:srgbClr val="C00000"/>
                  </a:solidFill>
                </a:uFill>
              </a:rPr>
              <a:t>.</a:t>
            </a:r>
          </a:p>
          <a:p>
            <a:pPr lvl="0"/>
            <a:r>
              <a:rPr lang="it-IT" sz="3200" dirty="0">
                <a:solidFill>
                  <a:prstClr val="black"/>
                </a:solidFill>
                <a:uFill>
                  <a:solidFill>
                    <a:srgbClr val="C00000"/>
                  </a:solidFill>
                </a:uFill>
              </a:rPr>
              <a:t>o per l’esecuzione di un </a:t>
            </a:r>
            <a:r>
              <a:rPr lang="it-IT" sz="3200" dirty="0">
                <a:solidFill>
                  <a:srgbClr val="C00000"/>
                </a:solidFill>
                <a:uFill>
                  <a:solidFill>
                    <a:srgbClr val="C00000"/>
                  </a:solidFill>
                </a:uFill>
              </a:rPr>
              <a:t>compito svolto nel pubblico interesse</a:t>
            </a:r>
          </a:p>
          <a:p>
            <a:pPr lvl="0"/>
            <a:r>
              <a:rPr lang="it-IT" sz="3200" dirty="0">
                <a:solidFill>
                  <a:prstClr val="black"/>
                </a:solidFill>
                <a:uFill>
                  <a:solidFill>
                    <a:srgbClr val="C00000"/>
                  </a:solidFill>
                </a:uFill>
              </a:rPr>
              <a:t>oppure nell’</a:t>
            </a:r>
            <a:r>
              <a:rPr lang="it-IT" sz="3200" dirty="0">
                <a:solidFill>
                  <a:srgbClr val="C00000"/>
                </a:solidFill>
                <a:uFill>
                  <a:solidFill>
                    <a:srgbClr val="C00000"/>
                  </a:solidFill>
                </a:uFill>
              </a:rPr>
              <a:t>esercizio di pubblici poteri </a:t>
            </a:r>
            <a:r>
              <a:rPr lang="it-IT" sz="3200" dirty="0">
                <a:solidFill>
                  <a:prstClr val="black"/>
                </a:solidFill>
                <a:uFill>
                  <a:solidFill>
                    <a:srgbClr val="C00000"/>
                  </a:solidFill>
                </a:uFill>
              </a:rPr>
              <a:t>di cui è investito il titolare del trattamento</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47F019C5-62C4-443C-AEA9-DE4CC13630F4}"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97</a:t>
            </a:fld>
            <a:endParaRPr lang="it-IT" dirty="0"/>
          </a:p>
        </p:txBody>
      </p:sp>
    </p:spTree>
    <p:extLst>
      <p:ext uri="{BB962C8B-B14F-4D97-AF65-F5344CB8AC3E}">
        <p14:creationId xmlns:p14="http://schemas.microsoft.com/office/powerpoint/2010/main" val="40985742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 </a:t>
            </a:r>
            <a:r>
              <a:rPr lang="it-IT" dirty="0">
                <a:solidFill>
                  <a:schemeClr val="bg2">
                    <a:lumMod val="75000"/>
                  </a:schemeClr>
                </a:solidFill>
              </a:rPr>
              <a:t>/7</a:t>
            </a:r>
            <a:endParaRPr lang="it-IT" baseline="30000" dirty="0">
              <a:solidFill>
                <a:schemeClr val="bg2">
                  <a:lumMod val="75000"/>
                </a:schemeClr>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198133"/>
            <a:ext cx="9343226" cy="4461734"/>
          </a:xfrm>
        </p:spPr>
        <p:txBody>
          <a:bodyPr>
            <a:spAutoFit/>
          </a:bodyPr>
          <a:lstStyle/>
          <a:p>
            <a:pPr lvl="0"/>
            <a:r>
              <a:rPr lang="it-IT" sz="3200" dirty="0">
                <a:solidFill>
                  <a:prstClr val="black"/>
                </a:solidFill>
                <a:uFill>
                  <a:solidFill>
                    <a:srgbClr val="C00000"/>
                  </a:solidFill>
                </a:uFill>
              </a:rPr>
              <a:t>per </a:t>
            </a:r>
            <a:r>
              <a:rPr lang="it-IT" sz="3200" dirty="0">
                <a:solidFill>
                  <a:prstClr val="black"/>
                </a:solidFill>
                <a:effectLst>
                  <a:outerShdw blurRad="38100" dist="38100" dir="2700000" algn="tl">
                    <a:srgbClr val="000000">
                      <a:alpha val="43137"/>
                    </a:srgbClr>
                  </a:outerShdw>
                </a:effectLst>
                <a:uFill>
                  <a:solidFill>
                    <a:srgbClr val="C00000"/>
                  </a:solidFill>
                </a:uFill>
              </a:rPr>
              <a:t>motivi di interesse pubblico </a:t>
            </a:r>
            <a:r>
              <a:rPr lang="it-IT" sz="3200" dirty="0">
                <a:solidFill>
                  <a:prstClr val="black"/>
                </a:solidFill>
                <a:uFill>
                  <a:solidFill>
                    <a:srgbClr val="C00000"/>
                  </a:solidFill>
                </a:uFill>
              </a:rPr>
              <a:t>nel settore della </a:t>
            </a:r>
            <a:r>
              <a:rPr lang="it-IT" sz="3200" dirty="0">
                <a:solidFill>
                  <a:srgbClr val="C00000"/>
                </a:solidFill>
                <a:uFill>
                  <a:solidFill>
                    <a:srgbClr val="C00000"/>
                  </a:solidFill>
                </a:uFill>
              </a:rPr>
              <a:t>sanità pubblica</a:t>
            </a:r>
            <a:r>
              <a:rPr lang="it-IT" sz="3200" dirty="0">
                <a:solidFill>
                  <a:prstClr val="black"/>
                </a:solidFill>
                <a:uFill>
                  <a:solidFill>
                    <a:srgbClr val="C00000"/>
                  </a:solidFill>
                </a:uFill>
              </a:rPr>
              <a:t> </a:t>
            </a:r>
            <a:r>
              <a:rPr lang="it-IT" sz="2400" dirty="0">
                <a:solidFill>
                  <a:prstClr val="black"/>
                </a:solidFill>
                <a:uFill>
                  <a:solidFill>
                    <a:srgbClr val="C00000"/>
                  </a:solidFill>
                </a:uFill>
              </a:rPr>
              <a:t>nei casi di cui all’art. 9,2, h-i, e 9,3</a:t>
            </a:r>
            <a:r>
              <a:rPr lang="it-IT" sz="3200" dirty="0">
                <a:solidFill>
                  <a:prstClr val="black"/>
                </a:solidFill>
                <a:uFill>
                  <a:solidFill>
                    <a:srgbClr val="C00000"/>
                  </a:solidFill>
                </a:uFill>
              </a:rPr>
              <a:t>:</a:t>
            </a:r>
          </a:p>
          <a:p>
            <a:pPr lvl="1"/>
            <a:r>
              <a:rPr lang="it-IT" sz="2800" dirty="0">
                <a:solidFill>
                  <a:prstClr val="black"/>
                </a:solidFill>
                <a:uFill>
                  <a:solidFill>
                    <a:srgbClr val="C00000"/>
                  </a:solidFill>
                </a:uFill>
              </a:rPr>
              <a:t>finalità di </a:t>
            </a:r>
            <a:r>
              <a:rPr lang="it-IT" sz="2800" u="sng" dirty="0">
                <a:solidFill>
                  <a:prstClr val="black"/>
                </a:solidFill>
                <a:uFill>
                  <a:solidFill>
                    <a:srgbClr val="C00000"/>
                  </a:solidFill>
                </a:uFill>
              </a:rPr>
              <a:t>medicina preventiva</a:t>
            </a:r>
            <a:r>
              <a:rPr lang="it-IT" sz="2800" dirty="0">
                <a:solidFill>
                  <a:prstClr val="black"/>
                </a:solidFill>
                <a:uFill>
                  <a:solidFill>
                    <a:srgbClr val="C00000"/>
                  </a:solidFill>
                </a:uFill>
              </a:rPr>
              <a:t> o di </a:t>
            </a:r>
            <a:r>
              <a:rPr lang="it-IT" sz="2800" u="sng" dirty="0">
                <a:solidFill>
                  <a:prstClr val="black"/>
                </a:solidFill>
                <a:uFill>
                  <a:solidFill>
                    <a:srgbClr val="C00000"/>
                  </a:solidFill>
                </a:uFill>
              </a:rPr>
              <a:t>medicina del lavoro</a:t>
            </a:r>
            <a:r>
              <a:rPr lang="it-IT" sz="2800" dirty="0">
                <a:solidFill>
                  <a:prstClr val="black"/>
                </a:solidFill>
                <a:uFill>
                  <a:solidFill>
                    <a:srgbClr val="C00000"/>
                  </a:solidFill>
                </a:uFill>
              </a:rPr>
              <a:t>, </a:t>
            </a:r>
            <a:r>
              <a:rPr lang="it-IT" sz="2800" u="sng" dirty="0">
                <a:solidFill>
                  <a:prstClr val="black"/>
                </a:solidFill>
                <a:uFill>
                  <a:solidFill>
                    <a:srgbClr val="C00000"/>
                  </a:solidFill>
                </a:uFill>
              </a:rPr>
              <a:t>valutazione della capacità lavorativa</a:t>
            </a:r>
            <a:r>
              <a:rPr lang="it-IT" sz="2800" dirty="0">
                <a:solidFill>
                  <a:prstClr val="black"/>
                </a:solidFill>
                <a:uFill>
                  <a:solidFill>
                    <a:srgbClr val="C00000"/>
                  </a:solidFill>
                </a:uFill>
              </a:rPr>
              <a:t> del dipendente, </a:t>
            </a:r>
            <a:r>
              <a:rPr lang="it-IT" sz="2800" u="sng" dirty="0">
                <a:solidFill>
                  <a:prstClr val="black"/>
                </a:solidFill>
                <a:uFill>
                  <a:solidFill>
                    <a:srgbClr val="C00000"/>
                  </a:solidFill>
                </a:uFill>
              </a:rPr>
              <a:t>diagnosi</a:t>
            </a:r>
            <a:r>
              <a:rPr lang="it-IT" sz="2800" dirty="0">
                <a:solidFill>
                  <a:prstClr val="black"/>
                </a:solidFill>
                <a:uFill>
                  <a:solidFill>
                    <a:srgbClr val="C00000"/>
                  </a:solidFill>
                </a:uFill>
              </a:rPr>
              <a:t>, </a:t>
            </a:r>
            <a:r>
              <a:rPr lang="it-IT" sz="2800" u="sng" dirty="0">
                <a:solidFill>
                  <a:prstClr val="black"/>
                </a:solidFill>
                <a:uFill>
                  <a:solidFill>
                    <a:srgbClr val="C00000"/>
                  </a:solidFill>
                </a:uFill>
              </a:rPr>
              <a:t>assistenza</a:t>
            </a:r>
            <a:r>
              <a:rPr lang="it-IT" sz="2800" dirty="0">
                <a:solidFill>
                  <a:prstClr val="black"/>
                </a:solidFill>
                <a:uFill>
                  <a:solidFill>
                    <a:srgbClr val="C00000"/>
                  </a:solidFill>
                </a:uFill>
              </a:rPr>
              <a:t> o </a:t>
            </a:r>
            <a:r>
              <a:rPr lang="it-IT" sz="2800" u="sng" dirty="0">
                <a:solidFill>
                  <a:prstClr val="black"/>
                </a:solidFill>
                <a:uFill>
                  <a:solidFill>
                    <a:srgbClr val="C00000"/>
                  </a:solidFill>
                </a:uFill>
              </a:rPr>
              <a:t>terapia sanitaria o sociale</a:t>
            </a:r>
            <a:r>
              <a:rPr lang="it-IT" sz="2800" dirty="0">
                <a:solidFill>
                  <a:prstClr val="black"/>
                </a:solidFill>
                <a:uFill>
                  <a:solidFill>
                    <a:srgbClr val="C00000"/>
                  </a:solidFill>
                </a:uFill>
              </a:rPr>
              <a:t> ovvero gestione dei </a:t>
            </a:r>
            <a:r>
              <a:rPr lang="it-IT" sz="2800" u="sng" dirty="0">
                <a:solidFill>
                  <a:prstClr val="black"/>
                </a:solidFill>
                <a:uFill>
                  <a:solidFill>
                    <a:srgbClr val="C00000"/>
                  </a:solidFill>
                </a:uFill>
              </a:rPr>
              <a:t>sistemi e servizi sanitari o sociali </a:t>
            </a:r>
          </a:p>
          <a:p>
            <a:pPr lvl="1"/>
            <a:r>
              <a:rPr lang="it-IT" sz="2800" dirty="0">
                <a:solidFill>
                  <a:prstClr val="black"/>
                </a:solidFill>
                <a:uFill>
                  <a:solidFill>
                    <a:srgbClr val="C00000"/>
                  </a:solidFill>
                </a:uFill>
              </a:rPr>
              <a:t>protezione da </a:t>
            </a:r>
            <a:r>
              <a:rPr lang="it-IT" sz="2800" u="sng" dirty="0">
                <a:solidFill>
                  <a:prstClr val="black"/>
                </a:solidFill>
                <a:uFill>
                  <a:solidFill>
                    <a:srgbClr val="C00000"/>
                  </a:solidFill>
                </a:uFill>
              </a:rPr>
              <a:t>gravi minacce per la salute a carattere transfrontaliero</a:t>
            </a:r>
            <a:r>
              <a:rPr lang="it-IT" sz="2800" dirty="0">
                <a:solidFill>
                  <a:prstClr val="black"/>
                </a:solidFill>
                <a:uFill>
                  <a:solidFill>
                    <a:srgbClr val="C00000"/>
                  </a:solidFill>
                </a:uFill>
              </a:rPr>
              <a:t> o la garanzia di parametri elevati di qualità e sicurezza dell’assistenza sanitaria e dei medicinali e dei dispositivi medici</a:t>
            </a:r>
          </a:p>
          <a:p>
            <a:pPr lvl="1"/>
            <a:endParaRPr lang="it-IT" dirty="0">
              <a:solidFill>
                <a:prstClr val="black"/>
              </a:solidFill>
              <a:uFill>
                <a:solidFill>
                  <a:srgbClr val="C00000"/>
                </a:solidFill>
              </a:uFill>
            </a:endParaRPr>
          </a:p>
          <a:p>
            <a:pPr marL="382587" lvl="2" indent="0">
              <a:buNone/>
            </a:pPr>
            <a:r>
              <a:rPr lang="it-IT" sz="2400" dirty="0">
                <a:solidFill>
                  <a:prstClr val="black"/>
                </a:solidFill>
                <a:highlight>
                  <a:srgbClr val="FFF8DD"/>
                </a:highlight>
                <a:uFill>
                  <a:solidFill>
                    <a:srgbClr val="C00000"/>
                  </a:solidFill>
                </a:uFill>
              </a:rPr>
              <a:t>in tutti i casi, </a:t>
            </a:r>
            <a:r>
              <a:rPr lang="it-IT" sz="2400" dirty="0">
                <a:solidFill>
                  <a:prstClr val="black"/>
                </a:solidFill>
                <a:effectLst>
                  <a:outerShdw blurRad="38100" dist="38100" dir="2700000" algn="tl">
                    <a:srgbClr val="000000">
                      <a:alpha val="43137"/>
                    </a:srgbClr>
                  </a:outerShdw>
                </a:effectLst>
                <a:highlight>
                  <a:srgbClr val="FFF8DD"/>
                </a:highlight>
                <a:uFill>
                  <a:solidFill>
                    <a:srgbClr val="C00000"/>
                  </a:solidFill>
                </a:uFill>
              </a:rPr>
              <a:t>a condizione </a:t>
            </a:r>
            <a:r>
              <a:rPr lang="it-IT" sz="2400" dirty="0">
                <a:solidFill>
                  <a:prstClr val="black"/>
                </a:solidFill>
                <a:highlight>
                  <a:srgbClr val="FFF8DD"/>
                </a:highlight>
                <a:uFill>
                  <a:solidFill>
                    <a:srgbClr val="C00000"/>
                  </a:solidFill>
                </a:uFill>
              </a:rPr>
              <a:t>che i d.p. siano trattati da o sotto la responsabilità di un </a:t>
            </a:r>
            <a:r>
              <a:rPr lang="it-IT" sz="2400" dirty="0">
                <a:solidFill>
                  <a:srgbClr val="C00000"/>
                </a:solidFill>
                <a:highlight>
                  <a:srgbClr val="FFF8DD"/>
                </a:highlight>
                <a:uFill>
                  <a:solidFill>
                    <a:srgbClr val="C00000"/>
                  </a:solidFill>
                </a:uFill>
              </a:rPr>
              <a:t>professionista soggetto al segreto professionale</a:t>
            </a:r>
            <a:r>
              <a:rPr lang="it-IT" sz="2400" dirty="0">
                <a:solidFill>
                  <a:prstClr val="black"/>
                </a:solidFill>
                <a:highlight>
                  <a:srgbClr val="FFF8DD"/>
                </a:highlight>
                <a:uFill>
                  <a:solidFill>
                    <a:srgbClr val="C00000"/>
                  </a:solidFill>
                </a:uFill>
              </a:rPr>
              <a:t> ovvero da una </a:t>
            </a:r>
            <a:r>
              <a:rPr lang="it-IT" sz="2400" dirty="0">
                <a:solidFill>
                  <a:srgbClr val="C00000"/>
                </a:solidFill>
                <a:highlight>
                  <a:srgbClr val="FFF8DD"/>
                </a:highlight>
                <a:uFill>
                  <a:solidFill>
                    <a:srgbClr val="C00000"/>
                  </a:solidFill>
                </a:uFill>
              </a:rPr>
              <a:t>persona soggetta ad un obbligo legale di segretezza</a:t>
            </a:r>
            <a:r>
              <a:rPr lang="it-IT" sz="2400" dirty="0">
                <a:solidFill>
                  <a:prstClr val="black"/>
                </a:solidFill>
                <a:highlight>
                  <a:srgbClr val="FFF8DD"/>
                </a:highlight>
                <a:uFill>
                  <a:solidFill>
                    <a:srgbClr val="C00000"/>
                  </a:solidFill>
                </a:uFill>
              </a:rPr>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4854E1D3-F84E-459B-9E16-D38E3D585E37}"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98</a:t>
            </a:fld>
            <a:endParaRPr lang="it-IT" dirty="0"/>
          </a:p>
        </p:txBody>
      </p:sp>
    </p:spTree>
    <p:extLst>
      <p:ext uri="{BB962C8B-B14F-4D97-AF65-F5344CB8AC3E}">
        <p14:creationId xmlns:p14="http://schemas.microsoft.com/office/powerpoint/2010/main" val="42061324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16ED168-6F2F-4993-AD1C-2695A72038FC}"/>
              </a:ext>
            </a:extLst>
          </p:cNvPr>
          <p:cNvSpPr>
            <a:spLocks noGrp="1"/>
          </p:cNvSpPr>
          <p:nvPr>
            <p:ph type="title"/>
          </p:nvPr>
        </p:nvSpPr>
        <p:spPr/>
        <p:txBody>
          <a:bodyPr/>
          <a:lstStyle/>
          <a:p>
            <a:r>
              <a:rPr lang="it-IT" dirty="0"/>
              <a:t>Diritto «</a:t>
            </a:r>
            <a:r>
              <a:rPr lang="it-IT" dirty="0">
                <a:solidFill>
                  <a:srgbClr val="C00000"/>
                </a:solidFill>
              </a:rPr>
              <a:t>all’oblio</a:t>
            </a:r>
            <a:r>
              <a:rPr lang="it-IT" dirty="0"/>
              <a:t>»</a:t>
            </a:r>
            <a:r>
              <a:rPr lang="it-IT" baseline="30000" dirty="0"/>
              <a:t> (diritto alla cancellazione) </a:t>
            </a:r>
            <a:r>
              <a:rPr lang="it-IT" dirty="0">
                <a:solidFill>
                  <a:schemeClr val="bg2">
                    <a:lumMod val="75000"/>
                  </a:schemeClr>
                </a:solidFill>
              </a:rPr>
              <a:t>/8</a:t>
            </a:r>
            <a:endParaRPr lang="it-IT" baseline="30000" dirty="0">
              <a:solidFill>
                <a:schemeClr val="bg2">
                  <a:lumMod val="75000"/>
                </a:schemeClr>
              </a:solidFill>
            </a:endParaRPr>
          </a:p>
        </p:txBody>
      </p:sp>
      <p:sp>
        <p:nvSpPr>
          <p:cNvPr id="8" name="Segnaposto contenuto 7">
            <a:extLst>
              <a:ext uri="{FF2B5EF4-FFF2-40B4-BE49-F238E27FC236}">
                <a16:creationId xmlns:a16="http://schemas.microsoft.com/office/drawing/2014/main" id="{7BA90E61-7C18-4E23-BE8A-7201967122FB}"/>
              </a:ext>
            </a:extLst>
          </p:cNvPr>
          <p:cNvSpPr>
            <a:spLocks noGrp="1"/>
          </p:cNvSpPr>
          <p:nvPr>
            <p:ph idx="1"/>
          </p:nvPr>
        </p:nvSpPr>
        <p:spPr>
          <a:xfrm>
            <a:off x="1812454" y="1353560"/>
            <a:ext cx="8567093" cy="4150880"/>
          </a:xfrm>
        </p:spPr>
        <p:txBody>
          <a:bodyPr/>
          <a:lstStyle/>
          <a:p>
            <a:pPr marL="0" indent="0">
              <a:buNone/>
            </a:pPr>
            <a:r>
              <a:rPr lang="it-IT" sz="3200" dirty="0">
                <a:solidFill>
                  <a:prstClr val="black"/>
                </a:solidFill>
                <a:uFill>
                  <a:solidFill>
                    <a:srgbClr val="C00000"/>
                  </a:solidFill>
                </a:uFill>
              </a:rPr>
              <a:t>Infine, il «diritto all’oblio» </a:t>
            </a:r>
            <a:r>
              <a:rPr lang="it-IT" sz="3200" dirty="0">
                <a:solidFill>
                  <a:srgbClr val="C00000"/>
                </a:solidFill>
                <a:effectLst>
                  <a:outerShdw blurRad="38100" dist="38100" dir="2700000" algn="tl">
                    <a:srgbClr val="000000">
                      <a:alpha val="43137"/>
                    </a:srgbClr>
                  </a:outerShdw>
                </a:effectLst>
                <a:uFill>
                  <a:solidFill>
                    <a:srgbClr val="C00000"/>
                  </a:solidFill>
                </a:uFill>
              </a:rPr>
              <a:t>non può essere esercitato</a:t>
            </a:r>
            <a:r>
              <a:rPr lang="it-IT" sz="3200" dirty="0">
                <a:solidFill>
                  <a:prstClr val="black"/>
                </a:solidFill>
                <a:uFill>
                  <a:solidFill>
                    <a:srgbClr val="C00000"/>
                  </a:solidFill>
                </a:uFill>
              </a:rPr>
              <a:t> se il trattamento è necessario:</a:t>
            </a:r>
          </a:p>
          <a:p>
            <a:pPr lvl="0"/>
            <a:r>
              <a:rPr lang="it-IT" sz="3200" dirty="0">
                <a:solidFill>
                  <a:prstClr val="black"/>
                </a:solidFill>
                <a:uFill>
                  <a:solidFill>
                    <a:srgbClr val="C00000"/>
                  </a:solidFill>
                </a:uFill>
              </a:rPr>
              <a:t>a </a:t>
            </a:r>
            <a:r>
              <a:rPr lang="it-IT" sz="3200" dirty="0">
                <a:solidFill>
                  <a:srgbClr val="C00000"/>
                </a:solidFill>
                <a:uFill>
                  <a:solidFill>
                    <a:srgbClr val="C00000"/>
                  </a:solidFill>
                </a:uFill>
              </a:rPr>
              <a:t>fini di archiviazione nel pubblico interesse</a:t>
            </a:r>
            <a:r>
              <a:rPr lang="it-IT" sz="3200" dirty="0">
                <a:solidFill>
                  <a:prstClr val="black"/>
                </a:solidFill>
                <a:uFill>
                  <a:solidFill>
                    <a:srgbClr val="C00000"/>
                  </a:solidFill>
                </a:uFill>
              </a:rPr>
              <a:t>, di </a:t>
            </a:r>
            <a:r>
              <a:rPr lang="it-IT" sz="3200" dirty="0">
                <a:solidFill>
                  <a:srgbClr val="C00000"/>
                </a:solidFill>
                <a:uFill>
                  <a:solidFill>
                    <a:srgbClr val="C00000"/>
                  </a:solidFill>
                </a:uFill>
              </a:rPr>
              <a:t>ricerca</a:t>
            </a:r>
            <a:r>
              <a:rPr lang="it-IT" sz="3200" dirty="0">
                <a:solidFill>
                  <a:prstClr val="black"/>
                </a:solidFill>
                <a:uFill>
                  <a:solidFill>
                    <a:srgbClr val="C00000"/>
                  </a:solidFill>
                </a:uFill>
              </a:rPr>
              <a:t> </a:t>
            </a:r>
            <a:r>
              <a:rPr lang="it-IT" sz="3200" dirty="0">
                <a:solidFill>
                  <a:srgbClr val="C00000"/>
                </a:solidFill>
                <a:uFill>
                  <a:solidFill>
                    <a:srgbClr val="C00000"/>
                  </a:solidFill>
                </a:uFill>
              </a:rPr>
              <a:t>scientifica</a:t>
            </a:r>
            <a:r>
              <a:rPr lang="it-IT" sz="3200" dirty="0">
                <a:solidFill>
                  <a:prstClr val="black"/>
                </a:solidFill>
                <a:uFill>
                  <a:solidFill>
                    <a:srgbClr val="C00000"/>
                  </a:solidFill>
                </a:uFill>
              </a:rPr>
              <a:t> o </a:t>
            </a:r>
            <a:r>
              <a:rPr lang="it-IT" sz="3200" dirty="0">
                <a:solidFill>
                  <a:srgbClr val="C00000"/>
                </a:solidFill>
                <a:uFill>
                  <a:solidFill>
                    <a:srgbClr val="C00000"/>
                  </a:solidFill>
                </a:uFill>
              </a:rPr>
              <a:t>storica</a:t>
            </a:r>
            <a:r>
              <a:rPr lang="it-IT" sz="3200" dirty="0">
                <a:solidFill>
                  <a:prstClr val="black"/>
                </a:solidFill>
                <a:uFill>
                  <a:solidFill>
                    <a:srgbClr val="C00000"/>
                  </a:solidFill>
                </a:uFill>
              </a:rPr>
              <a:t> o a </a:t>
            </a:r>
            <a:r>
              <a:rPr lang="it-IT" sz="3200" dirty="0">
                <a:solidFill>
                  <a:srgbClr val="C00000"/>
                </a:solidFill>
                <a:uFill>
                  <a:solidFill>
                    <a:srgbClr val="C00000"/>
                  </a:solidFill>
                </a:uFill>
              </a:rPr>
              <a:t>fini statistici </a:t>
            </a:r>
          </a:p>
          <a:p>
            <a:pPr marL="457200" lvl="1" indent="0">
              <a:buNone/>
            </a:pPr>
            <a:r>
              <a:rPr lang="it-IT" dirty="0">
                <a:uFill>
                  <a:solidFill>
                    <a:srgbClr val="C00000"/>
                  </a:solidFill>
                </a:uFill>
              </a:rPr>
              <a:t>nei limiti in cui l’esercizio del diritto alla cancellazione </a:t>
            </a:r>
            <a:r>
              <a:rPr lang="it-IT" u="sng" dirty="0">
                <a:uFill>
                  <a:solidFill>
                    <a:srgbClr val="C00000"/>
                  </a:solidFill>
                </a:uFill>
              </a:rPr>
              <a:t>rischi di rendere impossibile</a:t>
            </a:r>
            <a:r>
              <a:rPr lang="it-IT" dirty="0">
                <a:uFill>
                  <a:solidFill>
                    <a:srgbClr val="C00000"/>
                  </a:solidFill>
                </a:uFill>
              </a:rPr>
              <a:t> o </a:t>
            </a:r>
            <a:r>
              <a:rPr lang="it-IT" u="sng" dirty="0">
                <a:uFill>
                  <a:solidFill>
                    <a:srgbClr val="C00000"/>
                  </a:solidFill>
                </a:uFill>
              </a:rPr>
              <a:t>di pregiudicare gravemente il conseguimento degli obiettivi</a:t>
            </a:r>
            <a:r>
              <a:rPr lang="it-IT" dirty="0">
                <a:uFill>
                  <a:solidFill>
                    <a:srgbClr val="C00000"/>
                  </a:solidFill>
                </a:uFill>
              </a:rPr>
              <a:t> di tale trattamento</a:t>
            </a:r>
          </a:p>
          <a:p>
            <a:pPr marL="457200" lvl="1" indent="0">
              <a:buNone/>
            </a:pPr>
            <a:endParaRPr lang="it-IT" dirty="0">
              <a:uFill>
                <a:solidFill>
                  <a:srgbClr val="C00000"/>
                </a:solidFill>
              </a:uFill>
            </a:endParaRPr>
          </a:p>
          <a:p>
            <a:pPr lvl="0"/>
            <a:r>
              <a:rPr lang="it-IT" sz="3200" dirty="0">
                <a:uFill>
                  <a:solidFill>
                    <a:srgbClr val="C00000"/>
                  </a:solidFill>
                </a:uFill>
              </a:rPr>
              <a:t>per </a:t>
            </a:r>
            <a:r>
              <a:rPr lang="it-IT" sz="3200" u="sng" dirty="0">
                <a:uFill>
                  <a:solidFill>
                    <a:srgbClr val="C00000"/>
                  </a:solidFill>
                </a:uFill>
              </a:rPr>
              <a:t>l’accertamento</a:t>
            </a:r>
            <a:r>
              <a:rPr lang="it-IT" sz="3200" dirty="0">
                <a:uFill>
                  <a:solidFill>
                    <a:srgbClr val="C00000"/>
                  </a:solidFill>
                </a:uFill>
              </a:rPr>
              <a:t>, </a:t>
            </a:r>
            <a:r>
              <a:rPr lang="it-IT" sz="3200" u="sng" dirty="0">
                <a:uFill>
                  <a:solidFill>
                    <a:srgbClr val="C00000"/>
                  </a:solidFill>
                </a:uFill>
              </a:rPr>
              <a:t>l’esercizio</a:t>
            </a:r>
            <a:r>
              <a:rPr lang="it-IT" sz="3200" dirty="0">
                <a:uFill>
                  <a:solidFill>
                    <a:srgbClr val="C00000"/>
                  </a:solidFill>
                </a:uFill>
              </a:rPr>
              <a:t> o la </a:t>
            </a:r>
            <a:r>
              <a:rPr lang="it-IT" sz="3200" u="sng" dirty="0">
                <a:uFill>
                  <a:solidFill>
                    <a:srgbClr val="C00000"/>
                  </a:solidFill>
                </a:uFill>
              </a:rPr>
              <a:t>difesa</a:t>
            </a:r>
            <a:r>
              <a:rPr lang="it-IT" sz="3200" dirty="0">
                <a:uFill>
                  <a:solidFill>
                    <a:srgbClr val="C00000"/>
                  </a:solidFill>
                </a:uFill>
              </a:rPr>
              <a:t> di un </a:t>
            </a:r>
            <a:r>
              <a:rPr lang="it-IT" sz="3200" dirty="0">
                <a:solidFill>
                  <a:srgbClr val="C00000"/>
                </a:solidFill>
                <a:uFill>
                  <a:solidFill>
                    <a:srgbClr val="C00000"/>
                  </a:solidFill>
                </a:uFill>
              </a:rPr>
              <a:t>diritto in sede giudiziaria</a:t>
            </a:r>
            <a:r>
              <a:rPr lang="it-IT" sz="3200" dirty="0">
                <a:uFill>
                  <a:solidFill>
                    <a:srgbClr val="C00000"/>
                  </a:solidFill>
                </a:uFill>
              </a:rPr>
              <a:t>.</a:t>
            </a:r>
          </a:p>
        </p:txBody>
      </p:sp>
      <p:sp>
        <p:nvSpPr>
          <p:cNvPr id="4" name="Segnaposto data 3">
            <a:extLst>
              <a:ext uri="{FF2B5EF4-FFF2-40B4-BE49-F238E27FC236}">
                <a16:creationId xmlns:a16="http://schemas.microsoft.com/office/drawing/2014/main" id="{91543FC7-EB93-4174-AC46-F2255BAFCA38}"/>
              </a:ext>
            </a:extLst>
          </p:cNvPr>
          <p:cNvSpPr>
            <a:spLocks noGrp="1"/>
          </p:cNvSpPr>
          <p:nvPr>
            <p:ph type="dt" sz="half" idx="10"/>
          </p:nvPr>
        </p:nvSpPr>
        <p:spPr/>
        <p:txBody>
          <a:bodyPr/>
          <a:lstStyle/>
          <a:p>
            <a:fld id="{2D1BF2F9-EA88-41E7-90C3-B94779784C89}" type="datetime1">
              <a:rPr lang="it-IT" smtClean="0"/>
              <a:t>07/06/2018</a:t>
            </a:fld>
            <a:endParaRPr lang="it-IT" dirty="0"/>
          </a:p>
        </p:txBody>
      </p:sp>
      <p:sp>
        <p:nvSpPr>
          <p:cNvPr id="5" name="Segnaposto piè di pagina 4">
            <a:extLst>
              <a:ext uri="{FF2B5EF4-FFF2-40B4-BE49-F238E27FC236}">
                <a16:creationId xmlns:a16="http://schemas.microsoft.com/office/drawing/2014/main" id="{92363390-4EDE-42F1-9771-CBDA2B810C84}"/>
              </a:ext>
            </a:extLst>
          </p:cNvPr>
          <p:cNvSpPr>
            <a:spLocks noGrp="1"/>
          </p:cNvSpPr>
          <p:nvPr>
            <p:ph type="ftr" sz="quarter" idx="11"/>
          </p:nvPr>
        </p:nvSpPr>
        <p:spPr/>
        <p:txBody>
          <a:bodyPr/>
          <a:lstStyle/>
          <a:p>
            <a:r>
              <a:rPr lang="it-IT"/>
              <a:t>Copyright © 2018 — Marzio Vaglio</a:t>
            </a:r>
            <a:endParaRPr lang="it-IT" dirty="0"/>
          </a:p>
        </p:txBody>
      </p:sp>
      <p:sp>
        <p:nvSpPr>
          <p:cNvPr id="6" name="Segnaposto numero diapositiva 5">
            <a:extLst>
              <a:ext uri="{FF2B5EF4-FFF2-40B4-BE49-F238E27FC236}">
                <a16:creationId xmlns:a16="http://schemas.microsoft.com/office/drawing/2014/main" id="{A044C7FF-3012-4E28-AE08-29747C5B5FEC}"/>
              </a:ext>
            </a:extLst>
          </p:cNvPr>
          <p:cNvSpPr>
            <a:spLocks noGrp="1"/>
          </p:cNvSpPr>
          <p:nvPr>
            <p:ph type="sldNum" sz="quarter" idx="12"/>
          </p:nvPr>
        </p:nvSpPr>
        <p:spPr/>
        <p:txBody>
          <a:bodyPr/>
          <a:lstStyle/>
          <a:p>
            <a:fld id="{F74602B5-7832-47F6-8BF6-4ACCF92184F1}" type="slidenum">
              <a:rPr lang="it-IT" smtClean="0"/>
              <a:pPr/>
              <a:t>99</a:t>
            </a:fld>
            <a:endParaRPr lang="it-IT" dirty="0"/>
          </a:p>
        </p:txBody>
      </p:sp>
    </p:spTree>
    <p:extLst>
      <p:ext uri="{BB962C8B-B14F-4D97-AF65-F5344CB8AC3E}">
        <p14:creationId xmlns:p14="http://schemas.microsoft.com/office/powerpoint/2010/main" val="1473346544"/>
      </p:ext>
    </p:extLst>
  </p:cSld>
  <p:clrMapOvr>
    <a:masterClrMapping/>
  </p:clrMapOvr>
</p:sld>
</file>

<file path=ppt/theme/theme1.xml><?xml version="1.0" encoding="utf-8"?>
<a:theme xmlns:a="http://schemas.openxmlformats.org/drawingml/2006/main" name="Retrospettivo">
  <a:themeElements>
    <a:clrScheme name="Personalizzato 1">
      <a:dk1>
        <a:sysClr val="windowText" lastClr="000000"/>
      </a:dk1>
      <a:lt1>
        <a:sysClr val="window" lastClr="FFFFFF"/>
      </a:lt1>
      <a:dk2>
        <a:srgbClr val="696464"/>
      </a:dk2>
      <a:lt2>
        <a:srgbClr val="E9E5DC"/>
      </a:lt2>
      <a:accent1>
        <a:srgbClr val="FFC000"/>
      </a:accent1>
      <a:accent2>
        <a:srgbClr val="D34817"/>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liev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18-04-05_Vag.potx" id="{EFF0702F-AFD0-4ABD-A7C0-1DBA5D04578F}" vid="{4AB3006F-FF95-401A-A1AB-A76F58565E8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2018-04-05_Vag_Agifar_Data_Protection</Template>
  <TotalTime>2037</TotalTime>
  <Words>45900</Words>
  <Application>Microsoft Office PowerPoint</Application>
  <PresentationFormat>Widescreen</PresentationFormat>
  <Paragraphs>3052</Paragraphs>
  <Slides>192</Slides>
  <Notes>192</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Titoli diapositive</vt:lpstr>
      </vt:variant>
      <vt:variant>
        <vt:i4>192</vt:i4>
      </vt:variant>
      <vt:variant>
        <vt:lpstr>Presentazioni personalizzate</vt:lpstr>
      </vt:variant>
      <vt:variant>
        <vt:i4>1</vt:i4>
      </vt:variant>
    </vt:vector>
  </HeadingPairs>
  <TitlesOfParts>
    <vt:vector size="207" baseType="lpstr">
      <vt:lpstr>Wingdings</vt:lpstr>
      <vt:lpstr>Segoe UI</vt:lpstr>
      <vt:lpstr>Arial</vt:lpstr>
      <vt:lpstr>Segoe UI Symbol</vt:lpstr>
      <vt:lpstr>Arial Nova Cond Light</vt:lpstr>
      <vt:lpstr>Symbol</vt:lpstr>
      <vt:lpstr>Garamond</vt:lpstr>
      <vt:lpstr>Times New Roman</vt:lpstr>
      <vt:lpstr>Trebuchet MS</vt:lpstr>
      <vt:lpstr>Calibri</vt:lpstr>
      <vt:lpstr>Lucida Sans Unicode</vt:lpstr>
      <vt:lpstr>Courier New</vt:lpstr>
      <vt:lpstr>Arial Nova Light</vt:lpstr>
      <vt:lpstr>Retrospettivo</vt:lpstr>
      <vt:lpstr>L’interessato e i suoi diritti</vt:lpstr>
      <vt:lpstr>Contatti</vt:lpstr>
      <vt:lpstr>• I diritti dell’interessato</vt:lpstr>
      <vt:lpstr>Chi è l’interessato?</vt:lpstr>
      <vt:lpstr>La «identificabilità»</vt:lpstr>
      <vt:lpstr>«Identificazione digitale» dell’interessato</vt:lpstr>
      <vt:lpstr>Dati riferiti alle «persone decedute»</vt:lpstr>
      <vt:lpstr>• I tre pilastri della protezione dei dati personali</vt:lpstr>
      <vt:lpstr>Struttura di protezione dei dati personali</vt:lpstr>
      <vt:lpstr>I «dati personali»</vt:lpstr>
      <vt:lpstr>I «dati personali» /2</vt:lpstr>
      <vt:lpstr>Dati che richiedono una «speciale protezione»</vt:lpstr>
      <vt:lpstr>Dati che richiedono una «speciale protezione»</vt:lpstr>
      <vt:lpstr>Dati che richiedono una «speciale protezione»</vt:lpstr>
      <vt:lpstr>Il «trattamento» dei dati personali</vt:lpstr>
      <vt:lpstr>• I principi di base</vt:lpstr>
      <vt:lpstr>I principi «di base» stabiliti dal RGPD</vt:lpstr>
      <vt:lpstr>Liceità del trattamento – condizioni</vt:lpstr>
      <vt:lpstr>Liceità del trattamento – condizioni /2</vt:lpstr>
      <vt:lpstr>Liceità del trattamento – condizioni  /3</vt:lpstr>
      <vt:lpstr>La «trasparenza» del trattamento</vt:lpstr>
      <vt:lpstr>Le informazioni da fornire all’interessato</vt:lpstr>
      <vt:lpstr>Principio di limitazione delle finalità</vt:lpstr>
      <vt:lpstr>Principio di minimizzazione dei dati</vt:lpstr>
      <vt:lpstr>Principio di esattezza dei dati</vt:lpstr>
      <vt:lpstr>Principio di limitazione della conservazione</vt:lpstr>
      <vt:lpstr>Integrità dei dati personali e riservatezza</vt:lpstr>
      <vt:lpstr>Responsabilizzazione del Titolare del trattamento</vt:lpstr>
      <vt:lpstr>Trattamenti basati sul consenso</vt:lpstr>
      <vt:lpstr>• I diritti dell’interessato</vt:lpstr>
      <vt:lpstr>Capo III – Diritti dell’interessato</vt:lpstr>
      <vt:lpstr>Diritti dell’interessato</vt:lpstr>
      <vt:lpstr>Diritti dell’interessato</vt:lpstr>
      <vt:lpstr>Il diritto fondamentale alla protezione dei dati personali</vt:lpstr>
      <vt:lpstr>Premessa: il diritto dei diritti, il diritto alla protezione dei dati personali</vt:lpstr>
      <vt:lpstr>Premessa: il diritto dei diritti, il diritto alla protezione dei dati personali /2</vt:lpstr>
      <vt:lpstr>Le origini…</vt:lpstr>
      <vt:lpstr>Le origini… la base giuridica primaria</vt:lpstr>
      <vt:lpstr>La Convenzione n. 108</vt:lpstr>
      <vt:lpstr>La Convenzione n. 108 /2</vt:lpstr>
      <vt:lpstr>La Convenzione n. 108 /3</vt:lpstr>
      <vt:lpstr>La Convenzione n. 108 /4</vt:lpstr>
      <vt:lpstr>Il diritto di essere informati</vt:lpstr>
      <vt:lpstr>Informazioni e comunicazioni all’interessato: diritto di informazione</vt:lpstr>
      <vt:lpstr>Informazioni e comunicazioni all’interessato /2</vt:lpstr>
      <vt:lpstr>Informazioni e comunicazioni all’interessato /3</vt:lpstr>
      <vt:lpstr>Consistenza del diritto di informazione</vt:lpstr>
      <vt:lpstr>Consistenza del diritto di informazione /2</vt:lpstr>
      <vt:lpstr>Informazioni e comunicazioni: modalità</vt:lpstr>
      <vt:lpstr>Informazioni e comunicazioni: modalità /2</vt:lpstr>
      <vt:lpstr>Informazioni e comunicazioni: modalità /3</vt:lpstr>
      <vt:lpstr>Dati raccolti presso l’interessato info obbligatorie</vt:lpstr>
      <vt:lpstr>Dati raccolti presso l’interessato info obbligatorie /2</vt:lpstr>
      <vt:lpstr>Dati raccolti presso l’interessato info obbligatorie /3</vt:lpstr>
      <vt:lpstr>Dati raccolti presso l’interessato info obbligatorie /4</vt:lpstr>
      <vt:lpstr>Dati raccolti presso l’interessato info obbligatorie /5</vt:lpstr>
      <vt:lpstr>Dati raccolti presso l’interessato info obbligatorie /6</vt:lpstr>
      <vt:lpstr>Dati raccolti presso l’interessato info obbligatorie /7</vt:lpstr>
      <vt:lpstr>Dati raccolti presso l’interessato info obbligatorie /8</vt:lpstr>
      <vt:lpstr>Dati raccolti presso l’interessato info obbligatorie /9</vt:lpstr>
      <vt:lpstr>Dati ottenuti da altra fonte info obbligatorie</vt:lpstr>
      <vt:lpstr>Dati ottenuti da altra fonte info obbligatorie /2</vt:lpstr>
      <vt:lpstr>Dati ottenuti da altra fonte info obbligatorie /3</vt:lpstr>
      <vt:lpstr>Dati ottenuti da altra fonte info obbligatorie /4</vt:lpstr>
      <vt:lpstr>Dati ottenuti da altra fonte info obbligatorie /5</vt:lpstr>
      <vt:lpstr>Dati ottenuti da altra fonte info obbligatorie /6</vt:lpstr>
      <vt:lpstr>Dati ottenuti da altra fonte info obbligatorie /7</vt:lpstr>
      <vt:lpstr>Dati ottenuti da altra fonte info obbligatorie /8</vt:lpstr>
      <vt:lpstr>Dati ottenuti da altra fonte info obbligatorie /9</vt:lpstr>
      <vt:lpstr>Dati ottenuti da altra fonte info obbligatorie /10</vt:lpstr>
      <vt:lpstr>Dati ottenuti da altra fonte info obbligatorie /11</vt:lpstr>
      <vt:lpstr>Raffronto: Articoli 13 e 14</vt:lpstr>
      <vt:lpstr>Presentazione standard di PowerPoint</vt:lpstr>
      <vt:lpstr>Presentazione standard di PowerPoint</vt:lpstr>
      <vt:lpstr>Presentazione standard di PowerPoint</vt:lpstr>
      <vt:lpstr>Il diritto di accesso</vt:lpstr>
      <vt:lpstr>Diritto di accesso</vt:lpstr>
      <vt:lpstr>Diritto di accesso /2</vt:lpstr>
      <vt:lpstr>Diritto di accesso /3</vt:lpstr>
      <vt:lpstr>Diritto di accesso /4</vt:lpstr>
      <vt:lpstr>Diritto di accesso /5</vt:lpstr>
      <vt:lpstr>Diritto di accesso /6</vt:lpstr>
      <vt:lpstr>Diritto di accesso /7</vt:lpstr>
      <vt:lpstr>Accesso = controllo (anche nel passato)</vt:lpstr>
      <vt:lpstr>Accesso, non indiscriminato</vt:lpstr>
      <vt:lpstr>Il diritto di rettifica</vt:lpstr>
      <vt:lpstr>Diritto di rettifica</vt:lpstr>
      <vt:lpstr>Diritto di rettifica /2</vt:lpstr>
      <vt:lpstr>Diritto di rettifica e diritti umani </vt:lpstr>
      <vt:lpstr>Diritto di rettifica e diritti umani /2</vt:lpstr>
      <vt:lpstr>Il diritto «all’oblio»</vt:lpstr>
      <vt:lpstr>Diritto «all’oblio» (diritto alla cancellazione)</vt:lpstr>
      <vt:lpstr>Diritto «all’oblio» (diritto alla cancellazione) /2</vt:lpstr>
      <vt:lpstr>Diritto «all’oblio» (diritto alla cancellazione) /3</vt:lpstr>
      <vt:lpstr>Diritto «all’oblio» (diritto alla cancellazione) /4</vt:lpstr>
      <vt:lpstr>Diritto «all’oblio» (diritto alla cancellazione) /5</vt:lpstr>
      <vt:lpstr>Diritto «all’oblio» (diritto alla cancellazione) /6</vt:lpstr>
      <vt:lpstr>Diritto «all’oblio» (diritto alla cancellazione) /7</vt:lpstr>
      <vt:lpstr>Diritto «all’oblio» (diritto alla cancellazione) /8</vt:lpstr>
      <vt:lpstr>Diritto all’oblio e motori di ricerca (approfondimento)</vt:lpstr>
      <vt:lpstr>Diritto all’oblio e motori di ricerca /2</vt:lpstr>
      <vt:lpstr>Diritto all’oblio: un caso italiano (registro imprese)</vt:lpstr>
      <vt:lpstr>Diritto all’oblio: un caso italiano (registro imprese) /2</vt:lpstr>
      <vt:lpstr>Il diritto alla limitazione del trattamento </vt:lpstr>
      <vt:lpstr>Diritto alla limitazione del trattamento</vt:lpstr>
      <vt:lpstr>Diritto alla limitazione del trattamento /2</vt:lpstr>
      <vt:lpstr>Diritto alla limitazione del trattamento /3</vt:lpstr>
      <vt:lpstr>Che cos’è la «limitazione di trattamento»?</vt:lpstr>
      <vt:lpstr>Obblighi di notifica ai destinatari</vt:lpstr>
      <vt:lpstr>Il diritto alla portabilità</vt:lpstr>
      <vt:lpstr>Diritto alla portabilità dei dati personali</vt:lpstr>
      <vt:lpstr>Diritto alla portabilità dei d.p. /2</vt:lpstr>
      <vt:lpstr>Diritto alla portabilità dei d.p. /3</vt:lpstr>
      <vt:lpstr>Portabilità e trasferimento dei dati ad altro titolare</vt:lpstr>
      <vt:lpstr>Portabilità ed altri diritti dell’interessato</vt:lpstr>
      <vt:lpstr>Quali dati sono portabili?</vt:lpstr>
      <vt:lpstr>Il diritto di opposizione</vt:lpstr>
      <vt:lpstr>Diritto di opposizione</vt:lpstr>
      <vt:lpstr>Diritto di opposizione /2</vt:lpstr>
      <vt:lpstr>Diritto di opposizione al marketing diretto </vt:lpstr>
      <vt:lpstr>I «motivi legittimi cogenti» che limitano il diritto di opposizione</vt:lpstr>
      <vt:lpstr>Diritto di opposizione in altri ambiti</vt:lpstr>
      <vt:lpstr>Diritti nel caso di processi decisionali automatizzati</vt:lpstr>
      <vt:lpstr>Processi decisionali automatizzati e profilazione</vt:lpstr>
      <vt:lpstr>Che cos’è la «profilazione»?</vt:lpstr>
      <vt:lpstr>Processi decisionali automatizzati e profilazione /2</vt:lpstr>
      <vt:lpstr>Processi decisionali automatizzati e profilazione /3</vt:lpstr>
      <vt:lpstr>Processi decisionali automatizzati e profilazione /4</vt:lpstr>
      <vt:lpstr>Processi decisionali automatizzati e profilazione /5</vt:lpstr>
      <vt:lpstr>L’esercizio dei diritti</vt:lpstr>
      <vt:lpstr>Modalità trasparenti per l’esercizio dei diritti</vt:lpstr>
      <vt:lpstr>Modalità trasparenti per l’esercizio dei diritti /2</vt:lpstr>
      <vt:lpstr>Modalità trasparenti per l’esercizio dei diritti /3</vt:lpstr>
      <vt:lpstr>Modalità trasparenti per l’esercizio dei diritti /4</vt:lpstr>
      <vt:lpstr>Modalità trasparenti per l’esercizio dei diritti /5</vt:lpstr>
      <vt:lpstr>Diritti nei confronti di contitolari</vt:lpstr>
      <vt:lpstr>Diritti nei confronti di contitolari del trattamenti</vt:lpstr>
      <vt:lpstr>Altri diritti</vt:lpstr>
      <vt:lpstr>Altri diritti connessi dell’interessato</vt:lpstr>
      <vt:lpstr>• Le limitazioni alla portata dei diritti (e degli obblighi)</vt:lpstr>
      <vt:lpstr>Limitazioni alla portata di obblighi e diritti</vt:lpstr>
      <vt:lpstr>Limitazioni alla portata di obblighi e diritti /2</vt:lpstr>
      <vt:lpstr>Limitazioni alla portata di obblighi e diritti /3</vt:lpstr>
      <vt:lpstr>Limitazioni alla portata di obblighi e diritti /4</vt:lpstr>
      <vt:lpstr>Limitazioni alla portata di obblighi e diritti /5</vt:lpstr>
      <vt:lpstr>Limitazioni alla portata di obblighi e diritti /6</vt:lpstr>
      <vt:lpstr>Limitazioni alla portata di obblighi e diritti /7</vt:lpstr>
      <vt:lpstr>Limitazioni per finalità di archiviazione, di ricerca scientifica o storica o statistica</vt:lpstr>
      <vt:lpstr>• Gli obblighi per chi effettua il trattamento</vt:lpstr>
      <vt:lpstr>Riepilogo obblighi generali</vt:lpstr>
      <vt:lpstr>Diritti dell’interessato = obblighi del titolare</vt:lpstr>
      <vt:lpstr>Obblighi derivanti da principi di base e diritti dell’interessato</vt:lpstr>
      <vt:lpstr>Adottare misure tecniche e organizzative</vt:lpstr>
      <vt:lpstr>Attuare politiche di protezione</vt:lpstr>
      <vt:lpstr>Dimostrare il rispetto degli obblighi</vt:lpstr>
      <vt:lpstr>Protezione dei dati by design e by default</vt:lpstr>
      <vt:lpstr>Obbligo di «istruire» (formazione)</vt:lpstr>
      <vt:lpstr>Obbligo di «istruire» (formazione)</vt:lpstr>
      <vt:lpstr>Tenuta obbligatoria registri delle attività di trattamento (Records of processing activities)</vt:lpstr>
      <vt:lpstr>Tenuta obbligatoria registri delle attività di trattamento (Records of processing activities)</vt:lpstr>
      <vt:lpstr>Obbligo di cooperazione con le Autorità di controllo</vt:lpstr>
      <vt:lpstr>Obblighi inerenti la sicurezza del trattamento</vt:lpstr>
      <vt:lpstr>La sicurezza del trattamento</vt:lpstr>
      <vt:lpstr>Dal rischio alla sicurezza del trattamento</vt:lpstr>
      <vt:lpstr>Analisi del rischio</vt:lpstr>
      <vt:lpstr>I rischi del trattamento</vt:lpstr>
      <vt:lpstr>I rischi del trattamento /2</vt:lpstr>
      <vt:lpstr>I rischi del trattamento /3</vt:lpstr>
      <vt:lpstr>I rischi del trattamento /4</vt:lpstr>
      <vt:lpstr>Misure tecniche ed organizzative di sicurezza</vt:lpstr>
      <vt:lpstr>Misure tecniche ed organizzative di sicurezza /2</vt:lpstr>
      <vt:lpstr>Misure tecniche ed organizzative di sicurezza /3</vt:lpstr>
      <vt:lpstr>Riepilogo obblighi generali</vt:lpstr>
      <vt:lpstr>• Sanzioni e Responsabilità</vt:lpstr>
      <vt:lpstr>Sanzioni per la violazione dei «principi di base» del trattamento</vt:lpstr>
      <vt:lpstr>Sanzioni per la violazione dei diritti dell’interessato</vt:lpstr>
      <vt:lpstr>Sanzioni per la violazione dei diritti dell’interessato</vt:lpstr>
      <vt:lpstr>Sanzioni per la per violazione degli obblighi del tdtr e del rdtr</vt:lpstr>
      <vt:lpstr>Sanzioni per la per violazione degli obblighi del tdtr e del rdtr</vt:lpstr>
      <vt:lpstr>Sanzioni per la per violazione degli obblighi del tdtr e del rdtr</vt:lpstr>
      <vt:lpstr>Diritti di ricorso dell’interessato</vt:lpstr>
      <vt:lpstr>Ricorso giurisdizionale nei confronti del titolare o del responsabile del trattamento</vt:lpstr>
      <vt:lpstr>Responsabilità e risarcimento</vt:lpstr>
      <vt:lpstr>Responsabilità e risarcimento</vt:lpstr>
      <vt:lpstr>Concorso di responsabilità</vt:lpstr>
      <vt:lpstr>Fine della presentazione</vt:lpstr>
      <vt:lpstr>Spazio per le domande e la discussione</vt:lpstr>
      <vt:lpstr>Grazie per la vostra pazienza… e attenzione</vt:lpstr>
      <vt:lpstr>• Topics – fuori testo</vt:lpstr>
      <vt:lpstr>Trattamenti che non richiedono l’identificazione</vt:lpstr>
      <vt:lpstr>Trattamenti che non richiedono l’identificazione /2</vt:lpstr>
      <vt:lpstr>Trattamenti che non richiedono l’identificazione /3</vt:lpstr>
      <vt:lpstr>Trattamenti che non richiedono l'identificazione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responsabilità del Farmacista</dc:title>
  <dc:creator>Marzio Vaglio</dc:creator>
  <cp:lastModifiedBy>Marzio Vaglio</cp:lastModifiedBy>
  <cp:revision>169</cp:revision>
  <cp:lastPrinted>2018-06-07T18:30:21Z</cp:lastPrinted>
  <dcterms:created xsi:type="dcterms:W3CDTF">2018-05-01T07:52:05Z</dcterms:created>
  <dcterms:modified xsi:type="dcterms:W3CDTF">2018-06-07T18:34:01Z</dcterms:modified>
</cp:coreProperties>
</file>