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84" autoAdjust="0"/>
  </p:normalViewPr>
  <p:slideViewPr>
    <p:cSldViewPr>
      <p:cViewPr varScale="1">
        <p:scale>
          <a:sx n="100" d="100"/>
          <a:sy n="100" d="100"/>
        </p:scale>
        <p:origin x="-13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A4E367-EFE4-48BC-A115-4C47838812B4}" type="datetimeFigureOut">
              <a:rPr lang="it-IT" smtClean="0"/>
              <a:pPr/>
              <a:t>20/01/18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24EF89-EC43-4995-AA46-56EB787F0E08}" type="slidenum">
              <a:rPr lang="it-IT" smtClean="0"/>
              <a:pPr/>
              <a:t>‹#›</a:t>
            </a:fld>
            <a:endParaRPr lang="it-IT"/>
          </a:p>
        </p:txBody>
      </p:sp>
    </p:spTree>
    <p:extLst>
      <p:ext uri="{BB962C8B-B14F-4D97-AF65-F5344CB8AC3E}">
        <p14:creationId xmlns:p14="http://schemas.microsoft.com/office/powerpoint/2010/main" val="1642663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B24EF89-EC43-4995-AA46-56EB787F0E08}" type="slidenum">
              <a:rPr lang="it-IT" smtClean="0"/>
              <a:pPr/>
              <a:t>26</a:t>
            </a:fld>
            <a:endParaRPr lang="it-IT"/>
          </a:p>
        </p:txBody>
      </p:sp>
    </p:spTree>
    <p:extLst>
      <p:ext uri="{BB962C8B-B14F-4D97-AF65-F5344CB8AC3E}">
        <p14:creationId xmlns:p14="http://schemas.microsoft.com/office/powerpoint/2010/main" val="1357313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D54EB34-B50D-484F-92D2-7BFF6BB98A90}" type="datetimeFigureOut">
              <a:rPr lang="it-IT" smtClean="0"/>
              <a:pPr/>
              <a:t>20/01/18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2534126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D54EB34-B50D-484F-92D2-7BFF6BB98A90}" type="datetimeFigureOut">
              <a:rPr lang="it-IT" smtClean="0"/>
              <a:pPr/>
              <a:t>20/01/18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3617298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D54EB34-B50D-484F-92D2-7BFF6BB98A90}" type="datetimeFigureOut">
              <a:rPr lang="it-IT" smtClean="0"/>
              <a:pPr/>
              <a:t>20/01/18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827305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a-DK"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3BEB4BC-F6D6-4080-8A5D-8C3B57165C3F}" type="slidenum">
              <a:rPr lang="en-US" altLang="it-IT"/>
              <a:pPr>
                <a:defRPr/>
              </a:pPr>
              <a:t>‹#›</a:t>
            </a:fld>
            <a:endParaRPr lang="en-US" altLang="it-IT" dirty="0"/>
          </a:p>
        </p:txBody>
      </p:sp>
    </p:spTree>
    <p:extLst>
      <p:ext uri="{BB962C8B-B14F-4D97-AF65-F5344CB8AC3E}">
        <p14:creationId xmlns:p14="http://schemas.microsoft.com/office/powerpoint/2010/main" val="3588786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Content Placeholder 2"/>
          <p:cNvSpPr>
            <a:spLocks noGrp="1"/>
          </p:cNvSpPr>
          <p:nvPr>
            <p:ph idx="1"/>
          </p:nvPr>
        </p:nvSpPr>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8D0FE63-00C8-4093-9121-E4D50F6E8DEB}" type="slidenum">
              <a:rPr lang="en-US" altLang="it-IT"/>
              <a:pPr>
                <a:defRPr/>
              </a:pPr>
              <a:t>‹#›</a:t>
            </a:fld>
            <a:endParaRPr lang="en-US" altLang="it-IT" dirty="0"/>
          </a:p>
        </p:txBody>
      </p:sp>
    </p:spTree>
    <p:extLst>
      <p:ext uri="{BB962C8B-B14F-4D97-AF65-F5344CB8AC3E}">
        <p14:creationId xmlns:p14="http://schemas.microsoft.com/office/powerpoint/2010/main" val="2758479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a-DK"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8253CC5-8286-4E05-8F07-8E0B982139F3}" type="slidenum">
              <a:rPr lang="en-US" altLang="it-IT"/>
              <a:pPr>
                <a:defRPr/>
              </a:pPr>
              <a:t>‹#›</a:t>
            </a:fld>
            <a:endParaRPr lang="en-US" altLang="it-IT" dirty="0"/>
          </a:p>
        </p:txBody>
      </p:sp>
    </p:spTree>
    <p:extLst>
      <p:ext uri="{BB962C8B-B14F-4D97-AF65-F5344CB8AC3E}">
        <p14:creationId xmlns:p14="http://schemas.microsoft.com/office/powerpoint/2010/main" val="2442923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A43544E-AD46-4453-970C-7C46E37F1EBC}" type="slidenum">
              <a:rPr lang="en-US" altLang="it-IT"/>
              <a:pPr>
                <a:defRPr/>
              </a:pPr>
              <a:t>‹#›</a:t>
            </a:fld>
            <a:endParaRPr lang="en-US" altLang="it-IT" dirty="0"/>
          </a:p>
        </p:txBody>
      </p:sp>
    </p:spTree>
    <p:extLst>
      <p:ext uri="{BB962C8B-B14F-4D97-AF65-F5344CB8AC3E}">
        <p14:creationId xmlns:p14="http://schemas.microsoft.com/office/powerpoint/2010/main" val="40988217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EB80A5F-3F7F-4AF8-9A21-091C1E33EA72}" type="slidenum">
              <a:rPr lang="en-US" altLang="it-IT"/>
              <a:pPr>
                <a:defRPr/>
              </a:pPr>
              <a:t>‹#›</a:t>
            </a:fld>
            <a:endParaRPr lang="en-US" altLang="it-IT" dirty="0"/>
          </a:p>
        </p:txBody>
      </p:sp>
    </p:spTree>
    <p:extLst>
      <p:ext uri="{BB962C8B-B14F-4D97-AF65-F5344CB8AC3E}">
        <p14:creationId xmlns:p14="http://schemas.microsoft.com/office/powerpoint/2010/main" val="115313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A009B81-654D-49D9-B9C9-BE2ADF4A84A4}" type="slidenum">
              <a:rPr lang="en-US" altLang="it-IT"/>
              <a:pPr>
                <a:defRPr/>
              </a:pPr>
              <a:t>‹#›</a:t>
            </a:fld>
            <a:endParaRPr lang="en-US" altLang="it-IT" dirty="0"/>
          </a:p>
        </p:txBody>
      </p:sp>
    </p:spTree>
    <p:extLst>
      <p:ext uri="{BB962C8B-B14F-4D97-AF65-F5344CB8AC3E}">
        <p14:creationId xmlns:p14="http://schemas.microsoft.com/office/powerpoint/2010/main" val="1419905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568E4F1-A01F-4548-8084-34B7F194FC64}" type="slidenum">
              <a:rPr lang="en-US" altLang="it-IT"/>
              <a:pPr>
                <a:defRPr/>
              </a:pPr>
              <a:t>‹#›</a:t>
            </a:fld>
            <a:endParaRPr lang="en-US" altLang="it-IT" dirty="0"/>
          </a:p>
        </p:txBody>
      </p:sp>
    </p:spTree>
    <p:extLst>
      <p:ext uri="{BB962C8B-B14F-4D97-AF65-F5344CB8AC3E}">
        <p14:creationId xmlns:p14="http://schemas.microsoft.com/office/powerpoint/2010/main" val="29344833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a-DK"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2E282E1-FFCB-4630-855E-C239A257C933}" type="slidenum">
              <a:rPr lang="en-US" altLang="it-IT"/>
              <a:pPr>
                <a:defRPr/>
              </a:pPr>
              <a:t>‹#›</a:t>
            </a:fld>
            <a:endParaRPr lang="en-US" altLang="it-IT" dirty="0"/>
          </a:p>
        </p:txBody>
      </p:sp>
    </p:spTree>
    <p:extLst>
      <p:ext uri="{BB962C8B-B14F-4D97-AF65-F5344CB8AC3E}">
        <p14:creationId xmlns:p14="http://schemas.microsoft.com/office/powerpoint/2010/main" val="1252456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D54EB34-B50D-484F-92D2-7BFF6BB98A90}" type="datetimeFigureOut">
              <a:rPr lang="it-IT" smtClean="0"/>
              <a:pPr/>
              <a:t>20/01/18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12777759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a-DK"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83A4856-55AB-4781-92FF-3F302E5EB740}" type="slidenum">
              <a:rPr lang="en-US" altLang="it-IT"/>
              <a:pPr>
                <a:defRPr/>
              </a:pPr>
              <a:t>‹#›</a:t>
            </a:fld>
            <a:endParaRPr lang="en-US" altLang="it-IT" dirty="0"/>
          </a:p>
        </p:txBody>
      </p:sp>
    </p:spTree>
    <p:extLst>
      <p:ext uri="{BB962C8B-B14F-4D97-AF65-F5344CB8AC3E}">
        <p14:creationId xmlns:p14="http://schemas.microsoft.com/office/powerpoint/2010/main" val="1639119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97C67C8-AA5E-444C-B88A-F8477476C17C}" type="slidenum">
              <a:rPr lang="en-US" altLang="it-IT"/>
              <a:pPr>
                <a:defRPr/>
              </a:pPr>
              <a:t>‹#›</a:t>
            </a:fld>
            <a:endParaRPr lang="en-US" altLang="it-IT" dirty="0"/>
          </a:p>
        </p:txBody>
      </p:sp>
    </p:spTree>
    <p:extLst>
      <p:ext uri="{BB962C8B-B14F-4D97-AF65-F5344CB8AC3E}">
        <p14:creationId xmlns:p14="http://schemas.microsoft.com/office/powerpoint/2010/main" val="1821002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a-DK"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19756F-1E5C-4457-91F2-052AD0B7034A}" type="datetime1">
              <a:rPr lang="en-US" altLang="it-IT"/>
              <a:pPr>
                <a:defRPr/>
              </a:pPr>
              <a:t>20/01/18</a:t>
            </a:fld>
            <a:endParaRPr lang="en-US" altLang="it-IT"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F5AD06B-87CE-4535-9351-53546F2677B3}" type="slidenum">
              <a:rPr lang="en-US" altLang="it-IT"/>
              <a:pPr>
                <a:defRPr/>
              </a:pPr>
              <a:t>‹#›</a:t>
            </a:fld>
            <a:endParaRPr lang="en-US" altLang="it-IT" dirty="0"/>
          </a:p>
        </p:txBody>
      </p:sp>
    </p:spTree>
    <p:extLst>
      <p:ext uri="{BB962C8B-B14F-4D97-AF65-F5344CB8AC3E}">
        <p14:creationId xmlns:p14="http://schemas.microsoft.com/office/powerpoint/2010/main" val="3747298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Elements - Clipar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1"/>
            <a:ext cx="6858000" cy="715962"/>
          </a:xfrm>
        </p:spPr>
        <p:txBody>
          <a:bodyPr>
            <a:normAutofit/>
          </a:bodyPr>
          <a:lstStyle>
            <a:lvl1pPr algn="ctr">
              <a:defRPr sz="3600">
                <a:solidFill>
                  <a:schemeClr val="bg1">
                    <a:lumMod val="65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728295873"/>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D54EB34-B50D-484F-92D2-7BFF6BB98A90}" type="datetimeFigureOut">
              <a:rPr lang="it-IT" smtClean="0"/>
              <a:pPr/>
              <a:t>20/01/18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184275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D54EB34-B50D-484F-92D2-7BFF6BB98A90}" type="datetimeFigureOut">
              <a:rPr lang="it-IT" smtClean="0"/>
              <a:pPr/>
              <a:t>20/01/18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3462898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D54EB34-B50D-484F-92D2-7BFF6BB98A90}" type="datetimeFigureOut">
              <a:rPr lang="it-IT" smtClean="0"/>
              <a:pPr/>
              <a:t>20/01/18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247378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D54EB34-B50D-484F-92D2-7BFF6BB98A90}" type="datetimeFigureOut">
              <a:rPr lang="it-IT" smtClean="0"/>
              <a:pPr/>
              <a:t>20/01/18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2076205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D54EB34-B50D-484F-92D2-7BFF6BB98A90}" type="datetimeFigureOut">
              <a:rPr lang="it-IT" smtClean="0"/>
              <a:pPr/>
              <a:t>20/01/18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2178089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D54EB34-B50D-484F-92D2-7BFF6BB98A90}" type="datetimeFigureOut">
              <a:rPr lang="it-IT" smtClean="0"/>
              <a:pPr/>
              <a:t>20/01/18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1640039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D54EB34-B50D-484F-92D2-7BFF6BB98A90}" type="datetimeFigureOut">
              <a:rPr lang="it-IT" smtClean="0"/>
              <a:pPr/>
              <a:t>20/01/18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961977-649A-421F-A78A-459F12830894}" type="slidenum">
              <a:rPr lang="it-IT" smtClean="0"/>
              <a:pPr/>
              <a:t>‹#›</a:t>
            </a:fld>
            <a:endParaRPr lang="it-IT"/>
          </a:p>
        </p:txBody>
      </p:sp>
    </p:spTree>
    <p:extLst>
      <p:ext uri="{BB962C8B-B14F-4D97-AF65-F5344CB8AC3E}">
        <p14:creationId xmlns:p14="http://schemas.microsoft.com/office/powerpoint/2010/main" val="120263826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4EB34-B50D-484F-92D2-7BFF6BB98A90}" type="datetimeFigureOut">
              <a:rPr lang="it-IT" smtClean="0"/>
              <a:pPr/>
              <a:t>20/01/18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961977-649A-421F-A78A-459F12830894}" type="slidenum">
              <a:rPr lang="it-IT" smtClean="0"/>
              <a:pPr/>
              <a:t>‹#›</a:t>
            </a:fld>
            <a:endParaRPr lang="it-IT"/>
          </a:p>
        </p:txBody>
      </p:sp>
    </p:spTree>
    <p:extLst>
      <p:ext uri="{BB962C8B-B14F-4D97-AF65-F5344CB8AC3E}">
        <p14:creationId xmlns:p14="http://schemas.microsoft.com/office/powerpoint/2010/main" val="2554573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a-DK" altLang="it-IT" smtClean="0"/>
              <a:t>Click to edit Master title style</a:t>
            </a:r>
            <a:endParaRPr lang="en-US" altLang="it-IT"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it-IT" smtClean="0"/>
              <a:t>Click to edit Master text styles</a:t>
            </a:r>
          </a:p>
          <a:p>
            <a:pPr lvl="1"/>
            <a:r>
              <a:rPr lang="da-DK" altLang="it-IT" smtClean="0"/>
              <a:t>Second level</a:t>
            </a:r>
          </a:p>
          <a:p>
            <a:pPr lvl="2"/>
            <a:r>
              <a:rPr lang="da-DK" altLang="it-IT" smtClean="0"/>
              <a:t>Third level</a:t>
            </a:r>
          </a:p>
          <a:p>
            <a:pPr lvl="3"/>
            <a:r>
              <a:rPr lang="da-DK" altLang="it-IT" smtClean="0"/>
              <a:t>Fourth level</a:t>
            </a:r>
          </a:p>
          <a:p>
            <a:pPr lvl="4"/>
            <a:r>
              <a:rPr lang="da-DK" altLang="it-IT" smtClean="0"/>
              <a:t>Fifth level</a:t>
            </a:r>
            <a:endParaRPr lang="en-US" altLang="it-IT"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defTabSz="457200" fontAlgn="base">
              <a:spcBef>
                <a:spcPct val="0"/>
              </a:spcBef>
              <a:spcAft>
                <a:spcPct val="0"/>
              </a:spcAft>
              <a:defRPr/>
            </a:pPr>
            <a:fld id="{4A19756F-1E5C-4457-91F2-052AD0B7034A}" type="datetime1">
              <a:rPr lang="en-US" altLang="it-IT">
                <a:ea typeface="MS PGothic" pitchFamily="34" charset="-128"/>
              </a:rPr>
              <a:pPr defTabSz="457200" fontAlgn="base">
                <a:spcBef>
                  <a:spcPct val="0"/>
                </a:spcBef>
                <a:spcAft>
                  <a:spcPct val="0"/>
                </a:spcAft>
                <a:defRPr/>
              </a:pPr>
              <a:t>20/01/18</a:t>
            </a:fld>
            <a:endParaRPr lang="en-US" altLang="it-IT" dirty="0">
              <a:ea typeface="MS PGothic"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cs typeface="+mn-cs"/>
              </a:defRPr>
            </a:lvl1pPr>
          </a:lstStyle>
          <a:p>
            <a:pPr defTabSz="457200">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defTabSz="457200" fontAlgn="base">
              <a:spcBef>
                <a:spcPct val="0"/>
              </a:spcBef>
              <a:spcAft>
                <a:spcPct val="0"/>
              </a:spcAft>
              <a:defRPr/>
            </a:pPr>
            <a:fld id="{385DAFC2-E96E-42B6-AA05-03096E1DC34D}" type="slidenum">
              <a:rPr lang="en-US" altLang="it-IT">
                <a:ea typeface="MS PGothic" pitchFamily="34" charset="-128"/>
              </a:rPr>
              <a:pPr defTabSz="457200" fontAlgn="base">
                <a:spcBef>
                  <a:spcPct val="0"/>
                </a:spcBef>
                <a:spcAft>
                  <a:spcPct val="0"/>
                </a:spcAft>
                <a:defRPr/>
              </a:pPr>
              <a:t>‹#›</a:t>
            </a:fld>
            <a:endParaRPr lang="en-US" altLang="it-IT" dirty="0">
              <a:ea typeface="MS PGothic" pitchFamily="34" charset="-128"/>
            </a:endParaRPr>
          </a:p>
        </p:txBody>
      </p:sp>
    </p:spTree>
    <p:extLst>
      <p:ext uri="{BB962C8B-B14F-4D97-AF65-F5344CB8AC3E}">
        <p14:creationId xmlns:p14="http://schemas.microsoft.com/office/powerpoint/2010/main" val="1223818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36512" y="1650504"/>
            <a:ext cx="9144000" cy="914400"/>
          </a:xfrm>
          <a:prstGeom prst="rect">
            <a:avLst/>
          </a:prstGeom>
          <a:solidFill>
            <a:srgbClr val="2B4B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prstClr val="white"/>
                </a:solidFill>
              </a:rPr>
              <a:t>La valutazione d’impatto sui dati personali</a:t>
            </a:r>
            <a:endParaRPr lang="it-IT" dirty="0">
              <a:solidFill>
                <a:prstClr val="white"/>
              </a:solidFill>
            </a:endParaRPr>
          </a:p>
        </p:txBody>
      </p:sp>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05" y="2607718"/>
            <a:ext cx="6377604" cy="4248000"/>
          </a:xfrm>
          <a:prstGeom prst="rect">
            <a:avLst/>
          </a:prstGeom>
        </p:spPr>
      </p:pic>
      <p:sp>
        <p:nvSpPr>
          <p:cNvPr id="8" name="Rettangolo 7"/>
          <p:cNvSpPr/>
          <p:nvPr/>
        </p:nvSpPr>
        <p:spPr>
          <a:xfrm>
            <a:off x="107504" y="260648"/>
            <a:ext cx="8640960" cy="1138773"/>
          </a:xfrm>
          <a:prstGeom prst="rect">
            <a:avLst/>
          </a:prstGeom>
        </p:spPr>
        <p:txBody>
          <a:bodyPr wrap="square">
            <a:spAutoFit/>
          </a:bodyPr>
          <a:lstStyle/>
          <a:p>
            <a:r>
              <a:rPr lang="it-IT" sz="2400" b="1" dirty="0">
                <a:solidFill>
                  <a:srgbClr val="2B4B86"/>
                </a:solidFill>
                <a:latin typeface="Arial" panose="020B0604020202020204" pitchFamily="34" charset="0"/>
                <a:cs typeface="Arial" panose="020B0604020202020204" pitchFamily="34" charset="0"/>
              </a:rPr>
              <a:t>Il nuovo regolamento UE in materia </a:t>
            </a:r>
          </a:p>
          <a:p>
            <a:r>
              <a:rPr lang="it-IT" sz="2400" b="1" dirty="0">
                <a:solidFill>
                  <a:srgbClr val="2B4B86"/>
                </a:solidFill>
                <a:latin typeface="Arial" panose="020B0604020202020204" pitchFamily="34" charset="0"/>
                <a:cs typeface="Arial" panose="020B0604020202020204" pitchFamily="34" charset="0"/>
              </a:rPr>
              <a:t>di protezione dei dati personali</a:t>
            </a:r>
          </a:p>
          <a:p>
            <a:endParaRPr lang="it-IT" i="1" dirty="0">
              <a:solidFill>
                <a:srgbClr val="2B4B86"/>
              </a:solidFill>
              <a:latin typeface="Arial" panose="020B0604020202020204" pitchFamily="34" charset="0"/>
              <a:cs typeface="Arial" panose="020B0604020202020204" pitchFamily="34" charset="0"/>
            </a:endParaRPr>
          </a:p>
        </p:txBody>
      </p:sp>
      <p:pic>
        <p:nvPicPr>
          <p:cNvPr id="10" name="Immagin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30370" y="404744"/>
            <a:ext cx="3306126" cy="720000"/>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94130" y="5130000"/>
            <a:ext cx="2449870" cy="172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94181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linee guida</a:t>
            </a:r>
            <a:endParaRPr lang="it-IT" b="1" dirty="0"/>
          </a:p>
        </p:txBody>
      </p:sp>
      <p:sp>
        <p:nvSpPr>
          <p:cNvPr id="3" name="Segnaposto contenuto 2"/>
          <p:cNvSpPr>
            <a:spLocks noGrp="1"/>
          </p:cNvSpPr>
          <p:nvPr>
            <p:ph idx="1"/>
          </p:nvPr>
        </p:nvSpPr>
        <p:spPr>
          <a:xfrm>
            <a:off x="251520" y="1412776"/>
            <a:ext cx="8435280" cy="4713387"/>
          </a:xfrm>
        </p:spPr>
        <p:txBody>
          <a:bodyPr/>
          <a:lstStyle/>
          <a:p>
            <a:r>
              <a:rPr lang="it-IT" sz="3000" dirty="0"/>
              <a:t>Le valutazioni d'impatto sulla protezione dei dati sono strumenti importanti per la </a:t>
            </a:r>
            <a:r>
              <a:rPr lang="it-IT" sz="3000" dirty="0" smtClean="0"/>
              <a:t>responsabilizzazione, aiutano </a:t>
            </a:r>
            <a:r>
              <a:rPr lang="it-IT" sz="3000" dirty="0"/>
              <a:t>i titolari del trattamento non soltanto </a:t>
            </a:r>
            <a:r>
              <a:rPr lang="it-IT" sz="3000" dirty="0" smtClean="0"/>
              <a:t>a </a:t>
            </a:r>
            <a:r>
              <a:rPr lang="it-IT" sz="3000" dirty="0"/>
              <a:t>rispettare i requisiti del </a:t>
            </a:r>
            <a:r>
              <a:rPr lang="it-IT" sz="3000" dirty="0" smtClean="0"/>
              <a:t>RGPD, </a:t>
            </a:r>
            <a:r>
              <a:rPr lang="it-IT" sz="3000" dirty="0"/>
              <a:t>ma anche nel dimostrare che sono state adottate misure appropriate per garantire il rispetto del regolamento (cfr. anche l'articolo 24</a:t>
            </a:r>
            <a:r>
              <a:rPr lang="it-IT" sz="3000" dirty="0" smtClean="0"/>
              <a:t>). </a:t>
            </a:r>
            <a:r>
              <a:rPr lang="it-IT" sz="3000" u="sng" dirty="0" smtClean="0"/>
              <a:t>La valutazione </a:t>
            </a:r>
            <a:r>
              <a:rPr lang="it-IT" sz="3000" u="sng" dirty="0"/>
              <a:t>d'impatto sulla protezione dei dati è un processo inteso a garantire e dimostrare la conformità.</a:t>
            </a:r>
          </a:p>
        </p:txBody>
      </p:sp>
    </p:spTree>
    <p:extLst>
      <p:ext uri="{BB962C8B-B14F-4D97-AF65-F5344CB8AC3E}">
        <p14:creationId xmlns:p14="http://schemas.microsoft.com/office/powerpoint/2010/main" val="9710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980728"/>
            <a:ext cx="8229600" cy="5145435"/>
          </a:xfrm>
        </p:spPr>
        <p:txBody>
          <a:bodyPr/>
          <a:lstStyle/>
          <a:p>
            <a:r>
              <a:rPr lang="it-IT" sz="2400" dirty="0" smtClean="0"/>
              <a:t>non vi è una definizione di </a:t>
            </a:r>
            <a:r>
              <a:rPr lang="it-IT" sz="2400" dirty="0"/>
              <a:t>valutazione d'impatto </a:t>
            </a:r>
            <a:r>
              <a:rPr lang="it-IT" sz="2400" dirty="0" smtClean="0"/>
              <a:t>ma il </a:t>
            </a:r>
            <a:r>
              <a:rPr lang="it-IT" sz="2400" dirty="0"/>
              <a:t>suo </a:t>
            </a:r>
            <a:r>
              <a:rPr lang="it-IT" sz="2400" u="sng" dirty="0"/>
              <a:t>contenuto</a:t>
            </a:r>
            <a:r>
              <a:rPr lang="it-IT" sz="2400" dirty="0"/>
              <a:t> minimo è specificato dall'articolo 35, paragrafo </a:t>
            </a:r>
            <a:r>
              <a:rPr lang="it-IT" sz="2400" dirty="0" smtClean="0"/>
              <a:t>7:</a:t>
            </a:r>
            <a:endParaRPr lang="it-IT" sz="2400" dirty="0"/>
          </a:p>
          <a:p>
            <a:r>
              <a:rPr lang="it-IT" sz="2400" dirty="0" smtClean="0"/>
              <a:t>"</a:t>
            </a:r>
            <a:r>
              <a:rPr lang="it-IT" sz="2400" dirty="0"/>
              <a:t>a) una descrizione sistematica dei trattamenti previsti e delle finalità del trattamento, compreso, ove applicabile, l'interesse legittimo perseguito dal titolare del trattamento;</a:t>
            </a:r>
          </a:p>
          <a:p>
            <a:r>
              <a:rPr lang="it-IT" sz="2400" dirty="0" smtClean="0"/>
              <a:t>b</a:t>
            </a:r>
            <a:r>
              <a:rPr lang="it-IT" sz="2400" dirty="0"/>
              <a:t>) una valutazione della necessità e proporzionalità dei trattamenti in relazione alle finalità;</a:t>
            </a:r>
          </a:p>
          <a:p>
            <a:r>
              <a:rPr lang="it-IT" sz="2400" dirty="0" smtClean="0"/>
              <a:t>c</a:t>
            </a:r>
            <a:r>
              <a:rPr lang="it-IT" sz="2400" dirty="0"/>
              <a:t>) una valutazione dei rischi per i diritti e le libertà degli interessati di cui al paragrafo 1; e</a:t>
            </a:r>
          </a:p>
          <a:p>
            <a:r>
              <a:rPr lang="it-IT" sz="2400" dirty="0" smtClean="0"/>
              <a:t>d</a:t>
            </a:r>
            <a:r>
              <a:rPr lang="it-IT" sz="2400" dirty="0"/>
              <a:t>) le misure previste per affrontare i rischi, includendo le garanzie, le misure di sicurezza e i meccanismi per garantire la protezione dei dati personali e dimostrare la conformità al presente regolamento, tenuto conto dei diritti e degli interessi legittimi degli interessati e delle altre persone in questione";</a:t>
            </a:r>
          </a:p>
          <a:p>
            <a:r>
              <a:rPr lang="it-IT" dirty="0" smtClean="0"/>
              <a:t>-</a:t>
            </a:r>
            <a:endParaRPr lang="it-IT" dirty="0"/>
          </a:p>
        </p:txBody>
      </p:sp>
    </p:spTree>
    <p:extLst>
      <p:ext uri="{BB962C8B-B14F-4D97-AF65-F5344CB8AC3E}">
        <p14:creationId xmlns:p14="http://schemas.microsoft.com/office/powerpoint/2010/main" val="877934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z="2800" u="sng" dirty="0" smtClean="0"/>
              <a:t>significato </a:t>
            </a:r>
            <a:r>
              <a:rPr lang="it-IT" sz="2800" dirty="0"/>
              <a:t>e il suo </a:t>
            </a:r>
            <a:r>
              <a:rPr lang="it-IT" sz="2800" u="sng" dirty="0"/>
              <a:t>ruolo </a:t>
            </a:r>
            <a:r>
              <a:rPr lang="it-IT" sz="2800" dirty="0"/>
              <a:t>sono chiariti dal considerando 84 </a:t>
            </a:r>
            <a:r>
              <a:rPr lang="it-IT" sz="2800" dirty="0" smtClean="0"/>
              <a:t>: "qualora </a:t>
            </a:r>
            <a:r>
              <a:rPr lang="it-IT" sz="2800" dirty="0"/>
              <a:t>i trattamenti possano presentare un rischio elevato per i diritti e le libertà delle persone fisiche, il titolare del trattamento dovrebbe essere responsabile dello svolgimento di una valutazione d'impatto sulla protezione dei dati per determinare, in particolare, l'origine, la natura, la particolarità e la gravità di tale rischio".</a:t>
            </a:r>
          </a:p>
          <a:p>
            <a:endParaRPr lang="it-IT" dirty="0"/>
          </a:p>
        </p:txBody>
      </p:sp>
    </p:spTree>
    <p:extLst>
      <p:ext uri="{BB962C8B-B14F-4D97-AF65-F5344CB8AC3E}">
        <p14:creationId xmlns:p14="http://schemas.microsoft.com/office/powerpoint/2010/main" val="2000773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b="1" dirty="0" smtClean="0"/>
              <a:t>I </a:t>
            </a:r>
            <a:r>
              <a:rPr lang="it-IT" sz="3600" b="1" dirty="0"/>
              <a:t>diritti e le libertà delle persone fisiche</a:t>
            </a:r>
          </a:p>
        </p:txBody>
      </p:sp>
      <p:sp>
        <p:nvSpPr>
          <p:cNvPr id="3" name="Segnaposto contenuto 2"/>
          <p:cNvSpPr>
            <a:spLocks noGrp="1"/>
          </p:cNvSpPr>
          <p:nvPr>
            <p:ph idx="1"/>
          </p:nvPr>
        </p:nvSpPr>
        <p:spPr/>
        <p:txBody>
          <a:bodyPr/>
          <a:lstStyle/>
          <a:p>
            <a:r>
              <a:rPr lang="it-IT" sz="2500" dirty="0"/>
              <a:t>L'articolo 35 fa riferimento al possibile rischio elevato "per i diritti e le libertà delle persone fisiche". </a:t>
            </a:r>
            <a:endParaRPr lang="it-IT" sz="2500" dirty="0" smtClean="0"/>
          </a:p>
          <a:p>
            <a:r>
              <a:rPr lang="it-IT" sz="2500" dirty="0" smtClean="0"/>
              <a:t>Il </a:t>
            </a:r>
            <a:r>
              <a:rPr lang="it-IT" sz="2500" dirty="0"/>
              <a:t>gruppo </a:t>
            </a:r>
            <a:r>
              <a:rPr lang="it-IT" sz="2500" dirty="0" smtClean="0"/>
              <a:t>articolo </a:t>
            </a:r>
            <a:r>
              <a:rPr lang="it-IT" sz="2500" dirty="0"/>
              <a:t>29 sulla </a:t>
            </a:r>
            <a:r>
              <a:rPr lang="it-IT" sz="2500" dirty="0" smtClean="0"/>
              <a:t>protezione: il </a:t>
            </a:r>
            <a:r>
              <a:rPr lang="it-IT" sz="2500" dirty="0"/>
              <a:t>riferimento a "diritti e libertà" degli interessati riguarda principalmente i diritti alla </a:t>
            </a:r>
            <a:r>
              <a:rPr lang="it-IT" sz="2500" u="sng" dirty="0"/>
              <a:t>protezione dei dati e alla vita privata</a:t>
            </a:r>
            <a:r>
              <a:rPr lang="it-IT" sz="2500" dirty="0"/>
              <a:t>, ma include anche altri diritti fondamentali quali la libertà di parola, la libertà di pensiero, la libertà di circolazione, il divieto di discriminazione, il diritto alla libertà di coscienza e di religione</a:t>
            </a:r>
            <a:r>
              <a:rPr lang="it-IT" sz="2500" dirty="0" smtClean="0"/>
              <a:t>.</a:t>
            </a:r>
            <a:endParaRPr lang="it-IT" sz="2500" dirty="0"/>
          </a:p>
        </p:txBody>
      </p:sp>
    </p:spTree>
    <p:extLst>
      <p:ext uri="{BB962C8B-B14F-4D97-AF65-F5344CB8AC3E}">
        <p14:creationId xmlns:p14="http://schemas.microsoft.com/office/powerpoint/2010/main" val="3349739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8560" y="0"/>
            <a:ext cx="9937104" cy="688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1173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24744"/>
            <a:ext cx="8229600" cy="5001419"/>
          </a:xfrm>
        </p:spPr>
        <p:txBody>
          <a:bodyPr/>
          <a:lstStyle/>
          <a:p>
            <a:r>
              <a:rPr lang="it-IT" sz="2800" dirty="0"/>
              <a:t>Una valutazione d'impatto sulla protezione dei dati </a:t>
            </a:r>
            <a:r>
              <a:rPr lang="it-IT" sz="2800" u="sng" dirty="0"/>
              <a:t>può riguardare una singola operazione di trattamento dei dati</a:t>
            </a:r>
            <a:r>
              <a:rPr lang="it-IT" sz="2800" dirty="0"/>
              <a:t>. Tuttavia, l'articolo 35, paragrafo 1, indica che "[u]</a:t>
            </a:r>
            <a:r>
              <a:rPr lang="it-IT" sz="2800" dirty="0" err="1"/>
              <a:t>na</a:t>
            </a:r>
            <a:r>
              <a:rPr lang="it-IT" sz="2800" dirty="0"/>
              <a:t> </a:t>
            </a:r>
            <a:r>
              <a:rPr lang="it-IT" sz="2800" u="sng" dirty="0"/>
              <a:t>singola valutazione può esaminare un insieme di trattamenti simili che presentano rischi elevati analoghi</a:t>
            </a:r>
            <a:r>
              <a:rPr lang="it-IT" sz="2800" dirty="0" smtClean="0"/>
              <a:t>".</a:t>
            </a:r>
          </a:p>
          <a:p>
            <a:r>
              <a:rPr lang="it-IT" sz="2800" dirty="0"/>
              <a:t>Si </a:t>
            </a:r>
            <a:r>
              <a:rPr lang="it-IT" sz="2800" dirty="0" smtClean="0"/>
              <a:t>può ricorrere </a:t>
            </a:r>
            <a:r>
              <a:rPr lang="it-IT" sz="2800" dirty="0"/>
              <a:t>a una </a:t>
            </a:r>
            <a:r>
              <a:rPr lang="it-IT" sz="2800" u="sng" dirty="0"/>
              <a:t>singola valutazione </a:t>
            </a:r>
            <a:r>
              <a:rPr lang="it-IT" sz="2800" dirty="0"/>
              <a:t>d'impatto sulla protezione dei dati nel caso di trattamenti multipli simili tra loro in termini di natura, ambito di applicazione, contesto, finalità e </a:t>
            </a:r>
            <a:r>
              <a:rPr lang="it-IT" sz="2800" dirty="0" smtClean="0"/>
              <a:t>rischi, es. </a:t>
            </a:r>
            <a:r>
              <a:rPr lang="it-IT" sz="2800" dirty="0"/>
              <a:t>si </a:t>
            </a:r>
            <a:r>
              <a:rPr lang="it-IT" sz="2800" dirty="0" smtClean="0"/>
              <a:t>utilizza </a:t>
            </a:r>
            <a:r>
              <a:rPr lang="it-IT" sz="2800" dirty="0"/>
              <a:t>una tecnologia simile per raccogliere la stessa tipologia di dati per le medesime finalità </a:t>
            </a:r>
          </a:p>
        </p:txBody>
      </p:sp>
    </p:spTree>
    <p:extLst>
      <p:ext uri="{BB962C8B-B14F-4D97-AF65-F5344CB8AC3E}">
        <p14:creationId xmlns:p14="http://schemas.microsoft.com/office/powerpoint/2010/main" val="1576647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Quando fare una PIA</a:t>
            </a:r>
            <a:endParaRPr lang="it-IT" dirty="0"/>
          </a:p>
        </p:txBody>
      </p:sp>
      <p:sp>
        <p:nvSpPr>
          <p:cNvPr id="3" name="Segnaposto contenuto 2"/>
          <p:cNvSpPr>
            <a:spLocks noGrp="1"/>
          </p:cNvSpPr>
          <p:nvPr>
            <p:ph idx="1"/>
          </p:nvPr>
        </p:nvSpPr>
        <p:spPr>
          <a:xfrm>
            <a:off x="323528" y="1268760"/>
            <a:ext cx="8568952" cy="4525963"/>
          </a:xfrm>
        </p:spPr>
        <p:txBody>
          <a:bodyPr/>
          <a:lstStyle/>
          <a:p>
            <a:r>
              <a:rPr lang="it-IT" sz="2400" dirty="0" smtClean="0"/>
              <a:t>L'articolo </a:t>
            </a:r>
            <a:r>
              <a:rPr lang="it-IT" sz="2400" dirty="0"/>
              <a:t>35, paragrafo 3, fornisce alcuni esempi di casi nei quali un trattamento "possa presentare rischi elevati":</a:t>
            </a:r>
          </a:p>
          <a:p>
            <a:r>
              <a:rPr lang="it-IT" sz="2400" dirty="0" smtClean="0"/>
              <a:t>"</a:t>
            </a:r>
            <a:r>
              <a:rPr lang="it-IT" sz="2400" dirty="0"/>
              <a:t>a) una valutazione sistematica e globale di aspetti personali relativi a persone fisiche, basata su un trattamento automatizzato, compresa la profilazione, e sulla quale si fondano decisioni che hanno effetti giuridici o incidono in modo analogo significativamente su dette persone fisiche12;</a:t>
            </a:r>
          </a:p>
          <a:p>
            <a:r>
              <a:rPr lang="it-IT" sz="2400" dirty="0" smtClean="0"/>
              <a:t>b</a:t>
            </a:r>
            <a:r>
              <a:rPr lang="it-IT" sz="2400" dirty="0"/>
              <a:t>) il trattamento, su larga scala, di categorie particolari di dati personali di cui all'articolo 9, paragrafo 1, o di dati relativi a condanne penali e a reati di cui all'articolo 1013; o</a:t>
            </a:r>
          </a:p>
          <a:p>
            <a:r>
              <a:rPr lang="it-IT" sz="2400" dirty="0" smtClean="0"/>
              <a:t>c</a:t>
            </a:r>
            <a:r>
              <a:rPr lang="it-IT" sz="2400" dirty="0"/>
              <a:t>) la sorveglianza sistematica su larga scala di una zona accessibile al pubblico".</a:t>
            </a:r>
          </a:p>
        </p:txBody>
      </p:sp>
    </p:spTree>
    <p:extLst>
      <p:ext uri="{BB962C8B-B14F-4D97-AF65-F5344CB8AC3E}">
        <p14:creationId xmlns:p14="http://schemas.microsoft.com/office/powerpoint/2010/main" val="4194694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 </a:t>
            </a:r>
            <a:r>
              <a:rPr lang="it-IT" b="1" dirty="0" smtClean="0"/>
              <a:t>nove </a:t>
            </a:r>
            <a:r>
              <a:rPr lang="it-IT" b="1" dirty="0"/>
              <a:t>criteri</a:t>
            </a:r>
          </a:p>
        </p:txBody>
      </p:sp>
      <p:sp>
        <p:nvSpPr>
          <p:cNvPr id="3" name="Segnaposto contenuto 2"/>
          <p:cNvSpPr>
            <a:spLocks noGrp="1"/>
          </p:cNvSpPr>
          <p:nvPr>
            <p:ph idx="1"/>
          </p:nvPr>
        </p:nvSpPr>
        <p:spPr>
          <a:xfrm>
            <a:off x="323528" y="1600200"/>
            <a:ext cx="8568952" cy="4525963"/>
          </a:xfrm>
        </p:spPr>
        <p:txBody>
          <a:bodyPr/>
          <a:lstStyle/>
          <a:p>
            <a:pPr marL="514350" indent="-514350">
              <a:buAutoNum type="arabicPeriod"/>
            </a:pPr>
            <a:r>
              <a:rPr lang="it-IT" sz="2800" u="sng" dirty="0" smtClean="0"/>
              <a:t>Valutazione o assegnazione di un punteggio</a:t>
            </a:r>
            <a:r>
              <a:rPr lang="it-IT" sz="2800" dirty="0" smtClean="0"/>
              <a:t>, inclusiva di profilazione e previsione, in particolare di "aspetti riguardanti il rendimento professionale, la situazione economica, la salute, le preferenze o gli interessi personali, l'affidabilità o il comportamento, l'ubicazione o gli spostamenti dell'interessato« </a:t>
            </a:r>
          </a:p>
          <a:p>
            <a:pPr marL="514350" indent="-514350">
              <a:buAutoNum type="arabicPeriod"/>
            </a:pPr>
            <a:r>
              <a:rPr lang="it-IT" sz="2800" u="sng" dirty="0" smtClean="0"/>
              <a:t>processo decisionale automatizzato che ha effetto giuridico o incide in modo analogo significativamente </a:t>
            </a:r>
            <a:r>
              <a:rPr lang="it-IT" sz="2800" dirty="0" smtClean="0"/>
              <a:t>(considerando 71 e 91)</a:t>
            </a:r>
          </a:p>
          <a:p>
            <a:pPr marL="514350" indent="-514350">
              <a:buAutoNum type="arabicPeriod"/>
            </a:pPr>
            <a:endParaRPr lang="it-IT" sz="2800" dirty="0"/>
          </a:p>
        </p:txBody>
      </p:sp>
    </p:spTree>
    <p:extLst>
      <p:ext uri="{BB962C8B-B14F-4D97-AF65-F5344CB8AC3E}">
        <p14:creationId xmlns:p14="http://schemas.microsoft.com/office/powerpoint/2010/main" val="3225746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260648"/>
            <a:ext cx="8712968" cy="5865515"/>
          </a:xfrm>
        </p:spPr>
        <p:txBody>
          <a:bodyPr/>
          <a:lstStyle/>
          <a:p>
            <a:pPr marL="0" indent="0">
              <a:buNone/>
            </a:pPr>
            <a:r>
              <a:rPr lang="it-IT" sz="2800" dirty="0"/>
              <a:t>3. </a:t>
            </a:r>
            <a:r>
              <a:rPr lang="it-IT" sz="2800" u="sng" dirty="0"/>
              <a:t>monitoraggio sistematico</a:t>
            </a:r>
            <a:r>
              <a:rPr lang="it-IT" sz="2800" dirty="0"/>
              <a:t>: trattamento utilizzato per osservare, monitorare o controllare gli interessati, ivi inclusi i dati raccolti tramite reti o "la sorveglianza sistematica su larga scala di una zona accessibile al pubblico" (articolo 35, paragrafo 3, lettera c</a:t>
            </a:r>
            <a:r>
              <a:rPr lang="it-IT" sz="2800" dirty="0" smtClean="0"/>
              <a:t>))</a:t>
            </a:r>
          </a:p>
          <a:p>
            <a:pPr marL="0" indent="0">
              <a:buNone/>
            </a:pPr>
            <a:r>
              <a:rPr lang="it-IT" sz="2800" dirty="0"/>
              <a:t>4. </a:t>
            </a:r>
            <a:r>
              <a:rPr lang="it-IT" sz="2800" u="sng" dirty="0"/>
              <a:t>dati sensibili o dati aventi carattere altamente </a:t>
            </a:r>
            <a:r>
              <a:rPr lang="it-IT" sz="2800" u="sng" dirty="0" smtClean="0"/>
              <a:t>personale</a:t>
            </a:r>
          </a:p>
          <a:p>
            <a:pPr marL="0" indent="0">
              <a:buNone/>
            </a:pPr>
            <a:r>
              <a:rPr lang="it-IT" sz="2800" dirty="0"/>
              <a:t>6. </a:t>
            </a:r>
            <a:r>
              <a:rPr lang="it-IT" sz="2800" u="sng" dirty="0"/>
              <a:t>creazione di corrispondenze o combinazione di insiemi </a:t>
            </a:r>
            <a:r>
              <a:rPr lang="it-IT" sz="2800" dirty="0"/>
              <a:t>di dati</a:t>
            </a:r>
            <a:r>
              <a:rPr lang="it-IT" sz="2800" dirty="0" smtClean="0"/>
              <a:t>,</a:t>
            </a:r>
          </a:p>
          <a:p>
            <a:pPr marL="0" indent="0">
              <a:buNone/>
            </a:pPr>
            <a:r>
              <a:rPr lang="it-IT" sz="2800" dirty="0"/>
              <a:t>7. </a:t>
            </a:r>
            <a:r>
              <a:rPr lang="it-IT" sz="2800" u="sng" dirty="0"/>
              <a:t>dati relativi a interessati vulnerabili </a:t>
            </a:r>
            <a:r>
              <a:rPr lang="it-IT" sz="2800" dirty="0"/>
              <a:t>(considerando 75</a:t>
            </a:r>
            <a:r>
              <a:rPr lang="it-IT" sz="2800" dirty="0" smtClean="0"/>
              <a:t>)</a:t>
            </a:r>
          </a:p>
          <a:p>
            <a:pPr marL="0" indent="0">
              <a:buNone/>
            </a:pPr>
            <a:r>
              <a:rPr lang="it-IT" sz="2800" dirty="0"/>
              <a:t>8. </a:t>
            </a:r>
            <a:r>
              <a:rPr lang="it-IT" sz="2800" u="sng" dirty="0"/>
              <a:t>uso innovativo o applicazione di nuove soluzioni </a:t>
            </a:r>
            <a:r>
              <a:rPr lang="it-IT" sz="2800" dirty="0"/>
              <a:t>tecnologiche od </a:t>
            </a:r>
            <a:r>
              <a:rPr lang="it-IT" sz="2800" dirty="0" smtClean="0"/>
              <a:t>organizzative</a:t>
            </a:r>
          </a:p>
          <a:p>
            <a:pPr marL="0" indent="0">
              <a:buNone/>
            </a:pPr>
            <a:r>
              <a:rPr lang="it-IT" sz="2800" dirty="0"/>
              <a:t>9. </a:t>
            </a:r>
            <a:r>
              <a:rPr lang="it-IT" sz="2800" u="sng" dirty="0" smtClean="0"/>
              <a:t>quando il trattamento in sé "impedisce agli interessati di esercitare un diritto o di avvalersi di un servizio o di un contratto</a:t>
            </a:r>
            <a:r>
              <a:rPr lang="it-IT" sz="2800" dirty="0" smtClean="0"/>
              <a:t>" </a:t>
            </a:r>
            <a:r>
              <a:rPr lang="it-IT" sz="2800" dirty="0"/>
              <a:t>(articolo 22 e considerando 91)</a:t>
            </a:r>
          </a:p>
        </p:txBody>
      </p:sp>
    </p:spTree>
    <p:extLst>
      <p:ext uri="{BB962C8B-B14F-4D97-AF65-F5344CB8AC3E}">
        <p14:creationId xmlns:p14="http://schemas.microsoft.com/office/powerpoint/2010/main" val="3744351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476672"/>
            <a:ext cx="8229600" cy="5040560"/>
          </a:xfrm>
        </p:spPr>
        <p:txBody>
          <a:bodyPr/>
          <a:lstStyle/>
          <a:p>
            <a:pPr marL="0" indent="0">
              <a:buNone/>
            </a:pPr>
            <a:r>
              <a:rPr lang="it-IT" sz="2400" dirty="0"/>
              <a:t>5. </a:t>
            </a:r>
            <a:r>
              <a:rPr lang="it-IT" sz="2400" u="sng" dirty="0"/>
              <a:t>trattamento di dati su larga scala</a:t>
            </a:r>
            <a:r>
              <a:rPr lang="it-IT" sz="2400" dirty="0"/>
              <a:t>: </a:t>
            </a:r>
            <a:r>
              <a:rPr lang="it-IT" sz="2400" dirty="0" smtClean="0"/>
              <a:t>non vi è definizione della </a:t>
            </a:r>
            <a:r>
              <a:rPr lang="it-IT" sz="2400" dirty="0"/>
              <a:t>nozione di "su larga scala", tuttavia </a:t>
            </a:r>
            <a:r>
              <a:rPr lang="it-IT" sz="2400" dirty="0" smtClean="0"/>
              <a:t>vi è un </a:t>
            </a:r>
            <a:r>
              <a:rPr lang="it-IT" sz="2400" dirty="0"/>
              <a:t>orientamento in merito al considerando 91. </a:t>
            </a:r>
            <a:r>
              <a:rPr lang="it-IT" sz="2400" dirty="0" smtClean="0"/>
              <a:t>Il </a:t>
            </a:r>
            <a:r>
              <a:rPr lang="it-IT" sz="2400" dirty="0"/>
              <a:t>WP29 raccomanda di tenere </a:t>
            </a:r>
            <a:r>
              <a:rPr lang="it-IT" sz="2400" dirty="0" smtClean="0"/>
              <a:t>conto dei </a:t>
            </a:r>
            <a:r>
              <a:rPr lang="it-IT" sz="2400" dirty="0"/>
              <a:t>fattori elencati nel prosieguo al fine di stabilire se un trattamento sia effettuato su larga </a:t>
            </a:r>
            <a:r>
              <a:rPr lang="it-IT" sz="2400" dirty="0" smtClean="0"/>
              <a:t>scala:</a:t>
            </a:r>
            <a:endParaRPr lang="it-IT" sz="2400" dirty="0"/>
          </a:p>
          <a:p>
            <a:pPr marL="0" indent="0">
              <a:buNone/>
            </a:pPr>
            <a:r>
              <a:rPr lang="it-IT" sz="2400" dirty="0"/>
              <a:t>a. </a:t>
            </a:r>
            <a:r>
              <a:rPr lang="it-IT" sz="2400" i="1" dirty="0"/>
              <a:t>il numero di soggetti interessati dal trattamento</a:t>
            </a:r>
            <a:r>
              <a:rPr lang="it-IT" sz="2400" dirty="0"/>
              <a:t>, in termini assoluti ovvero espressi in percentuale della popolazione di riferimento;</a:t>
            </a:r>
          </a:p>
          <a:p>
            <a:pPr marL="0" indent="0">
              <a:buNone/>
            </a:pPr>
            <a:r>
              <a:rPr lang="it-IT" sz="2400" dirty="0"/>
              <a:t>b. </a:t>
            </a:r>
            <a:r>
              <a:rPr lang="it-IT" sz="2400" i="1" dirty="0"/>
              <a:t>il volume dei dati e/o le diverse tipologie di dati </a:t>
            </a:r>
            <a:r>
              <a:rPr lang="it-IT" sz="2400" dirty="0"/>
              <a:t>oggetto di trattamento;</a:t>
            </a:r>
          </a:p>
          <a:p>
            <a:pPr marL="0" indent="0">
              <a:buNone/>
            </a:pPr>
            <a:r>
              <a:rPr lang="it-IT" sz="2400" dirty="0"/>
              <a:t>c. </a:t>
            </a:r>
            <a:r>
              <a:rPr lang="it-IT" sz="2400" i="1" dirty="0"/>
              <a:t>la durata</a:t>
            </a:r>
            <a:r>
              <a:rPr lang="it-IT" sz="2400" dirty="0"/>
              <a:t>, ovvero la </a:t>
            </a:r>
            <a:r>
              <a:rPr lang="it-IT" sz="2400" i="1" dirty="0"/>
              <a:t>persistenza</a:t>
            </a:r>
            <a:r>
              <a:rPr lang="it-IT" sz="2400" dirty="0"/>
              <a:t>, dell'attività di trattamento;</a:t>
            </a:r>
          </a:p>
          <a:p>
            <a:pPr marL="0" indent="0">
              <a:buNone/>
            </a:pPr>
            <a:r>
              <a:rPr lang="it-IT" sz="2400" dirty="0"/>
              <a:t>d. </a:t>
            </a:r>
            <a:r>
              <a:rPr lang="it-IT" sz="2400" i="1" dirty="0"/>
              <a:t>la portata geografica </a:t>
            </a:r>
            <a:r>
              <a:rPr lang="it-IT" sz="2400" dirty="0"/>
              <a:t>dell'attività di trattamento;</a:t>
            </a:r>
          </a:p>
        </p:txBody>
      </p:sp>
    </p:spTree>
    <p:extLst>
      <p:ext uri="{BB962C8B-B14F-4D97-AF65-F5344CB8AC3E}">
        <p14:creationId xmlns:p14="http://schemas.microsoft.com/office/powerpoint/2010/main" val="1812470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b="1" dirty="0" smtClean="0"/>
              <a:t/>
            </a:r>
            <a:br>
              <a:rPr lang="it-IT" sz="3600" b="1" dirty="0" smtClean="0"/>
            </a:br>
            <a:r>
              <a:rPr lang="it-IT" sz="3600" b="1" dirty="0" smtClean="0"/>
              <a:t>Responsabilizzazione/</a:t>
            </a:r>
            <a:r>
              <a:rPr lang="it-IT" sz="3600" b="1" dirty="0" err="1" smtClean="0"/>
              <a:t>accountability</a:t>
            </a:r>
            <a:r>
              <a:rPr lang="it-IT" dirty="0"/>
              <a:t/>
            </a:r>
            <a:br>
              <a:rPr lang="it-IT" dirty="0"/>
            </a:br>
            <a:endParaRPr lang="it-IT" dirty="0"/>
          </a:p>
        </p:txBody>
      </p:sp>
      <p:sp>
        <p:nvSpPr>
          <p:cNvPr id="3" name="Segnaposto contenuto 2"/>
          <p:cNvSpPr>
            <a:spLocks noGrp="1"/>
          </p:cNvSpPr>
          <p:nvPr>
            <p:ph idx="1"/>
          </p:nvPr>
        </p:nvSpPr>
        <p:spPr>
          <a:xfrm>
            <a:off x="467544" y="1556792"/>
            <a:ext cx="8229600" cy="4525963"/>
          </a:xfrm>
        </p:spPr>
        <p:txBody>
          <a:bodyPr/>
          <a:lstStyle/>
          <a:p>
            <a:pPr lvl="0"/>
            <a:r>
              <a:rPr lang="it-IT" sz="2000" dirty="0" smtClean="0">
                <a:latin typeface="Garamond" panose="02020404030301010803" pitchFamily="18" charset="0"/>
              </a:rPr>
              <a:t>Il </a:t>
            </a:r>
            <a:r>
              <a:rPr lang="it-IT" sz="2000" dirty="0">
                <a:latin typeface="Garamond" panose="02020404030301010803" pitchFamily="18" charset="0"/>
              </a:rPr>
              <a:t>Regolamento promuove </a:t>
            </a:r>
            <a:r>
              <a:rPr lang="it-IT" sz="2000" dirty="0" smtClean="0">
                <a:latin typeface="Garamond" panose="02020404030301010803" pitchFamily="18" charset="0"/>
              </a:rPr>
              <a:t>l’adozione </a:t>
            </a:r>
            <a:r>
              <a:rPr lang="it-IT" sz="2000" dirty="0">
                <a:latin typeface="Garamond" panose="02020404030301010803" pitchFamily="18" charset="0"/>
              </a:rPr>
              <a:t>di approcci e politiche che tengano conto </a:t>
            </a:r>
            <a:r>
              <a:rPr lang="it-IT" sz="2000" dirty="0" smtClean="0">
                <a:latin typeface="Garamond" panose="02020404030301010803" pitchFamily="18" charset="0"/>
              </a:rPr>
              <a:t>del </a:t>
            </a:r>
            <a:r>
              <a:rPr lang="it-IT" sz="2000" dirty="0">
                <a:latin typeface="Garamond" panose="02020404030301010803" pitchFamily="18" charset="0"/>
              </a:rPr>
              <a:t>rischio che un trattamento di dati personali può </a:t>
            </a:r>
            <a:r>
              <a:rPr lang="it-IT" sz="2000" dirty="0" smtClean="0">
                <a:latin typeface="Garamond" panose="02020404030301010803" pitchFamily="18" charset="0"/>
              </a:rPr>
              <a:t>comportare</a:t>
            </a:r>
            <a:endParaRPr lang="it-IT" sz="2000" dirty="0">
              <a:latin typeface="Garamond" panose="02020404030301010803" pitchFamily="18" charset="0"/>
            </a:endParaRPr>
          </a:p>
          <a:p>
            <a:pPr lvl="0"/>
            <a:r>
              <a:rPr lang="it-IT" sz="2000" dirty="0" smtClean="0">
                <a:latin typeface="Garamond" panose="02020404030301010803" pitchFamily="18" charset="0"/>
              </a:rPr>
              <a:t>assicurare </a:t>
            </a:r>
            <a:r>
              <a:rPr lang="it-IT" sz="2000" dirty="0">
                <a:latin typeface="Garamond" panose="02020404030301010803" pitchFamily="18" charset="0"/>
              </a:rPr>
              <a:t>la protezione dei dati fin dalla fase di ideazione e progettazione di un trattamento o di un </a:t>
            </a:r>
            <a:r>
              <a:rPr lang="it-IT" sz="2000" dirty="0" smtClean="0">
                <a:latin typeface="Garamond" panose="02020404030301010803" pitchFamily="18" charset="0"/>
              </a:rPr>
              <a:t>sistema “</a:t>
            </a:r>
            <a:r>
              <a:rPr lang="it-IT" sz="2000" i="1" u="sng" dirty="0">
                <a:latin typeface="Garamond" panose="02020404030301010803" pitchFamily="18" charset="0"/>
              </a:rPr>
              <a:t>privacy by design</a:t>
            </a:r>
            <a:r>
              <a:rPr lang="it-IT" sz="2000" dirty="0" smtClean="0">
                <a:latin typeface="Garamond" panose="02020404030301010803" pitchFamily="18" charset="0"/>
              </a:rPr>
              <a:t>”.</a:t>
            </a:r>
            <a:endParaRPr lang="it-IT" sz="2000" dirty="0">
              <a:latin typeface="Garamond" panose="02020404030301010803" pitchFamily="18" charset="0"/>
            </a:endParaRPr>
          </a:p>
          <a:p>
            <a:pPr lvl="0"/>
            <a:r>
              <a:rPr lang="it-IT" sz="2000" dirty="0" smtClean="0">
                <a:latin typeface="Garamond" panose="02020404030301010803" pitchFamily="18" charset="0"/>
              </a:rPr>
              <a:t>Comportamenti </a:t>
            </a:r>
            <a:r>
              <a:rPr lang="it-IT" sz="2000" dirty="0">
                <a:latin typeface="Garamond" panose="02020404030301010803" pitchFamily="18" charset="0"/>
              </a:rPr>
              <a:t>che consentano di prevenire possibili problematiche: ad esempio, l’obbligo per i titolari/responsabili di condurre una </a:t>
            </a:r>
            <a:r>
              <a:rPr lang="it-IT" sz="2000" u="sng" dirty="0">
                <a:latin typeface="Garamond" panose="02020404030301010803" pitchFamily="18" charset="0"/>
              </a:rPr>
              <a:t>valutazione di impatto</a:t>
            </a:r>
            <a:r>
              <a:rPr lang="it-IT" sz="2000" dirty="0">
                <a:latin typeface="Garamond" panose="02020404030301010803" pitchFamily="18" charset="0"/>
              </a:rPr>
              <a:t> prima di procedere ad un (nuovo) trattamento, sentendo l’Autorità garante in caso di dubbi, o di nominare in alcuni casi un  “</a:t>
            </a:r>
            <a:r>
              <a:rPr lang="it-IT" sz="2000" u="sng" dirty="0">
                <a:latin typeface="Garamond" panose="02020404030301010803" pitchFamily="18" charset="0"/>
              </a:rPr>
              <a:t>Responsabile della protezione dati</a:t>
            </a:r>
            <a:r>
              <a:rPr lang="it-IT" sz="2000" dirty="0">
                <a:latin typeface="Garamond" panose="02020404030301010803" pitchFamily="18" charset="0"/>
              </a:rPr>
              <a:t>” (ovvero il “Data </a:t>
            </a:r>
            <a:r>
              <a:rPr lang="it-IT" sz="2000" dirty="0" err="1">
                <a:latin typeface="Garamond" panose="02020404030301010803" pitchFamily="18" charset="0"/>
              </a:rPr>
              <a:t>Protection</a:t>
            </a:r>
            <a:r>
              <a:rPr lang="it-IT" sz="2000" dirty="0">
                <a:latin typeface="Garamond" panose="02020404030301010803" pitchFamily="18" charset="0"/>
              </a:rPr>
              <a:t> </a:t>
            </a:r>
            <a:r>
              <a:rPr lang="it-IT" sz="2000" dirty="0" err="1">
                <a:latin typeface="Garamond" panose="02020404030301010803" pitchFamily="18" charset="0"/>
              </a:rPr>
              <a:t>Officer</a:t>
            </a:r>
            <a:r>
              <a:rPr lang="it-IT" sz="2000" dirty="0">
                <a:latin typeface="Garamond" panose="02020404030301010803" pitchFamily="18" charset="0"/>
              </a:rPr>
              <a:t>”) per assicurare una gestione corretta e proattiva dei dati personali trattati.</a:t>
            </a:r>
          </a:p>
          <a:p>
            <a:pPr lvl="0"/>
            <a:r>
              <a:rPr lang="it-IT" sz="2000" dirty="0" smtClean="0">
                <a:latin typeface="Garamond" panose="02020404030301010803" pitchFamily="18" charset="0"/>
              </a:rPr>
              <a:t>Sono </a:t>
            </a:r>
            <a:r>
              <a:rPr lang="it-IT" sz="2000" u="sng" dirty="0">
                <a:latin typeface="Garamond" panose="02020404030301010803" pitchFamily="18" charset="0"/>
              </a:rPr>
              <a:t>eliminati alcuni oneri considerati puramente burocratici</a:t>
            </a:r>
            <a:r>
              <a:rPr lang="it-IT" sz="2000" dirty="0">
                <a:latin typeface="Garamond" panose="02020404030301010803" pitchFamily="18" charset="0"/>
              </a:rPr>
              <a:t> quali la notifica dei trattamenti all’Autorità garante, o l’obbligo di ottenere l’autorizzazione dell’Autorità garante per i trattamenti considerati “a rischio” (purché sia condotta la valutazione di impatto e si consulti l’Autorità in caso di dubbi). </a:t>
            </a:r>
          </a:p>
          <a:p>
            <a:pPr marL="0" indent="0">
              <a:buNone/>
            </a:pPr>
            <a:endParaRPr lang="it-IT" dirty="0">
              <a:latin typeface="Garamond" panose="02020404030301010803" pitchFamily="18" charset="0"/>
            </a:endParaRPr>
          </a:p>
        </p:txBody>
      </p:sp>
    </p:spTree>
    <p:extLst>
      <p:ext uri="{BB962C8B-B14F-4D97-AF65-F5344CB8AC3E}">
        <p14:creationId xmlns:p14="http://schemas.microsoft.com/office/powerpoint/2010/main" val="218964638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692696"/>
            <a:ext cx="8229600" cy="5472608"/>
          </a:xfrm>
        </p:spPr>
        <p:txBody>
          <a:bodyPr/>
          <a:lstStyle/>
          <a:p>
            <a:r>
              <a:rPr lang="it-IT" sz="2400" dirty="0"/>
              <a:t>il WP29 ritiene che maggiore è il numero di criteri soddisfatti dal trattamento, più è probabile che sia presente un rischio elevato per i diritti e le libertà degli </a:t>
            </a:r>
            <a:r>
              <a:rPr lang="it-IT" sz="2400" dirty="0" smtClean="0"/>
              <a:t>interessati.</a:t>
            </a:r>
          </a:p>
          <a:p>
            <a:r>
              <a:rPr lang="it-IT" sz="2400" dirty="0" smtClean="0"/>
              <a:t>In </a:t>
            </a:r>
            <a:r>
              <a:rPr lang="it-IT" sz="2400" dirty="0"/>
              <a:t>alcuni casi, un titolare del trattamento può ritenere che un trattamento che soddisfa soltanto uno di questi criteri richieda una valutazione d'impatto sulla protezione dei dati</a:t>
            </a:r>
            <a:r>
              <a:rPr lang="it-IT" sz="2400" dirty="0" smtClean="0"/>
              <a:t>.</a:t>
            </a:r>
          </a:p>
          <a:p>
            <a:r>
              <a:rPr lang="it-IT" sz="2400" dirty="0"/>
              <a:t>Per contro, un trattamento può corrispondere ai casi di cui sopra ed essere comunque considerato dal titolare del trattamento un trattamento tale da non "presentare un rischio elevato". In tali casi il titolare del trattamento deve giustificare e documentare i motivi che lo hanno spinto a non effettuare una valutazione </a:t>
            </a:r>
            <a:r>
              <a:rPr lang="it-IT" sz="2400" dirty="0" smtClean="0"/>
              <a:t>d'impatto.</a:t>
            </a:r>
            <a:endParaRPr lang="it-IT" sz="2400" dirty="0"/>
          </a:p>
          <a:p>
            <a:endParaRPr lang="it-IT" sz="2800" dirty="0"/>
          </a:p>
        </p:txBody>
      </p:sp>
    </p:spTree>
    <p:extLst>
      <p:ext uri="{BB962C8B-B14F-4D97-AF65-F5344CB8AC3E}">
        <p14:creationId xmlns:p14="http://schemas.microsoft.com/office/powerpoint/2010/main" val="23912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L’obbligo di svolgere una valutazione d'impatto </a:t>
            </a:r>
            <a:r>
              <a:rPr lang="it-IT" dirty="0" smtClean="0"/>
              <a:t>si </a:t>
            </a:r>
            <a:r>
              <a:rPr lang="it-IT" dirty="0"/>
              <a:t>applica alle operazioni di trattamento esistenti che possono presentare un rischio elevato per i diritti e le libertà delle persone fisiche e per le quali vi è stata una variazione dei rischi, tenendo conto della natura, dell'ambito di applicazione, del contesto e delle finalità del trattamento.</a:t>
            </a:r>
          </a:p>
        </p:txBody>
      </p:sp>
    </p:spTree>
    <p:extLst>
      <p:ext uri="{BB962C8B-B14F-4D97-AF65-F5344CB8AC3E}">
        <p14:creationId xmlns:p14="http://schemas.microsoft.com/office/powerpoint/2010/main" val="2084955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La </a:t>
            </a:r>
            <a:r>
              <a:rPr lang="it-IT" dirty="0" smtClean="0"/>
              <a:t>PIA va </a:t>
            </a:r>
            <a:r>
              <a:rPr lang="it-IT" dirty="0"/>
              <a:t>effettuata "prima del trattamento" (articolo 35, paragrafi 1 e 10, considerando 90 e 93)23. Ciò è coerente con i principi di </a:t>
            </a:r>
            <a:r>
              <a:rPr lang="it-IT" u="sng" dirty="0"/>
              <a:t>protezione dei dati fin dalla progettazione </a:t>
            </a:r>
            <a:r>
              <a:rPr lang="it-IT" dirty="0"/>
              <a:t>e di </a:t>
            </a:r>
            <a:r>
              <a:rPr lang="it-IT" u="sng" dirty="0"/>
              <a:t>protezione per impostazione predefinita </a:t>
            </a:r>
            <a:r>
              <a:rPr lang="it-IT" dirty="0"/>
              <a:t>(articolo 25 e considerando 78). La valutazione d'impatto sulla protezione dei dati va considerata come uno strumento atto a contribuire al processo decisionale in materia di trattamento.</a:t>
            </a:r>
          </a:p>
        </p:txBody>
      </p:sp>
    </p:spTree>
    <p:extLst>
      <p:ext uri="{BB962C8B-B14F-4D97-AF65-F5344CB8AC3E}">
        <p14:creationId xmlns:p14="http://schemas.microsoft.com/office/powerpoint/2010/main" val="2409248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Realizzare una valutazione d'impatto sulla protezione dei dati è un processo continuo, non un esercizio una tantum</a:t>
            </a:r>
            <a:r>
              <a:rPr lang="it-IT" dirty="0" smtClean="0"/>
              <a:t>.</a:t>
            </a:r>
          </a:p>
          <a:p>
            <a:r>
              <a:rPr lang="it-IT" dirty="0"/>
              <a:t>Al titolare del trattamento spetta assicurare che la valutazione d'impatto sulla protezione dei dati sia eseguita (articolo 35, paragrafo 2). La valutazione d'impatto sulla protezione dei dati può essere effettuata da qualcun altro, all'interno o all'esterno dell'organizzazione, tuttavia al titolare del trattamento spetta la responsabilità ultima per tale compito</a:t>
            </a:r>
            <a:r>
              <a:rPr lang="it-IT" dirty="0" smtClean="0"/>
              <a:t>.</a:t>
            </a:r>
            <a:endParaRPr lang="it-IT" dirty="0"/>
          </a:p>
        </p:txBody>
      </p:sp>
    </p:spTree>
    <p:extLst>
      <p:ext uri="{BB962C8B-B14F-4D97-AF65-F5344CB8AC3E}">
        <p14:creationId xmlns:p14="http://schemas.microsoft.com/office/powerpoint/2010/main" val="3203077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PIA e il RPD</a:t>
            </a:r>
            <a:endParaRPr lang="it-IT" dirty="0"/>
          </a:p>
        </p:txBody>
      </p:sp>
      <p:sp>
        <p:nvSpPr>
          <p:cNvPr id="3" name="Segnaposto contenuto 2"/>
          <p:cNvSpPr>
            <a:spLocks noGrp="1"/>
          </p:cNvSpPr>
          <p:nvPr>
            <p:ph idx="1"/>
          </p:nvPr>
        </p:nvSpPr>
        <p:spPr/>
        <p:txBody>
          <a:bodyPr/>
          <a:lstStyle/>
          <a:p>
            <a:r>
              <a:rPr lang="it-IT" sz="2800" dirty="0" smtClean="0"/>
              <a:t>il </a:t>
            </a:r>
            <a:r>
              <a:rPr lang="it-IT" sz="2800" dirty="0"/>
              <a:t>titolare del trattamento deve consultarsi con il responsabile della protezione dei dati (RPD), qualora ne sia designato uno (articolo 35, paragrafo 2) e il parere ricevuto, così come le decisioni prese dal titolare del trattamento, debbano essere documentate all'interno della valutazione d'impatto sulla protezione dei dati. Il responsabile della protezione dei dati deve altresì sorvegliare lo svolgimento della valutazione d'impatto sulla protezione dei dati (articolo 39, paragrafo 1, lettera c)).</a:t>
            </a:r>
          </a:p>
          <a:p>
            <a:endParaRPr lang="it-IT" dirty="0"/>
          </a:p>
        </p:txBody>
      </p:sp>
    </p:spTree>
    <p:extLst>
      <p:ext uri="{BB962C8B-B14F-4D97-AF65-F5344CB8AC3E}">
        <p14:creationId xmlns:p14="http://schemas.microsoft.com/office/powerpoint/2010/main" val="3003863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000" dirty="0" smtClean="0"/>
              <a:t>Caratteristiche </a:t>
            </a:r>
            <a:r>
              <a:rPr lang="it-IT" sz="3000" dirty="0"/>
              <a:t>minime di una valutazione d'impatto </a:t>
            </a:r>
            <a:r>
              <a:rPr lang="it-IT" sz="2800" dirty="0" smtClean="0"/>
              <a:t>(</a:t>
            </a:r>
            <a:r>
              <a:rPr lang="it-IT" sz="2800" dirty="0"/>
              <a:t>articolo 35, paragrafo 7, e considerando 84 e 90</a:t>
            </a:r>
            <a:r>
              <a:rPr lang="it-IT" sz="2800" dirty="0" smtClean="0"/>
              <a:t>)</a:t>
            </a:r>
            <a:endParaRPr lang="it-IT" sz="2800" dirty="0"/>
          </a:p>
        </p:txBody>
      </p:sp>
      <p:sp>
        <p:nvSpPr>
          <p:cNvPr id="3" name="Segnaposto contenuto 2"/>
          <p:cNvSpPr>
            <a:spLocks noGrp="1"/>
          </p:cNvSpPr>
          <p:nvPr>
            <p:ph idx="1"/>
          </p:nvPr>
        </p:nvSpPr>
        <p:spPr/>
        <p:txBody>
          <a:bodyPr/>
          <a:lstStyle/>
          <a:p>
            <a:r>
              <a:rPr lang="it-IT" sz="2400" dirty="0" smtClean="0"/>
              <a:t>"</a:t>
            </a:r>
            <a:r>
              <a:rPr lang="it-IT" sz="2400" dirty="0"/>
              <a:t>una descrizione dei trattamenti previsti e delle finalità del trattamento";</a:t>
            </a:r>
          </a:p>
          <a:p>
            <a:r>
              <a:rPr lang="it-IT" sz="2400" dirty="0"/>
              <a:t>- "una valutazione della necessità e proporzionalità dei trattamenti";</a:t>
            </a:r>
          </a:p>
          <a:p>
            <a:r>
              <a:rPr lang="it-IT" sz="2400" dirty="0"/>
              <a:t>- "una valutazione dei rischi per i diritti e le libertà degli interessati";</a:t>
            </a:r>
          </a:p>
          <a:p>
            <a:r>
              <a:rPr lang="it-IT" sz="2400" dirty="0"/>
              <a:t>- "le misure previste per:</a:t>
            </a:r>
          </a:p>
          <a:p>
            <a:r>
              <a:rPr lang="it-IT" sz="2400" dirty="0"/>
              <a:t>o "affrontare i rischi";</a:t>
            </a:r>
          </a:p>
          <a:p>
            <a:r>
              <a:rPr lang="it-IT" sz="2400" dirty="0"/>
              <a:t>o "dimostrare la conformità al presente regolamento".</a:t>
            </a:r>
          </a:p>
        </p:txBody>
      </p:sp>
    </p:spTree>
    <p:extLst>
      <p:ext uri="{BB962C8B-B14F-4D97-AF65-F5344CB8AC3E}">
        <p14:creationId xmlns:p14="http://schemas.microsoft.com/office/powerpoint/2010/main" val="3638325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12576" y="-553564"/>
            <a:ext cx="10441160" cy="7726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67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692696"/>
            <a:ext cx="8229600" cy="4525963"/>
          </a:xfrm>
        </p:spPr>
        <p:txBody>
          <a:bodyPr/>
          <a:lstStyle/>
          <a:p>
            <a:r>
              <a:rPr lang="it-IT" sz="2800" dirty="0"/>
              <a:t>Nel valutare l'impatto di un trattamento va tenuto conto (articolo 35, paragrafo 8) del rispetto di un </a:t>
            </a:r>
            <a:r>
              <a:rPr lang="it-IT" sz="2800" b="1" dirty="0" smtClean="0"/>
              <a:t>codice di condotta</a:t>
            </a:r>
            <a:r>
              <a:rPr lang="it-IT" sz="2800" dirty="0" smtClean="0"/>
              <a:t> </a:t>
            </a:r>
            <a:r>
              <a:rPr lang="it-IT" sz="2800" dirty="0"/>
              <a:t>(articolo 40). Ciò può essere utile per dimostrare che sono state scelte o messe in atto misure adeguate, a condizione che il codice di condotta sia adeguato all'operazione di trattamento interessata. Devono essere presi in considerazione anche </a:t>
            </a:r>
            <a:r>
              <a:rPr lang="it-IT" sz="2800" b="1" dirty="0"/>
              <a:t>certificazioni</a:t>
            </a:r>
            <a:r>
              <a:rPr lang="it-IT" sz="2800" dirty="0"/>
              <a:t>, sigilli e marchi al fine di dimostrare la conformità rispetto al </a:t>
            </a:r>
            <a:r>
              <a:rPr lang="it-IT" sz="2800" dirty="0" smtClean="0"/>
              <a:t>RGPD dei </a:t>
            </a:r>
            <a:r>
              <a:rPr lang="it-IT" sz="2800" dirty="0"/>
              <a:t>trattamenti effettuati dai titolari del trattamento e dai responsabili del trattamento (articolo 42), nonché rispetto alle norme vincolanti d'impresa</a:t>
            </a:r>
          </a:p>
        </p:txBody>
      </p:sp>
    </p:spTree>
    <p:extLst>
      <p:ext uri="{BB962C8B-B14F-4D97-AF65-F5344CB8AC3E}">
        <p14:creationId xmlns:p14="http://schemas.microsoft.com/office/powerpoint/2010/main" val="3574477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Consultazione dell’Autorità.</a:t>
            </a:r>
            <a:endParaRPr lang="it-IT" dirty="0"/>
          </a:p>
        </p:txBody>
      </p:sp>
      <p:sp>
        <p:nvSpPr>
          <p:cNvPr id="3" name="Segnaposto contenuto 2"/>
          <p:cNvSpPr>
            <a:spLocks noGrp="1"/>
          </p:cNvSpPr>
          <p:nvPr>
            <p:ph idx="1"/>
          </p:nvPr>
        </p:nvSpPr>
        <p:spPr/>
        <p:txBody>
          <a:bodyPr/>
          <a:lstStyle/>
          <a:p>
            <a:r>
              <a:rPr lang="it-IT" sz="2400" dirty="0" smtClean="0"/>
              <a:t>spetta </a:t>
            </a:r>
            <a:r>
              <a:rPr lang="it-IT" sz="2400" dirty="0"/>
              <a:t>al titolare del trattamento valutare i rischi per i diritti e le libertà degli interessati e </a:t>
            </a:r>
            <a:r>
              <a:rPr lang="it-IT" sz="2400" dirty="0" smtClean="0"/>
              <a:t>individuare </a:t>
            </a:r>
            <a:r>
              <a:rPr lang="it-IT" sz="2400" dirty="0"/>
              <a:t>le </a:t>
            </a:r>
            <a:r>
              <a:rPr lang="it-IT" sz="2400" dirty="0" smtClean="0"/>
              <a:t>misure </a:t>
            </a:r>
            <a:r>
              <a:rPr lang="it-IT" sz="2400" dirty="0"/>
              <a:t>previste per attenuare tali rischi a un livello accettabile e per dimostrare la conformità rispetto al regolamento generale sulla protezione dei dati (articolo 35, paragrafo </a:t>
            </a:r>
            <a:r>
              <a:rPr lang="it-IT" sz="2400" dirty="0" smtClean="0"/>
              <a:t>7</a:t>
            </a:r>
            <a:r>
              <a:rPr lang="it-IT" sz="2400" dirty="0"/>
              <a:t>). </a:t>
            </a:r>
            <a:endParaRPr lang="it-IT" sz="2400" dirty="0" smtClean="0"/>
          </a:p>
          <a:p>
            <a:r>
              <a:rPr lang="it-IT" sz="2400" dirty="0" smtClean="0"/>
              <a:t>Se il </a:t>
            </a:r>
            <a:r>
              <a:rPr lang="it-IT" sz="2400"/>
              <a:t>titolare </a:t>
            </a:r>
            <a:r>
              <a:rPr lang="it-IT" sz="2400" smtClean="0"/>
              <a:t>non </a:t>
            </a:r>
            <a:r>
              <a:rPr lang="it-IT" sz="2400" dirty="0"/>
              <a:t>è in grado di trovare misure sufficienti per ridurre i rischi a un livello accettabile (ossia i rischi residui restano comunque elevati) è necessario consultare l'autorità di controllo30.</a:t>
            </a:r>
          </a:p>
        </p:txBody>
      </p:sp>
    </p:spTree>
    <p:extLst>
      <p:ext uri="{BB962C8B-B14F-4D97-AF65-F5344CB8AC3E}">
        <p14:creationId xmlns:p14="http://schemas.microsoft.com/office/powerpoint/2010/main" val="3788561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332656"/>
            <a:ext cx="8229600" cy="5904656"/>
          </a:xfrm>
        </p:spPr>
        <p:txBody>
          <a:bodyPr/>
          <a:lstStyle/>
          <a:p>
            <a:pPr lvl="0"/>
            <a:r>
              <a:rPr lang="it-IT" sz="2400" dirty="0" smtClean="0">
                <a:latin typeface="Garamond" panose="02020404030301010803" pitchFamily="18" charset="0"/>
              </a:rPr>
              <a:t>Il </a:t>
            </a:r>
            <a:r>
              <a:rPr lang="it-IT" sz="2400" dirty="0">
                <a:latin typeface="Garamond" panose="02020404030301010803" pitchFamily="18" charset="0"/>
              </a:rPr>
              <a:t>Regolamento promuove il ricorso a </a:t>
            </a:r>
            <a:r>
              <a:rPr lang="it-IT" sz="2400" u="sng" dirty="0">
                <a:latin typeface="Garamond" panose="02020404030301010803" pitchFamily="18" charset="0"/>
              </a:rPr>
              <a:t>codici deontologici</a:t>
            </a:r>
            <a:r>
              <a:rPr lang="it-IT" sz="2400" dirty="0">
                <a:latin typeface="Garamond" panose="02020404030301010803" pitchFamily="18" charset="0"/>
              </a:rPr>
              <a:t> da parte di associazioni di categoria e altri soggetti, sottoposti all’approvazione delle </a:t>
            </a:r>
            <a:r>
              <a:rPr lang="it-IT" sz="2400" dirty="0" smtClean="0">
                <a:latin typeface="Garamond" panose="02020404030301010803" pitchFamily="18" charset="0"/>
              </a:rPr>
              <a:t>DPA ed </a:t>
            </a:r>
            <a:r>
              <a:rPr lang="it-IT" sz="2400" dirty="0">
                <a:latin typeface="Garamond" panose="02020404030301010803" pitchFamily="18" charset="0"/>
              </a:rPr>
              <a:t>eventualmente della Commissione (in tal caso, il codice deontologico avrà applicazione nell’intera UE).</a:t>
            </a:r>
          </a:p>
          <a:p>
            <a:pPr lvl="0"/>
            <a:r>
              <a:rPr lang="it-IT" sz="2400" dirty="0">
                <a:latin typeface="Garamond" panose="02020404030301010803" pitchFamily="18" charset="0"/>
              </a:rPr>
              <a:t>Il Regolamento introduce la possibilità per il </a:t>
            </a:r>
            <a:r>
              <a:rPr lang="it-IT" sz="2400" u="sng" dirty="0">
                <a:latin typeface="Garamond" panose="02020404030301010803" pitchFamily="18" charset="0"/>
              </a:rPr>
              <a:t>titolare di far certificare i propri trattamenti, in misura parziale o totale, anche ai fini di trasferimenti di dati in Paesi terzi</a:t>
            </a:r>
            <a:r>
              <a:rPr lang="it-IT" sz="2400" dirty="0">
                <a:latin typeface="Garamond" panose="02020404030301010803" pitchFamily="18" charset="0"/>
              </a:rPr>
              <a:t>; la certificazione può essere rilasciata da un soggetto a ciò abilitato ovvero dall’Autorità garante.</a:t>
            </a:r>
          </a:p>
          <a:p>
            <a:pPr lvl="0"/>
            <a:r>
              <a:rPr lang="it-IT" sz="2400" dirty="0" smtClean="0">
                <a:latin typeface="Garamond" panose="02020404030301010803" pitchFamily="18" charset="0"/>
              </a:rPr>
              <a:t>I Garanti dovranno </a:t>
            </a:r>
            <a:r>
              <a:rPr lang="it-IT" sz="2400" dirty="0">
                <a:latin typeface="Garamond" panose="02020404030301010803" pitchFamily="18" charset="0"/>
              </a:rPr>
              <a:t>tenere conto dell’adesione a codici deontologici e/o schemi di certificazione nel valutare eventuali violazioni del Regolamento da parte di un titolare e, più in generale, nell’analizzare i risultati della valutazione di impatto condotta da un titolare. </a:t>
            </a:r>
          </a:p>
        </p:txBody>
      </p:sp>
    </p:spTree>
    <p:extLst>
      <p:ext uri="{BB962C8B-B14F-4D97-AF65-F5344CB8AC3E}">
        <p14:creationId xmlns:p14="http://schemas.microsoft.com/office/powerpoint/2010/main" val="19362069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Linee guida adottate wp29</a:t>
            </a:r>
            <a:endParaRPr lang="it-IT" dirty="0"/>
          </a:p>
        </p:txBody>
      </p:sp>
      <p:sp>
        <p:nvSpPr>
          <p:cNvPr id="3" name="Segnaposto contenuto 2"/>
          <p:cNvSpPr>
            <a:spLocks noGrp="1"/>
          </p:cNvSpPr>
          <p:nvPr>
            <p:ph idx="1"/>
          </p:nvPr>
        </p:nvSpPr>
        <p:spPr/>
        <p:txBody>
          <a:bodyPr/>
          <a:lstStyle/>
          <a:p>
            <a:r>
              <a:rPr lang="it-IT" dirty="0" smtClean="0"/>
              <a:t>RPD (responsabile protezione dati)</a:t>
            </a:r>
          </a:p>
          <a:p>
            <a:r>
              <a:rPr lang="it-IT" dirty="0" smtClean="0"/>
              <a:t>Portabilità</a:t>
            </a:r>
          </a:p>
          <a:p>
            <a:r>
              <a:rPr lang="it-IT" dirty="0" smtClean="0"/>
              <a:t>Autorità capofila</a:t>
            </a:r>
          </a:p>
          <a:p>
            <a:r>
              <a:rPr lang="it-IT" dirty="0" smtClean="0"/>
              <a:t>Consenso</a:t>
            </a:r>
          </a:p>
          <a:p>
            <a:r>
              <a:rPr lang="it-IT" dirty="0" smtClean="0"/>
              <a:t>Data </a:t>
            </a:r>
            <a:r>
              <a:rPr lang="it-IT" dirty="0" err="1" smtClean="0"/>
              <a:t>breach</a:t>
            </a:r>
            <a:r>
              <a:rPr lang="it-IT" dirty="0" smtClean="0"/>
              <a:t> </a:t>
            </a:r>
            <a:r>
              <a:rPr lang="it-IT" dirty="0" err="1" smtClean="0"/>
              <a:t>notification</a:t>
            </a:r>
            <a:endParaRPr lang="it-IT" dirty="0" smtClean="0"/>
          </a:p>
          <a:p>
            <a:r>
              <a:rPr lang="it-IT" dirty="0" smtClean="0"/>
              <a:t>profilazione</a:t>
            </a:r>
          </a:p>
          <a:p>
            <a:endParaRPr lang="it-IT" dirty="0"/>
          </a:p>
        </p:txBody>
      </p:sp>
    </p:spTree>
    <p:extLst>
      <p:ext uri="{BB962C8B-B14F-4D97-AF65-F5344CB8AC3E}">
        <p14:creationId xmlns:p14="http://schemas.microsoft.com/office/powerpoint/2010/main" val="2495909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rischio inerente al trattamento</a:t>
            </a:r>
          </a:p>
        </p:txBody>
      </p:sp>
      <p:sp>
        <p:nvSpPr>
          <p:cNvPr id="3" name="Segnaposto contenuto 2"/>
          <p:cNvSpPr>
            <a:spLocks noGrp="1"/>
          </p:cNvSpPr>
          <p:nvPr>
            <p:ph idx="1"/>
          </p:nvPr>
        </p:nvSpPr>
        <p:spPr/>
        <p:txBody>
          <a:bodyPr/>
          <a:lstStyle/>
          <a:p>
            <a:r>
              <a:rPr lang="it-IT" dirty="0" smtClean="0"/>
              <a:t>rischio </a:t>
            </a:r>
            <a:r>
              <a:rPr lang="it-IT" dirty="0"/>
              <a:t>di impatti negativi sulle libertà e i diritti degli interessati </a:t>
            </a:r>
            <a:r>
              <a:rPr lang="it-IT" dirty="0" smtClean="0"/>
              <a:t>(considerando </a:t>
            </a:r>
            <a:r>
              <a:rPr lang="it-IT" dirty="0"/>
              <a:t>75-77); </a:t>
            </a:r>
            <a:endParaRPr lang="it-IT" dirty="0" smtClean="0"/>
          </a:p>
          <a:p>
            <a:r>
              <a:rPr lang="it-IT" dirty="0" smtClean="0"/>
              <a:t>tali </a:t>
            </a:r>
            <a:r>
              <a:rPr lang="it-IT" dirty="0"/>
              <a:t>impatti dovranno essere analizzati attraverso un apposito processo di valutazione </a:t>
            </a:r>
            <a:r>
              <a:rPr lang="it-IT" dirty="0" smtClean="0"/>
              <a:t>(artt</a:t>
            </a:r>
            <a:r>
              <a:rPr lang="it-IT" dirty="0"/>
              <a:t>. 35-36) </a:t>
            </a:r>
            <a:endParaRPr lang="it-IT" dirty="0" smtClean="0"/>
          </a:p>
          <a:p>
            <a:r>
              <a:rPr lang="it-IT" dirty="0" smtClean="0"/>
              <a:t>tenendo </a:t>
            </a:r>
            <a:r>
              <a:rPr lang="it-IT" dirty="0"/>
              <a:t>conto dei rischi noti o evidenziabili e delle misure tecniche e organizzative (anche di sicurezza) che il titolare ritiene di dover adottare per mitigare tali </a:t>
            </a:r>
            <a:r>
              <a:rPr lang="it-IT" dirty="0" smtClean="0"/>
              <a:t>rischi</a:t>
            </a:r>
            <a:endParaRPr lang="it-IT" dirty="0"/>
          </a:p>
        </p:txBody>
      </p:sp>
    </p:spTree>
    <p:extLst>
      <p:ext uri="{BB962C8B-B14F-4D97-AF65-F5344CB8AC3E}">
        <p14:creationId xmlns:p14="http://schemas.microsoft.com/office/powerpoint/2010/main" val="1583197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All'esito </a:t>
            </a:r>
            <a:r>
              <a:rPr lang="it-IT" dirty="0"/>
              <a:t>di questa valutazione di impatto il titolare potrà decidere in autonomia se iniziare il trattamento (avendo adottato le misure idonee a mitigare sufficientemente il rischio) ovvero consultare l'autorità di controllo competente per ottenere indicazioni su come gestire il rischio residuale; </a:t>
            </a:r>
          </a:p>
        </p:txBody>
      </p:sp>
    </p:spTree>
    <p:extLst>
      <p:ext uri="{BB962C8B-B14F-4D97-AF65-F5344CB8AC3E}">
        <p14:creationId xmlns:p14="http://schemas.microsoft.com/office/powerpoint/2010/main" val="595277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l'autorità non avrà il compito di "autorizzare" il trattamento, bensì di indicare le misure ulteriori eventualmente da implementare a cura del titolare e potrà, ove necessario, adottare tutte le misure correttive ai sensi dell'art. 58: dall'ammonimento del titolare fino alla limitazione o al divieto di procedere al trattamento.</a:t>
            </a:r>
          </a:p>
          <a:p>
            <a:endParaRPr lang="it-IT" dirty="0"/>
          </a:p>
        </p:txBody>
      </p:sp>
    </p:spTree>
    <p:extLst>
      <p:ext uri="{BB962C8B-B14F-4D97-AF65-F5344CB8AC3E}">
        <p14:creationId xmlns:p14="http://schemas.microsoft.com/office/powerpoint/2010/main" val="3649801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L'intervento delle autorità di controllo </a:t>
            </a:r>
            <a:endParaRPr lang="it-IT" sz="3200" b="1" dirty="0"/>
          </a:p>
        </p:txBody>
      </p:sp>
      <p:sp>
        <p:nvSpPr>
          <p:cNvPr id="3" name="Segnaposto contenuto 2"/>
          <p:cNvSpPr>
            <a:spLocks noGrp="1"/>
          </p:cNvSpPr>
          <p:nvPr>
            <p:ph idx="1"/>
          </p:nvPr>
        </p:nvSpPr>
        <p:spPr>
          <a:xfrm>
            <a:off x="395536" y="1340768"/>
            <a:ext cx="8229600" cy="4525963"/>
          </a:xfrm>
        </p:spPr>
        <p:txBody>
          <a:bodyPr/>
          <a:lstStyle/>
          <a:p>
            <a:r>
              <a:rPr lang="it-IT" sz="3100" dirty="0" smtClean="0"/>
              <a:t>si </a:t>
            </a:r>
            <a:r>
              <a:rPr lang="it-IT" sz="3100" dirty="0"/>
              <a:t>collocherà successivamente alle determinazioni assunte autonomamente dal </a:t>
            </a:r>
            <a:r>
              <a:rPr lang="it-IT" sz="3100" dirty="0" smtClean="0"/>
              <a:t>titolare (abolizione di </a:t>
            </a:r>
            <a:r>
              <a:rPr lang="it-IT" sz="3100" dirty="0"/>
              <a:t>alcuni istituti previsti dalla direttiva del 1995 e dal Codice italiano, come la notifica preventiva dei trattamenti all'autorità di controllo e il cosiddetto </a:t>
            </a:r>
            <a:r>
              <a:rPr lang="it-IT" sz="3100" dirty="0" err="1"/>
              <a:t>prior</a:t>
            </a:r>
            <a:r>
              <a:rPr lang="it-IT" sz="3100" dirty="0"/>
              <a:t> </a:t>
            </a:r>
            <a:r>
              <a:rPr lang="it-IT" sz="3100" dirty="0" err="1"/>
              <a:t>checking</a:t>
            </a:r>
            <a:r>
              <a:rPr lang="it-IT" sz="3100" dirty="0"/>
              <a:t> </a:t>
            </a:r>
            <a:r>
              <a:rPr lang="it-IT" sz="3100" dirty="0" smtClean="0"/>
              <a:t>(art</a:t>
            </a:r>
            <a:r>
              <a:rPr lang="it-IT" sz="3100" dirty="0"/>
              <a:t>. 17 Codice), sostituiti da obblighi di tenuta di un </a:t>
            </a:r>
            <a:r>
              <a:rPr lang="it-IT" sz="3100" u="sng" dirty="0"/>
              <a:t>registro dei trattamenti </a:t>
            </a:r>
            <a:r>
              <a:rPr lang="it-IT" sz="3100" dirty="0"/>
              <a:t>da parte del titolare/responsabile e, appunto, di effettuazione di </a:t>
            </a:r>
            <a:r>
              <a:rPr lang="it-IT" sz="3100" u="sng" dirty="0"/>
              <a:t>valutazioni di impatto </a:t>
            </a:r>
            <a:r>
              <a:rPr lang="it-IT" sz="3100" dirty="0"/>
              <a:t>in piena autonomia. </a:t>
            </a:r>
          </a:p>
        </p:txBody>
      </p:sp>
    </p:spTree>
    <p:extLst>
      <p:ext uri="{BB962C8B-B14F-4D97-AF65-F5344CB8AC3E}">
        <p14:creationId xmlns:p14="http://schemas.microsoft.com/office/powerpoint/2010/main" val="1439662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a:t>Comitato europeo della protezione dei dati</a:t>
            </a:r>
          </a:p>
        </p:txBody>
      </p:sp>
      <p:sp>
        <p:nvSpPr>
          <p:cNvPr id="3" name="Segnaposto contenuto 2"/>
          <p:cNvSpPr>
            <a:spLocks noGrp="1"/>
          </p:cNvSpPr>
          <p:nvPr>
            <p:ph idx="1"/>
          </p:nvPr>
        </p:nvSpPr>
        <p:spPr/>
        <p:txBody>
          <a:bodyPr/>
          <a:lstStyle/>
          <a:p>
            <a:r>
              <a:rPr lang="it-IT" dirty="0" smtClean="0"/>
              <a:t>Alle </a:t>
            </a:r>
            <a:r>
              <a:rPr lang="it-IT" dirty="0"/>
              <a:t>autorità di controllo, e </a:t>
            </a:r>
            <a:r>
              <a:rPr lang="it-IT" dirty="0" smtClean="0"/>
              <a:t>al </a:t>
            </a:r>
            <a:r>
              <a:rPr lang="it-IT" dirty="0"/>
              <a:t>"Comitato europeo della protezione dei dati" </a:t>
            </a:r>
            <a:r>
              <a:rPr lang="it-IT" dirty="0" smtClean="0"/>
              <a:t>(EDPB) spetterà di </a:t>
            </a:r>
            <a:r>
              <a:rPr lang="it-IT" dirty="0"/>
              <a:t>garantire uniformità di approccio e fornire ausili interpretativi e </a:t>
            </a:r>
            <a:r>
              <a:rPr lang="it-IT" dirty="0" smtClean="0"/>
              <a:t>analitici.</a:t>
            </a:r>
          </a:p>
          <a:p>
            <a:r>
              <a:rPr lang="it-IT" dirty="0" smtClean="0"/>
              <a:t>il </a:t>
            </a:r>
            <a:r>
              <a:rPr lang="it-IT" dirty="0"/>
              <a:t>Comitato </a:t>
            </a:r>
            <a:r>
              <a:rPr lang="it-IT" dirty="0" smtClean="0"/>
              <a:t>dovrà produrre </a:t>
            </a:r>
            <a:r>
              <a:rPr lang="it-IT" dirty="0"/>
              <a:t>linee-guida e altri documenti di indirizzo su queste e altre tematiche </a:t>
            </a:r>
            <a:r>
              <a:rPr lang="it-IT" dirty="0" smtClean="0"/>
              <a:t>connesse</a:t>
            </a:r>
            <a:endParaRPr lang="it-IT" dirty="0"/>
          </a:p>
        </p:txBody>
      </p:sp>
    </p:spTree>
    <p:extLst>
      <p:ext uri="{BB962C8B-B14F-4D97-AF65-F5344CB8AC3E}">
        <p14:creationId xmlns:p14="http://schemas.microsoft.com/office/powerpoint/2010/main" val="409771404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2251</Words>
  <Application>Microsoft Macintosh PowerPoint</Application>
  <PresentationFormat>On-screen Show (4:3)</PresentationFormat>
  <Paragraphs>83</Paragraphs>
  <Slides>28</Slides>
  <Notes>1</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Tema di Office</vt:lpstr>
      <vt:lpstr>1_Office Theme</vt:lpstr>
      <vt:lpstr>PowerPoint Presentation</vt:lpstr>
      <vt:lpstr> Responsabilizzazione/accountability </vt:lpstr>
      <vt:lpstr>PowerPoint Presentation</vt:lpstr>
      <vt:lpstr>Linee guida adottate wp29</vt:lpstr>
      <vt:lpstr>il rischio inerente al trattamento</vt:lpstr>
      <vt:lpstr>PowerPoint Presentation</vt:lpstr>
      <vt:lpstr>PowerPoint Presentation</vt:lpstr>
      <vt:lpstr>L'intervento delle autorità di controllo </vt:lpstr>
      <vt:lpstr>Comitato europeo della protezione dei dati</vt:lpstr>
      <vt:lpstr>Le linee guida</vt:lpstr>
      <vt:lpstr>PowerPoint Presentation</vt:lpstr>
      <vt:lpstr>PowerPoint Presentation</vt:lpstr>
      <vt:lpstr>I diritti e le libertà delle persone fisiche</vt:lpstr>
      <vt:lpstr>PowerPoint Presentation</vt:lpstr>
      <vt:lpstr>PowerPoint Presentation</vt:lpstr>
      <vt:lpstr>Quando fare una PIA</vt:lpstr>
      <vt:lpstr>i nove criteri</vt:lpstr>
      <vt:lpstr>PowerPoint Presentation</vt:lpstr>
      <vt:lpstr>PowerPoint Presentation</vt:lpstr>
      <vt:lpstr>PowerPoint Presentation</vt:lpstr>
      <vt:lpstr>PowerPoint Presentation</vt:lpstr>
      <vt:lpstr>PowerPoint Presentation</vt:lpstr>
      <vt:lpstr>PowerPoint Presentation</vt:lpstr>
      <vt:lpstr>La PIA e il RPD</vt:lpstr>
      <vt:lpstr>Caratteristiche minime di una valutazione d'impatto (articolo 35, paragrafo 7, e considerando 84 e 90)</vt:lpstr>
      <vt:lpstr>PowerPoint Presentation</vt:lpstr>
      <vt:lpstr>PowerPoint Presentation</vt:lpstr>
      <vt:lpstr>Consultazione dell’Autorità.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Luigi Montuori</dc:creator>
  <cp:lastModifiedBy>AVDP</cp:lastModifiedBy>
  <cp:revision>10</cp:revision>
  <dcterms:created xsi:type="dcterms:W3CDTF">2018-01-19T21:51:40Z</dcterms:created>
  <dcterms:modified xsi:type="dcterms:W3CDTF">2018-01-20T07:55:26Z</dcterms:modified>
</cp:coreProperties>
</file>