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436" r:id="rId3"/>
    <p:sldId id="433" r:id="rId4"/>
    <p:sldId id="434" r:id="rId5"/>
    <p:sldId id="435" r:id="rId6"/>
    <p:sldId id="257" r:id="rId7"/>
    <p:sldId id="427" r:id="rId8"/>
    <p:sldId id="428" r:id="rId9"/>
    <p:sldId id="430" r:id="rId10"/>
    <p:sldId id="431" r:id="rId11"/>
    <p:sldId id="432" r:id="rId12"/>
    <p:sldId id="437" r:id="rId13"/>
    <p:sldId id="438" r:id="rId14"/>
    <p:sldId id="261" r:id="rId15"/>
    <p:sldId id="262" r:id="rId16"/>
    <p:sldId id="263" r:id="rId17"/>
    <p:sldId id="264" r:id="rId18"/>
    <p:sldId id="439" r:id="rId19"/>
    <p:sldId id="266" r:id="rId20"/>
    <p:sldId id="440" r:id="rId21"/>
    <p:sldId id="267" r:id="rId22"/>
    <p:sldId id="268" r:id="rId23"/>
    <p:sldId id="269" r:id="rId24"/>
    <p:sldId id="270" r:id="rId25"/>
    <p:sldId id="441" r:id="rId26"/>
    <p:sldId id="305" r:id="rId27"/>
    <p:sldId id="307" r:id="rId28"/>
    <p:sldId id="306" r:id="rId29"/>
    <p:sldId id="442" r:id="rId30"/>
    <p:sldId id="271" r:id="rId31"/>
    <p:sldId id="272" r:id="rId32"/>
    <p:sldId id="273" r:id="rId33"/>
    <p:sldId id="274" r:id="rId34"/>
    <p:sldId id="275" r:id="rId35"/>
    <p:sldId id="276" r:id="rId36"/>
    <p:sldId id="277" r:id="rId37"/>
    <p:sldId id="443" r:id="rId38"/>
    <p:sldId id="278" r:id="rId39"/>
    <p:sldId id="279" r:id="rId40"/>
    <p:sldId id="280" r:id="rId41"/>
    <p:sldId id="281" r:id="rId42"/>
    <p:sldId id="282" r:id="rId43"/>
    <p:sldId id="444" r:id="rId44"/>
    <p:sldId id="283" r:id="rId45"/>
    <p:sldId id="284" r:id="rId46"/>
    <p:sldId id="285" r:id="rId47"/>
    <p:sldId id="286" r:id="rId48"/>
    <p:sldId id="287" r:id="rId49"/>
    <p:sldId id="445" r:id="rId50"/>
    <p:sldId id="288" r:id="rId51"/>
    <p:sldId id="446" r:id="rId52"/>
    <p:sldId id="289" r:id="rId53"/>
    <p:sldId id="290" r:id="rId54"/>
    <p:sldId id="291" r:id="rId55"/>
    <p:sldId id="292" r:id="rId56"/>
    <p:sldId id="293" r:id="rId57"/>
    <p:sldId id="459" r:id="rId58"/>
    <p:sldId id="461" r:id="rId59"/>
    <p:sldId id="462" r:id="rId60"/>
    <p:sldId id="463" r:id="rId61"/>
    <p:sldId id="464" r:id="rId62"/>
    <p:sldId id="465" r:id="rId63"/>
    <p:sldId id="466" r:id="rId64"/>
    <p:sldId id="467" r:id="rId65"/>
    <p:sldId id="468" r:id="rId66"/>
    <p:sldId id="469" r:id="rId67"/>
    <p:sldId id="470" r:id="rId68"/>
    <p:sldId id="471" r:id="rId69"/>
    <p:sldId id="472" r:id="rId70"/>
    <p:sldId id="473" r:id="rId71"/>
    <p:sldId id="474" r:id="rId72"/>
    <p:sldId id="475" r:id="rId73"/>
    <p:sldId id="476" r:id="rId74"/>
    <p:sldId id="477" r:id="rId75"/>
    <p:sldId id="478" r:id="rId76"/>
    <p:sldId id="479" r:id="rId77"/>
    <p:sldId id="480" r:id="rId78"/>
    <p:sldId id="481" r:id="rId79"/>
    <p:sldId id="482" r:id="rId80"/>
    <p:sldId id="483" r:id="rId81"/>
    <p:sldId id="484" r:id="rId82"/>
    <p:sldId id="485" r:id="rId83"/>
    <p:sldId id="486" r:id="rId84"/>
    <p:sldId id="487" r:id="rId85"/>
    <p:sldId id="488" r:id="rId86"/>
    <p:sldId id="489" r:id="rId87"/>
    <p:sldId id="490" r:id="rId88"/>
    <p:sldId id="491" r:id="rId89"/>
    <p:sldId id="447" r:id="rId90"/>
    <p:sldId id="294" r:id="rId91"/>
    <p:sldId id="295" r:id="rId92"/>
    <p:sldId id="296" r:id="rId93"/>
    <p:sldId id="297" r:id="rId94"/>
    <p:sldId id="298" r:id="rId95"/>
    <p:sldId id="299" r:id="rId96"/>
    <p:sldId id="300" r:id="rId97"/>
    <p:sldId id="302" r:id="rId98"/>
    <p:sldId id="303" r:id="rId99"/>
    <p:sldId id="304" r:id="rId100"/>
    <p:sldId id="448" r:id="rId101"/>
    <p:sldId id="265" r:id="rId102"/>
    <p:sldId id="308" r:id="rId103"/>
    <p:sldId id="449" r:id="rId104"/>
    <p:sldId id="309" r:id="rId105"/>
    <p:sldId id="450" r:id="rId106"/>
    <p:sldId id="311" r:id="rId107"/>
    <p:sldId id="492" r:id="rId108"/>
    <p:sldId id="451" r:id="rId109"/>
    <p:sldId id="452" r:id="rId110"/>
    <p:sldId id="453" r:id="rId111"/>
    <p:sldId id="312" r:id="rId112"/>
    <p:sldId id="454" r:id="rId113"/>
    <p:sldId id="455" r:id="rId114"/>
    <p:sldId id="456" r:id="rId115"/>
    <p:sldId id="313" r:id="rId116"/>
    <p:sldId id="314" r:id="rId117"/>
    <p:sldId id="315" r:id="rId118"/>
    <p:sldId id="316" r:id="rId119"/>
    <p:sldId id="493" r:id="rId120"/>
    <p:sldId id="317" r:id="rId121"/>
    <p:sldId id="318" r:id="rId122"/>
    <p:sldId id="319" r:id="rId123"/>
    <p:sldId id="320" r:id="rId124"/>
    <p:sldId id="494" r:id="rId125"/>
    <p:sldId id="496" r:id="rId126"/>
    <p:sldId id="495" r:id="rId127"/>
    <p:sldId id="321" r:id="rId128"/>
    <p:sldId id="322" r:id="rId129"/>
    <p:sldId id="323" r:id="rId130"/>
    <p:sldId id="324" r:id="rId131"/>
    <p:sldId id="325" r:id="rId132"/>
    <p:sldId id="497" r:id="rId133"/>
    <p:sldId id="498" r:id="rId134"/>
    <p:sldId id="499" r:id="rId135"/>
    <p:sldId id="500" r:id="rId136"/>
    <p:sldId id="326" r:id="rId137"/>
    <p:sldId id="327" r:id="rId138"/>
    <p:sldId id="328" r:id="rId139"/>
    <p:sldId id="329" r:id="rId140"/>
    <p:sldId id="330" r:id="rId141"/>
    <p:sldId id="503" r:id="rId142"/>
    <p:sldId id="501" r:id="rId143"/>
    <p:sldId id="502" r:id="rId144"/>
    <p:sldId id="504" r:id="rId145"/>
    <p:sldId id="331" r:id="rId146"/>
    <p:sldId id="374" r:id="rId147"/>
    <p:sldId id="375" r:id="rId148"/>
    <p:sldId id="376" r:id="rId149"/>
    <p:sldId id="377" r:id="rId150"/>
    <p:sldId id="378" r:id="rId151"/>
    <p:sldId id="379" r:id="rId152"/>
    <p:sldId id="380" r:id="rId153"/>
    <p:sldId id="381" r:id="rId154"/>
    <p:sldId id="382" r:id="rId155"/>
    <p:sldId id="383" r:id="rId156"/>
    <p:sldId id="384" r:id="rId157"/>
    <p:sldId id="385" r:id="rId158"/>
    <p:sldId id="386" r:id="rId159"/>
    <p:sldId id="387" r:id="rId160"/>
    <p:sldId id="388" r:id="rId161"/>
    <p:sldId id="389" r:id="rId162"/>
    <p:sldId id="390" r:id="rId163"/>
    <p:sldId id="391" r:id="rId164"/>
    <p:sldId id="392" r:id="rId165"/>
    <p:sldId id="393" r:id="rId166"/>
    <p:sldId id="394" r:id="rId167"/>
    <p:sldId id="395" r:id="rId168"/>
    <p:sldId id="396" r:id="rId169"/>
    <p:sldId id="397" r:id="rId170"/>
    <p:sldId id="398" r:id="rId171"/>
    <p:sldId id="399" r:id="rId172"/>
    <p:sldId id="400" r:id="rId173"/>
    <p:sldId id="401" r:id="rId174"/>
    <p:sldId id="402" r:id="rId175"/>
    <p:sldId id="403" r:id="rId176"/>
    <p:sldId id="404" r:id="rId177"/>
    <p:sldId id="405" r:id="rId178"/>
    <p:sldId id="406" r:id="rId179"/>
    <p:sldId id="407" r:id="rId180"/>
    <p:sldId id="408" r:id="rId181"/>
    <p:sldId id="409" r:id="rId182"/>
    <p:sldId id="410" r:id="rId183"/>
    <p:sldId id="411" r:id="rId184"/>
    <p:sldId id="412" r:id="rId185"/>
    <p:sldId id="413" r:id="rId186"/>
    <p:sldId id="414" r:id="rId187"/>
    <p:sldId id="415" r:id="rId188"/>
    <p:sldId id="416" r:id="rId189"/>
    <p:sldId id="417" r:id="rId190"/>
    <p:sldId id="418" r:id="rId191"/>
    <p:sldId id="419" r:id="rId192"/>
    <p:sldId id="420" r:id="rId193"/>
    <p:sldId id="421" r:id="rId194"/>
    <p:sldId id="422" r:id="rId195"/>
    <p:sldId id="423" r:id="rId196"/>
    <p:sldId id="424" r:id="rId197"/>
    <p:sldId id="425" r:id="rId198"/>
    <p:sldId id="426" r:id="rId199"/>
    <p:sldId id="457" r:id="rId2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20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slide" Target="slides/slide199.xml"/><Relationship Id="rId201" Type="http://schemas.openxmlformats.org/officeDocument/2006/relationships/printerSettings" Target="printerSettings/printerSettings1.bin"/><Relationship Id="rId202" Type="http://schemas.openxmlformats.org/officeDocument/2006/relationships/presProps" Target="presProps.xml"/><Relationship Id="rId203"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04" Type="http://schemas.openxmlformats.org/officeDocument/2006/relationships/theme" Target="theme/theme1.xml"/><Relationship Id="rId205" Type="http://schemas.openxmlformats.org/officeDocument/2006/relationships/tableStyles" Target="tableStyles.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BFECD78-3C8E-49F2-8FAB-59489D168ABB}" type="datetimeFigureOut">
              <a:rPr lang="en-US" smtClean="0"/>
              <a:t>18/01/18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1440400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BFECD78-3C8E-49F2-8FAB-59489D168ABB}" type="datetimeFigureOut">
              <a:rPr lang="en-US" smtClean="0"/>
              <a:t>18/01/18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57551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BFECD78-3C8E-49F2-8FAB-59489D168ABB}" type="datetimeFigureOut">
              <a:rPr lang="en-US" smtClean="0"/>
              <a:t>18/01/18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10849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BFECD78-3C8E-49F2-8FAB-59489D168ABB}" type="datetimeFigureOut">
              <a:rPr lang="en-US" smtClean="0"/>
              <a:t>18/01/18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67794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6BFECD78-3C8E-49F2-8FAB-59489D168ABB}" type="datetimeFigureOut">
              <a:rPr lang="en-US" smtClean="0"/>
              <a:t>18/01/18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18986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BFECD78-3C8E-49F2-8FAB-59489D168ABB}" type="datetimeFigureOut">
              <a:rPr lang="en-US" smtClean="0"/>
              <a:t>18/01/18</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371940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BFECD78-3C8E-49F2-8FAB-59489D168ABB}" type="datetimeFigureOut">
              <a:rPr lang="en-US" smtClean="0"/>
              <a:t>18/01/18</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349774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6BFECD78-3C8E-49F2-8FAB-59489D168ABB}" type="datetimeFigureOut">
              <a:rPr lang="en-US" smtClean="0"/>
              <a:t>18/01/18</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78470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BFECD78-3C8E-49F2-8FAB-59489D168ABB}" type="datetimeFigureOut">
              <a:rPr lang="en-US" smtClean="0"/>
              <a:t>18/01/18</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2081787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BFECD78-3C8E-49F2-8FAB-59489D168ABB}" type="datetimeFigureOut">
              <a:rPr lang="en-US" smtClean="0"/>
              <a:t>18/01/18</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368097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BFECD78-3C8E-49F2-8FAB-59489D168ABB}" type="datetimeFigureOut">
              <a:rPr lang="en-US" smtClean="0"/>
              <a:t>18/01/18</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0FB56013-B943-42BA-886F-6F9D4EB85E9D}" type="slidenum">
              <a:rPr lang="en-US" smtClean="0"/>
              <a:t>‹n.›</a:t>
            </a:fld>
            <a:endParaRPr lang="en-US"/>
          </a:p>
        </p:txBody>
      </p:sp>
    </p:spTree>
    <p:extLst>
      <p:ext uri="{BB962C8B-B14F-4D97-AF65-F5344CB8AC3E}">
        <p14:creationId xmlns:p14="http://schemas.microsoft.com/office/powerpoint/2010/main" val="16213354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18/01/18</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a:t>
            </a:fld>
            <a:endParaRPr lang="en-US"/>
          </a:p>
        </p:txBody>
      </p:sp>
    </p:spTree>
    <p:extLst>
      <p:ext uri="{BB962C8B-B14F-4D97-AF65-F5344CB8AC3E}">
        <p14:creationId xmlns:p14="http://schemas.microsoft.com/office/powerpoint/2010/main" val="93840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giovanni.ziccardi@unimi.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Il dato e il GDPR</a:t>
            </a:r>
            <a:endParaRPr lang="it-IT" dirty="0"/>
          </a:p>
        </p:txBody>
      </p:sp>
      <p:sp>
        <p:nvSpPr>
          <p:cNvPr id="3" name="Sottotitolo 2"/>
          <p:cNvSpPr>
            <a:spLocks noGrp="1"/>
          </p:cNvSpPr>
          <p:nvPr>
            <p:ph type="subTitle" idx="1"/>
          </p:nvPr>
        </p:nvSpPr>
        <p:spPr/>
        <p:txBody>
          <a:bodyPr>
            <a:normAutofit fontScale="85000" lnSpcReduction="20000"/>
          </a:bodyPr>
          <a:lstStyle/>
          <a:p>
            <a:r>
              <a:rPr lang="it-IT" b="1" dirty="0" smtClean="0"/>
              <a:t>Prof. Avv. Giovanni Ziccardi</a:t>
            </a:r>
          </a:p>
          <a:p>
            <a:r>
              <a:rPr lang="it-IT" dirty="0" smtClean="0"/>
              <a:t>Università degli Studi di Milano</a:t>
            </a:r>
          </a:p>
          <a:p>
            <a:r>
              <a:rPr lang="it-IT" dirty="0" smtClean="0"/>
              <a:t>Information </a:t>
            </a:r>
            <a:r>
              <a:rPr lang="it-IT" dirty="0" smtClean="0"/>
              <a:t>Society Law </a:t>
            </a:r>
            <a:r>
              <a:rPr lang="it-IT" dirty="0" smtClean="0"/>
              <a:t>Center</a:t>
            </a:r>
            <a:endParaRPr lang="it-IT" dirty="0" smtClean="0"/>
          </a:p>
          <a:p>
            <a:r>
              <a:rPr lang="it-IT" dirty="0" smtClean="0"/>
              <a:t>Roma, 19 gennaio 2018 - FIIF</a:t>
            </a:r>
            <a:endParaRPr lang="it-IT" dirty="0"/>
          </a:p>
        </p:txBody>
      </p:sp>
    </p:spTree>
    <p:extLst>
      <p:ext uri="{BB962C8B-B14F-4D97-AF65-F5344CB8AC3E}">
        <p14:creationId xmlns:p14="http://schemas.microsoft.com/office/powerpoint/2010/main" val="1513485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Trattamento dati dei minori</a:t>
            </a:r>
            <a:endParaRPr lang="it-IT" dirty="0"/>
          </a:p>
        </p:txBody>
      </p:sp>
      <p:sp>
        <p:nvSpPr>
          <p:cNvPr id="3" name="Segnaposto contenuto 2"/>
          <p:cNvSpPr>
            <a:spLocks noGrp="1"/>
          </p:cNvSpPr>
          <p:nvPr>
            <p:ph idx="1"/>
          </p:nvPr>
        </p:nvSpPr>
        <p:spPr/>
        <p:txBody>
          <a:bodyPr/>
          <a:lstStyle/>
          <a:p>
            <a:pPr marL="0" indent="0" algn="just">
              <a:buNone/>
            </a:pPr>
            <a:r>
              <a:rPr lang="it-IT" dirty="0" smtClean="0"/>
              <a:t>Non solo </a:t>
            </a:r>
            <a:r>
              <a:rPr lang="it-IT" b="1" dirty="0" smtClean="0"/>
              <a:t>consenso parentale</a:t>
            </a:r>
            <a:r>
              <a:rPr lang="it-IT" dirty="0" smtClean="0"/>
              <a:t>, ma anche informativa </a:t>
            </a:r>
            <a:r>
              <a:rPr lang="it-IT" i="1" dirty="0" smtClean="0"/>
              <a:t>ad hoc </a:t>
            </a:r>
            <a:r>
              <a:rPr lang="it-IT" dirty="0" smtClean="0"/>
              <a:t>comprensibile a loro.</a:t>
            </a:r>
          </a:p>
          <a:p>
            <a:pPr marL="0" indent="0" algn="ctr">
              <a:buNone/>
            </a:pPr>
            <a:endParaRPr lang="it-IT" u="sng" dirty="0" smtClean="0"/>
          </a:p>
          <a:p>
            <a:pPr marL="0" indent="0" algn="ctr">
              <a:buNone/>
            </a:pPr>
            <a:r>
              <a:rPr lang="it-IT" u="sng" dirty="0" smtClean="0"/>
              <a:t>Cosa comporta? </a:t>
            </a:r>
            <a:endParaRPr lang="it-IT" u="sng" dirty="0"/>
          </a:p>
          <a:p>
            <a:pPr algn="just"/>
            <a:r>
              <a:rPr lang="it-IT" dirty="0" smtClean="0"/>
              <a:t>Riconfigurazione delle piattaforme.</a:t>
            </a:r>
          </a:p>
          <a:p>
            <a:pPr algn="just"/>
            <a:r>
              <a:rPr lang="it-IT" dirty="0" smtClean="0"/>
              <a:t>Certezza nel consenso.</a:t>
            </a:r>
          </a:p>
          <a:p>
            <a:pPr algn="just"/>
            <a:r>
              <a:rPr lang="it-IT" dirty="0" smtClean="0"/>
              <a:t>Attenzione al </a:t>
            </a:r>
            <a:r>
              <a:rPr lang="it-IT" b="1" dirty="0" smtClean="0"/>
              <a:t>linguaggio</a:t>
            </a:r>
            <a:r>
              <a:rPr lang="it-IT" dirty="0" smtClean="0"/>
              <a:t> utilizzato.</a:t>
            </a:r>
            <a:endParaRPr lang="it-IT" dirty="0"/>
          </a:p>
        </p:txBody>
      </p:sp>
    </p:spTree>
    <p:extLst>
      <p:ext uri="{BB962C8B-B14F-4D97-AF65-F5344CB8AC3E}">
        <p14:creationId xmlns:p14="http://schemas.microsoft.com/office/powerpoint/2010/main" val="15667039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5</a:t>
            </a:r>
            <a:r>
              <a:rPr lang="it-IT" dirty="0" smtClean="0"/>
              <a:t>. Il dato in PRATICA</a:t>
            </a:r>
            <a:endParaRPr lang="it-IT" dirty="0"/>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31008507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CODAU</a:t>
            </a:r>
            <a:endParaRPr lang="it-IT" dirty="0"/>
          </a:p>
        </p:txBody>
      </p:sp>
      <p:sp>
        <p:nvSpPr>
          <p:cNvPr id="3" name="Segnaposto contenuto 2"/>
          <p:cNvSpPr>
            <a:spLocks noGrp="1"/>
          </p:cNvSpPr>
          <p:nvPr>
            <p:ph idx="1"/>
          </p:nvPr>
        </p:nvSpPr>
        <p:spPr/>
        <p:txBody>
          <a:bodyPr>
            <a:normAutofit/>
          </a:bodyPr>
          <a:lstStyle/>
          <a:p>
            <a:pPr marL="0" indent="0" algn="ctr">
              <a:buNone/>
            </a:pPr>
            <a:r>
              <a:rPr lang="it-IT" dirty="0"/>
              <a:t>Linee guida in materia di privacy e protezione dei dati </a:t>
            </a:r>
            <a:r>
              <a:rPr lang="it-IT" dirty="0" smtClean="0"/>
              <a:t>personali in </a:t>
            </a:r>
            <a:r>
              <a:rPr lang="it-IT" dirty="0"/>
              <a:t>ambito </a:t>
            </a:r>
            <a:r>
              <a:rPr lang="it-IT" dirty="0" smtClean="0"/>
              <a:t>universitario (</a:t>
            </a:r>
            <a:r>
              <a:rPr lang="it-IT" b="1" dirty="0" smtClean="0"/>
              <a:t>Versione </a:t>
            </a:r>
            <a:r>
              <a:rPr lang="it-IT" b="1" dirty="0"/>
              <a:t>1.1 – novembre </a:t>
            </a:r>
            <a:r>
              <a:rPr lang="it-IT" b="1" dirty="0" smtClean="0"/>
              <a:t>2017</a:t>
            </a:r>
            <a:r>
              <a:rPr lang="it-IT" dirty="0" smtClean="0"/>
              <a:t>)</a:t>
            </a:r>
          </a:p>
          <a:p>
            <a:pPr marL="0" indent="0" algn="just">
              <a:buNone/>
            </a:pPr>
            <a:r>
              <a:rPr lang="it-IT" dirty="0" smtClean="0"/>
              <a:t>Università </a:t>
            </a:r>
            <a:r>
              <a:rPr lang="it-IT" dirty="0"/>
              <a:t>degli Studi di </a:t>
            </a:r>
            <a:r>
              <a:rPr lang="it-IT" dirty="0" smtClean="0"/>
              <a:t>Milano Statale, Università </a:t>
            </a:r>
            <a:r>
              <a:rPr lang="it-IT" dirty="0"/>
              <a:t>degli Studi di </a:t>
            </a:r>
            <a:r>
              <a:rPr lang="it-IT" dirty="0" smtClean="0"/>
              <a:t>Milano Bicocca, Università </a:t>
            </a:r>
            <a:r>
              <a:rPr lang="it-IT" dirty="0"/>
              <a:t>degli Studi di </a:t>
            </a:r>
            <a:r>
              <a:rPr lang="it-IT" dirty="0" smtClean="0"/>
              <a:t>Firenze, Politecnico </a:t>
            </a:r>
            <a:r>
              <a:rPr lang="it-IT" dirty="0"/>
              <a:t>di </a:t>
            </a:r>
            <a:r>
              <a:rPr lang="it-IT" dirty="0" smtClean="0"/>
              <a:t>Milano, Università </a:t>
            </a:r>
            <a:r>
              <a:rPr lang="it-IT" dirty="0"/>
              <a:t>degli Studi di </a:t>
            </a:r>
            <a:r>
              <a:rPr lang="it-IT" dirty="0" smtClean="0"/>
              <a:t>Messina, Università di Bologna.</a:t>
            </a:r>
            <a:endParaRPr lang="it-IT" dirty="0"/>
          </a:p>
        </p:txBody>
      </p:sp>
    </p:spTree>
    <p:extLst>
      <p:ext uri="{BB962C8B-B14F-4D97-AF65-F5344CB8AC3E}">
        <p14:creationId xmlns:p14="http://schemas.microsoft.com/office/powerpoint/2010/main" val="4576170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Privacy by design del dato e del sistema</a:t>
            </a:r>
            <a:endParaRPr lang="it-IT" sz="3600" dirty="0"/>
          </a:p>
        </p:txBody>
      </p:sp>
      <p:sp>
        <p:nvSpPr>
          <p:cNvPr id="3" name="Segnaposto contenuto 2"/>
          <p:cNvSpPr>
            <a:spLocks noGrp="1"/>
          </p:cNvSpPr>
          <p:nvPr>
            <p:ph idx="1"/>
          </p:nvPr>
        </p:nvSpPr>
        <p:spPr/>
        <p:txBody>
          <a:bodyPr>
            <a:normAutofit/>
          </a:bodyPr>
          <a:lstStyle/>
          <a:p>
            <a:pPr marL="0" indent="0" algn="just">
              <a:buNone/>
            </a:pPr>
            <a:endParaRPr lang="it-IT" dirty="0" smtClean="0"/>
          </a:p>
          <a:p>
            <a:pPr marL="0" indent="0" algn="just">
              <a:buNone/>
            </a:pPr>
            <a:endParaRPr lang="it-IT" dirty="0" smtClean="0"/>
          </a:p>
          <a:p>
            <a:pPr marL="0" indent="0" algn="just">
              <a:buNone/>
            </a:pPr>
            <a:r>
              <a:rPr lang="it-IT" dirty="0" smtClean="0"/>
              <a:t>Attiene </a:t>
            </a:r>
            <a:r>
              <a:rPr lang="it-IT" dirty="0"/>
              <a:t>le </a:t>
            </a:r>
            <a:r>
              <a:rPr lang="it-IT" b="1" dirty="0"/>
              <a:t>buone prassi </a:t>
            </a:r>
            <a:r>
              <a:rPr lang="it-IT" dirty="0"/>
              <a:t>di protezione dei dati personali sin dalla </a:t>
            </a:r>
            <a:r>
              <a:rPr lang="it-IT" b="1" dirty="0"/>
              <a:t>progettazione</a:t>
            </a:r>
            <a:r>
              <a:rPr lang="it-IT" dirty="0"/>
              <a:t> del trattamento. </a:t>
            </a:r>
          </a:p>
        </p:txBody>
      </p:sp>
    </p:spTree>
    <p:extLst>
      <p:ext uri="{BB962C8B-B14F-4D97-AF65-F5344CB8AC3E}">
        <p14:creationId xmlns:p14="http://schemas.microsoft.com/office/powerpoint/2010/main" val="13496070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Misure strumentali</a:t>
            </a:r>
            <a:endParaRPr lang="it-IT" dirty="0"/>
          </a:p>
        </p:txBody>
      </p:sp>
      <p:sp>
        <p:nvSpPr>
          <p:cNvPr id="3" name="Segnaposto contenuto 2"/>
          <p:cNvSpPr>
            <a:spLocks noGrp="1"/>
          </p:cNvSpPr>
          <p:nvPr>
            <p:ph idx="1"/>
          </p:nvPr>
        </p:nvSpPr>
        <p:spPr/>
        <p:txBody>
          <a:bodyPr/>
          <a:lstStyle/>
          <a:p>
            <a:pPr marL="0" indent="0" algn="just">
              <a:buNone/>
            </a:pPr>
            <a:endParaRPr lang="it-IT" dirty="0" smtClean="0"/>
          </a:p>
          <a:p>
            <a:pPr marL="0" indent="0" algn="just">
              <a:buNone/>
            </a:pPr>
            <a:r>
              <a:rPr lang="it-IT" dirty="0" smtClean="0"/>
              <a:t>i</a:t>
            </a:r>
            <a:r>
              <a:rPr lang="it-IT" dirty="0"/>
              <a:t>) la migliore applicazione del principio di </a:t>
            </a:r>
            <a:r>
              <a:rPr lang="it-IT" b="1" dirty="0"/>
              <a:t>minimizzazione</a:t>
            </a:r>
            <a:r>
              <a:rPr lang="it-IT" dirty="0"/>
              <a:t> dei dati personali oggetto del trattamento con riferimento tanto alla </a:t>
            </a:r>
            <a:r>
              <a:rPr lang="it-IT" dirty="0" smtClean="0"/>
              <a:t>quantità </a:t>
            </a:r>
            <a:r>
              <a:rPr lang="it-IT" dirty="0"/>
              <a:t>dei dati, tanto ai </a:t>
            </a:r>
            <a:r>
              <a:rPr lang="it-IT" b="1" dirty="0"/>
              <a:t>tempi</a:t>
            </a:r>
            <a:r>
              <a:rPr lang="it-IT" dirty="0"/>
              <a:t> di conservazione e ai livelli di </a:t>
            </a:r>
            <a:r>
              <a:rPr lang="it-IT" dirty="0" smtClean="0"/>
              <a:t>accessibilità, </a:t>
            </a:r>
            <a:r>
              <a:rPr lang="it-IT" dirty="0"/>
              <a:t>tanto alle prefissate </a:t>
            </a:r>
            <a:r>
              <a:rPr lang="it-IT" dirty="0" smtClean="0"/>
              <a:t>finalità;</a:t>
            </a:r>
            <a:endParaRPr lang="it-IT" dirty="0"/>
          </a:p>
          <a:p>
            <a:endParaRPr lang="it-IT" dirty="0"/>
          </a:p>
        </p:txBody>
      </p:sp>
    </p:spTree>
    <p:extLst>
      <p:ext uri="{BB962C8B-B14F-4D97-AF65-F5344CB8AC3E}">
        <p14:creationId xmlns:p14="http://schemas.microsoft.com/office/powerpoint/2010/main" val="17294318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Misure strumentali #2</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lgn="just">
              <a:buNone/>
            </a:pPr>
            <a:endParaRPr lang="it-IT" dirty="0" smtClean="0"/>
          </a:p>
          <a:p>
            <a:pPr marL="0" indent="0" algn="just">
              <a:buNone/>
            </a:pPr>
            <a:r>
              <a:rPr lang="it-IT" dirty="0" smtClean="0"/>
              <a:t>ii</a:t>
            </a:r>
            <a:r>
              <a:rPr lang="it-IT" dirty="0"/>
              <a:t>) la </a:t>
            </a:r>
            <a:r>
              <a:rPr lang="it-IT" dirty="0" err="1"/>
              <a:t>pseudonimizzazione</a:t>
            </a:r>
            <a:r>
              <a:rPr lang="it-IT" dirty="0"/>
              <a:t> ovvero l’oscuramento (</a:t>
            </a:r>
            <a:r>
              <a:rPr lang="it-IT" b="1" dirty="0"/>
              <a:t>reversibile</a:t>
            </a:r>
            <a:r>
              <a:rPr lang="it-IT" dirty="0"/>
              <a:t>) dei dati identificativi del soggetto interessato</a:t>
            </a:r>
            <a:r>
              <a:rPr lang="it-IT" dirty="0" smtClean="0"/>
              <a:t>;</a:t>
            </a:r>
            <a:endParaRPr lang="it-IT" dirty="0"/>
          </a:p>
        </p:txBody>
      </p:sp>
    </p:spTree>
    <p:extLst>
      <p:ext uri="{BB962C8B-B14F-4D97-AF65-F5344CB8AC3E}">
        <p14:creationId xmlns:p14="http://schemas.microsoft.com/office/powerpoint/2010/main" val="3329941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Misure strumentali #3</a:t>
            </a:r>
            <a:endParaRPr lang="it-IT" dirty="0"/>
          </a:p>
        </p:txBody>
      </p:sp>
      <p:sp>
        <p:nvSpPr>
          <p:cNvPr id="3" name="Segnaposto contenuto 2"/>
          <p:cNvSpPr>
            <a:spLocks noGrp="1"/>
          </p:cNvSpPr>
          <p:nvPr>
            <p:ph idx="1"/>
          </p:nvPr>
        </p:nvSpPr>
        <p:spPr/>
        <p:txBody>
          <a:bodyPr/>
          <a:lstStyle/>
          <a:p>
            <a:pPr marL="0" indent="0" algn="just">
              <a:buNone/>
            </a:pPr>
            <a:endParaRPr lang="it-IT" dirty="0" smtClean="0"/>
          </a:p>
          <a:p>
            <a:pPr marL="0" indent="0" algn="just">
              <a:buNone/>
            </a:pPr>
            <a:endParaRPr lang="it-IT" dirty="0" smtClean="0"/>
          </a:p>
          <a:p>
            <a:pPr marL="0" indent="0" algn="just">
              <a:buNone/>
            </a:pPr>
            <a:r>
              <a:rPr lang="it-IT" dirty="0" smtClean="0"/>
              <a:t>iii) </a:t>
            </a:r>
            <a:r>
              <a:rPr lang="it-IT" dirty="0"/>
              <a:t>definizione di dati personali e </a:t>
            </a:r>
            <a:r>
              <a:rPr lang="it-IT" b="1" dirty="0"/>
              <a:t>tempi</a:t>
            </a:r>
            <a:r>
              <a:rPr lang="it-IT" dirty="0"/>
              <a:t> strettamente necessari al trattamento, in relazione alle diverse </a:t>
            </a:r>
            <a:r>
              <a:rPr lang="it-IT" dirty="0" smtClean="0"/>
              <a:t>finalità.</a:t>
            </a:r>
            <a:endParaRPr lang="it-IT" dirty="0"/>
          </a:p>
          <a:p>
            <a:endParaRPr lang="it-IT" dirty="0"/>
          </a:p>
        </p:txBody>
      </p:sp>
    </p:spTree>
    <p:extLst>
      <p:ext uri="{BB962C8B-B14F-4D97-AF65-F5344CB8AC3E}">
        <p14:creationId xmlns:p14="http://schemas.microsoft.com/office/powerpoint/2010/main" val="33331537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“proprietario” dei dati</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dirty="0" smtClean="0"/>
          </a:p>
          <a:p>
            <a:pPr marL="0" indent="0" algn="ctr">
              <a:buNone/>
            </a:pPr>
            <a:r>
              <a:rPr lang="it-IT" dirty="0" smtClean="0"/>
              <a:t>L’interessato </a:t>
            </a:r>
            <a:r>
              <a:rPr lang="it-IT" dirty="0"/>
              <a:t>(data </a:t>
            </a:r>
            <a:r>
              <a:rPr lang="it-IT" dirty="0" err="1"/>
              <a:t>subject</a:t>
            </a:r>
            <a:r>
              <a:rPr lang="it-IT" dirty="0"/>
              <a:t>) è la persona fisica alla quale si riferiscono i dati trattati. </a:t>
            </a:r>
            <a:endParaRPr lang="it-IT" dirty="0" smtClean="0"/>
          </a:p>
          <a:p>
            <a:pPr marL="0" indent="0" algn="just">
              <a:buNone/>
            </a:pPr>
            <a:r>
              <a:rPr lang="it-IT" dirty="0" smtClean="0"/>
              <a:t>È </a:t>
            </a:r>
            <a:r>
              <a:rPr lang="it-IT" dirty="0"/>
              <a:t>sempre una </a:t>
            </a:r>
            <a:r>
              <a:rPr lang="it-IT" b="1" dirty="0"/>
              <a:t>persona fisica</a:t>
            </a:r>
            <a:r>
              <a:rPr lang="it-IT" dirty="0"/>
              <a:t>. </a:t>
            </a:r>
            <a:endParaRPr lang="it-IT" dirty="0" smtClean="0"/>
          </a:p>
          <a:p>
            <a:pPr marL="0" indent="0" algn="just">
              <a:buNone/>
            </a:pPr>
            <a:r>
              <a:rPr lang="it-IT" dirty="0" smtClean="0"/>
              <a:t>L’interessato </a:t>
            </a:r>
            <a:r>
              <a:rPr lang="it-IT" dirty="0"/>
              <a:t>è quindi il soggetto “</a:t>
            </a:r>
            <a:r>
              <a:rPr lang="it-IT" b="1" dirty="0"/>
              <a:t>proprietario</a:t>
            </a:r>
            <a:r>
              <a:rPr lang="it-IT" dirty="0"/>
              <a:t>” dei dati personali e su questi conserva dei diritti nei confronti del titolare del trattamento. </a:t>
            </a:r>
            <a:endParaRPr lang="it-IT" dirty="0" smtClean="0"/>
          </a:p>
          <a:p>
            <a:pPr marL="0" indent="0" algn="just">
              <a:buNone/>
            </a:pPr>
            <a:r>
              <a:rPr lang="it-IT" dirty="0" smtClean="0"/>
              <a:t>Il </a:t>
            </a:r>
            <a:r>
              <a:rPr lang="it-IT" dirty="0"/>
              <a:t>GDPR al Capo III elenca nel dettaglio tali diritti. </a:t>
            </a:r>
          </a:p>
        </p:txBody>
      </p:sp>
    </p:spTree>
    <p:extLst>
      <p:ext uri="{BB962C8B-B14F-4D97-AF65-F5344CB8AC3E}">
        <p14:creationId xmlns:p14="http://schemas.microsoft.com/office/powerpoint/2010/main" val="23674873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diritti</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r>
              <a:rPr lang="it-IT" dirty="0"/>
              <a:t>Alcuni di questi, a seconda della </a:t>
            </a:r>
            <a:r>
              <a:rPr lang="it-IT" dirty="0" smtClean="0"/>
              <a:t>finalità </a:t>
            </a:r>
            <a:r>
              <a:rPr lang="it-IT" dirty="0"/>
              <a:t>per la quale i dati sono stati raccolti, potrebbero </a:t>
            </a:r>
            <a:r>
              <a:rPr lang="it-IT" b="1" dirty="0"/>
              <a:t>non</a:t>
            </a:r>
            <a:r>
              <a:rPr lang="it-IT" dirty="0"/>
              <a:t> essere esercitabili dagli interessati. </a:t>
            </a:r>
            <a:endParaRPr lang="it-IT" dirty="0" smtClean="0"/>
          </a:p>
          <a:p>
            <a:pPr marL="0" indent="0" algn="just">
              <a:buNone/>
            </a:pPr>
            <a:r>
              <a:rPr lang="it-IT" dirty="0" smtClean="0"/>
              <a:t>Per </a:t>
            </a:r>
            <a:r>
              <a:rPr lang="it-IT" dirty="0"/>
              <a:t>esempio non è possibile effettuare la cancellazione dei dati relativi alla carriera di uno studente </a:t>
            </a:r>
            <a:r>
              <a:rPr lang="it-IT" dirty="0" smtClean="0"/>
              <a:t>perché </a:t>
            </a:r>
            <a:r>
              <a:rPr lang="it-IT" dirty="0"/>
              <a:t>devono essere conservati illimitatamente per pubblico interesse, mentre </a:t>
            </a:r>
            <a:r>
              <a:rPr lang="it-IT" dirty="0" smtClean="0"/>
              <a:t>può </a:t>
            </a:r>
            <a:r>
              <a:rPr lang="it-IT" dirty="0"/>
              <a:t>essere accolta la richiesta di cancellazione dei </a:t>
            </a:r>
            <a:r>
              <a:rPr lang="it-IT" b="1" dirty="0"/>
              <a:t>recapiti personali</a:t>
            </a:r>
            <a:r>
              <a:rPr lang="it-IT" dirty="0"/>
              <a:t>.</a:t>
            </a:r>
          </a:p>
          <a:p>
            <a:endParaRPr lang="it-IT" dirty="0"/>
          </a:p>
        </p:txBody>
      </p:sp>
    </p:spTree>
    <p:extLst>
      <p:ext uri="{BB962C8B-B14F-4D97-AF65-F5344CB8AC3E}">
        <p14:creationId xmlns:p14="http://schemas.microsoft.com/office/powerpoint/2010/main" val="21865838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Risposte alle richieste sui dati</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r>
              <a:rPr lang="it-IT" dirty="0"/>
              <a:t>La risposta alle richieste dell’interessato deve comunque essere </a:t>
            </a:r>
            <a:r>
              <a:rPr lang="it-IT" b="1" dirty="0"/>
              <a:t>tempestiva</a:t>
            </a:r>
            <a:r>
              <a:rPr lang="it-IT" dirty="0"/>
              <a:t> e, anche nel caso non sia possibile soddisfarla, occorre specificare la </a:t>
            </a:r>
            <a:r>
              <a:rPr lang="it-IT" b="1" dirty="0"/>
              <a:t>motivazione</a:t>
            </a:r>
            <a:r>
              <a:rPr lang="it-IT" dirty="0"/>
              <a:t> del rifiuto. </a:t>
            </a:r>
            <a:endParaRPr lang="it-IT" dirty="0" smtClean="0"/>
          </a:p>
          <a:p>
            <a:pPr marL="0" indent="0" algn="just">
              <a:buNone/>
            </a:pPr>
            <a:r>
              <a:rPr lang="it-IT" dirty="0" smtClean="0"/>
              <a:t>Il </a:t>
            </a:r>
            <a:r>
              <a:rPr lang="it-IT" dirty="0"/>
              <a:t>titolare ha il compito di facilitare l’accesso all’interessato ai suoi dati, predisponendo dei canali di comunicazione dedicati, quali ad esempio i recapiti del </a:t>
            </a:r>
            <a:r>
              <a:rPr lang="it-IT" b="1" dirty="0"/>
              <a:t>Responsabile della Protezione dei Dati</a:t>
            </a:r>
            <a:r>
              <a:rPr lang="it-IT" dirty="0" smtClean="0"/>
              <a:t>.</a:t>
            </a:r>
            <a:endParaRPr lang="it-IT" dirty="0"/>
          </a:p>
        </p:txBody>
      </p:sp>
    </p:spTree>
    <p:extLst>
      <p:ext uri="{BB962C8B-B14F-4D97-AF65-F5344CB8AC3E}">
        <p14:creationId xmlns:p14="http://schemas.microsoft.com/office/powerpoint/2010/main" val="28360743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Descrizione dei trattamenti</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r>
              <a:rPr lang="it-IT" dirty="0"/>
              <a:t>Per la descrizione dei trattamenti si usa raggruppare gli </a:t>
            </a:r>
            <a:r>
              <a:rPr lang="it-IT" b="1" dirty="0"/>
              <a:t>interessati</a:t>
            </a:r>
            <a:r>
              <a:rPr lang="it-IT" dirty="0"/>
              <a:t> in </a:t>
            </a:r>
            <a:r>
              <a:rPr lang="it-IT" b="1" dirty="0"/>
              <a:t>categorie omogenee</a:t>
            </a:r>
            <a:r>
              <a:rPr lang="it-IT" dirty="0"/>
              <a:t> a seconda del tipo di rapporto che questi hanno con il titolare. </a:t>
            </a:r>
            <a:endParaRPr lang="it-IT" dirty="0" smtClean="0"/>
          </a:p>
          <a:p>
            <a:pPr marL="0" indent="0" algn="just">
              <a:buNone/>
            </a:pPr>
            <a:r>
              <a:rPr lang="it-IT" dirty="0" smtClean="0"/>
              <a:t>In </a:t>
            </a:r>
            <a:r>
              <a:rPr lang="it-IT" dirty="0"/>
              <a:t>ambito universitario si possono individuare le seguenti principali categorie d’interessati, le quali possono poi essere suddivise in </a:t>
            </a:r>
            <a:r>
              <a:rPr lang="it-IT" b="1" dirty="0"/>
              <a:t>sottocategorie</a:t>
            </a:r>
            <a:r>
              <a:rPr lang="it-IT" dirty="0"/>
              <a:t> per distinguerle all’interno di alcuni trattamenti:</a:t>
            </a:r>
          </a:p>
          <a:p>
            <a:endParaRPr lang="it-IT" dirty="0"/>
          </a:p>
        </p:txBody>
      </p:sp>
    </p:spTree>
    <p:extLst>
      <p:ext uri="{BB962C8B-B14F-4D97-AF65-F5344CB8AC3E}">
        <p14:creationId xmlns:p14="http://schemas.microsoft.com/office/powerpoint/2010/main" val="279192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“Diritto all’oblio”</a:t>
            </a:r>
            <a:endParaRPr lang="it-IT" dirty="0"/>
          </a:p>
        </p:txBody>
      </p:sp>
      <p:sp>
        <p:nvSpPr>
          <p:cNvPr id="3" name="Segnaposto contenuto 2"/>
          <p:cNvSpPr>
            <a:spLocks noGrp="1"/>
          </p:cNvSpPr>
          <p:nvPr>
            <p:ph idx="1"/>
          </p:nvPr>
        </p:nvSpPr>
        <p:spPr/>
        <p:txBody>
          <a:bodyPr/>
          <a:lstStyle/>
          <a:p>
            <a:pPr marL="0" indent="0" algn="ctr">
              <a:buNone/>
            </a:pPr>
            <a:r>
              <a:rPr lang="it-IT" dirty="0" smtClean="0"/>
              <a:t>Diritto alla </a:t>
            </a:r>
            <a:r>
              <a:rPr lang="it-IT" b="1" dirty="0" smtClean="0"/>
              <a:t>cancellazione</a:t>
            </a:r>
            <a:r>
              <a:rPr lang="it-IT" dirty="0" smtClean="0"/>
              <a:t>, non all’oblio. </a:t>
            </a:r>
            <a:endParaRPr lang="it-IT" dirty="0"/>
          </a:p>
          <a:p>
            <a:pPr marL="0" indent="0" algn="just">
              <a:buNone/>
            </a:pPr>
            <a:r>
              <a:rPr lang="it-IT" dirty="0" smtClean="0"/>
              <a:t>Come </a:t>
            </a:r>
            <a:r>
              <a:rPr lang="it-IT" dirty="0" smtClean="0"/>
              <a:t>si possono rincorrere </a:t>
            </a:r>
            <a:r>
              <a:rPr lang="it-IT" dirty="0" smtClean="0"/>
              <a:t>i dati (</a:t>
            </a:r>
            <a:r>
              <a:rPr lang="it-IT" i="1" dirty="0" err="1" smtClean="0"/>
              <a:t>tracking</a:t>
            </a:r>
            <a:r>
              <a:rPr lang="it-IT" dirty="0" smtClean="0"/>
              <a:t>)?</a:t>
            </a:r>
          </a:p>
          <a:p>
            <a:pPr marL="0" indent="0" algn="just">
              <a:buNone/>
            </a:pPr>
            <a:endParaRPr lang="it-IT" dirty="0" smtClean="0"/>
          </a:p>
          <a:p>
            <a:pPr marL="0" indent="0" algn="just">
              <a:buNone/>
            </a:pPr>
            <a:r>
              <a:rPr lang="it-IT" dirty="0" smtClean="0"/>
              <a:t>Avvertire </a:t>
            </a:r>
            <a:r>
              <a:rPr lang="it-IT" b="1" dirty="0" smtClean="0"/>
              <a:t>tutte le parti </a:t>
            </a:r>
            <a:r>
              <a:rPr lang="it-IT" dirty="0" smtClean="0"/>
              <a:t>che ricevono quei dati legittimamente che gli stessi vanno cancellati.</a:t>
            </a:r>
          </a:p>
          <a:p>
            <a:pPr marL="0" indent="0" algn="just">
              <a:buNone/>
            </a:pPr>
            <a:endParaRPr lang="it-IT" dirty="0" smtClean="0"/>
          </a:p>
          <a:p>
            <a:pPr marL="0" indent="0" algn="just">
              <a:buNone/>
            </a:pPr>
            <a:r>
              <a:rPr lang="it-IT" dirty="0" smtClean="0"/>
              <a:t>Dati delle persone decedute, e gestione dell’eredità digitale.</a:t>
            </a:r>
            <a:endParaRPr lang="it-IT" dirty="0"/>
          </a:p>
        </p:txBody>
      </p:sp>
    </p:spTree>
    <p:extLst>
      <p:ext uri="{BB962C8B-B14F-4D97-AF65-F5344CB8AC3E}">
        <p14:creationId xmlns:p14="http://schemas.microsoft.com/office/powerpoint/2010/main" val="32049598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Categorie</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Studenti.</a:t>
            </a:r>
            <a:endParaRPr lang="it-IT" dirty="0"/>
          </a:p>
          <a:p>
            <a:r>
              <a:rPr lang="it-IT" dirty="0"/>
              <a:t>P</a:t>
            </a:r>
            <a:r>
              <a:rPr lang="it-IT" dirty="0" smtClean="0"/>
              <a:t>ersonale </a:t>
            </a:r>
            <a:r>
              <a:rPr lang="it-IT" dirty="0"/>
              <a:t>tecnico-</a:t>
            </a:r>
            <a:r>
              <a:rPr lang="it-IT" dirty="0" smtClean="0"/>
              <a:t>amministrativo. </a:t>
            </a:r>
          </a:p>
          <a:p>
            <a:r>
              <a:rPr lang="it-IT" dirty="0"/>
              <a:t>P</a:t>
            </a:r>
            <a:r>
              <a:rPr lang="it-IT" dirty="0" smtClean="0"/>
              <a:t>ersonale docente.</a:t>
            </a:r>
            <a:endParaRPr lang="it-IT" dirty="0"/>
          </a:p>
          <a:p>
            <a:r>
              <a:rPr lang="it-IT" dirty="0" smtClean="0"/>
              <a:t>Collaboratori.</a:t>
            </a:r>
            <a:endParaRPr lang="it-IT" dirty="0"/>
          </a:p>
          <a:p>
            <a:r>
              <a:rPr lang="it-IT" dirty="0" smtClean="0"/>
              <a:t>Assegnisti.</a:t>
            </a:r>
            <a:endParaRPr lang="it-IT" dirty="0"/>
          </a:p>
          <a:p>
            <a:r>
              <a:rPr lang="it-IT" dirty="0" smtClean="0"/>
              <a:t>Dottoranti.</a:t>
            </a:r>
            <a:endParaRPr lang="it-IT" dirty="0"/>
          </a:p>
          <a:p>
            <a:r>
              <a:rPr lang="it-IT" dirty="0" smtClean="0"/>
              <a:t>Specializzandi. </a:t>
            </a:r>
          </a:p>
          <a:p>
            <a:r>
              <a:rPr lang="it-IT" dirty="0" smtClean="0"/>
              <a:t>Fornitori.</a:t>
            </a:r>
            <a:endParaRPr lang="it-IT" dirty="0"/>
          </a:p>
          <a:p>
            <a:r>
              <a:rPr lang="it-IT" dirty="0" smtClean="0"/>
              <a:t>Clienti.</a:t>
            </a:r>
            <a:endParaRPr lang="it-IT" dirty="0"/>
          </a:p>
          <a:p>
            <a:r>
              <a:rPr lang="it-IT" dirty="0"/>
              <a:t>P</a:t>
            </a:r>
            <a:r>
              <a:rPr lang="it-IT" dirty="0" smtClean="0"/>
              <a:t>rivati cittadini.</a:t>
            </a:r>
            <a:endParaRPr lang="it-IT" dirty="0"/>
          </a:p>
          <a:p>
            <a:endParaRPr lang="it-IT" dirty="0"/>
          </a:p>
          <a:p>
            <a:endParaRPr lang="it-IT" dirty="0"/>
          </a:p>
        </p:txBody>
      </p:sp>
    </p:spTree>
    <p:extLst>
      <p:ext uri="{BB962C8B-B14F-4D97-AF65-F5344CB8AC3E}">
        <p14:creationId xmlns:p14="http://schemas.microsoft.com/office/powerpoint/2010/main" val="10519159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Mappa dei dati e dei trattamenti</a:t>
            </a:r>
            <a:endParaRPr lang="it-IT" dirty="0"/>
          </a:p>
        </p:txBody>
      </p:sp>
      <p:sp>
        <p:nvSpPr>
          <p:cNvPr id="3" name="Segnaposto contenuto 2"/>
          <p:cNvSpPr>
            <a:spLocks noGrp="1"/>
          </p:cNvSpPr>
          <p:nvPr>
            <p:ph idx="1"/>
          </p:nvPr>
        </p:nvSpPr>
        <p:spPr/>
        <p:txBody>
          <a:bodyPr>
            <a:normAutofit/>
          </a:bodyPr>
          <a:lstStyle/>
          <a:p>
            <a:pPr marL="0" indent="0">
              <a:buNone/>
            </a:pPr>
            <a:endParaRPr lang="it-IT" dirty="0" smtClean="0"/>
          </a:p>
          <a:p>
            <a:pPr marL="0" indent="0" algn="just">
              <a:buNone/>
            </a:pPr>
            <a:r>
              <a:rPr lang="it-IT" dirty="0" smtClean="0"/>
              <a:t>Si </a:t>
            </a:r>
            <a:r>
              <a:rPr lang="it-IT" dirty="0"/>
              <a:t>è ritenuto opportuno stilare una </a:t>
            </a:r>
            <a:r>
              <a:rPr lang="it-IT" b="1" dirty="0"/>
              <a:t>mappatura</a:t>
            </a:r>
            <a:r>
              <a:rPr lang="it-IT" dirty="0"/>
              <a:t> dei principali trattamenti che trovano svolgimento in ambito universitario con l’obiettivo di</a:t>
            </a:r>
            <a:r>
              <a:rPr lang="it-IT" dirty="0" smtClean="0"/>
              <a:t>:</a:t>
            </a:r>
            <a:endParaRPr lang="it-IT" dirty="0"/>
          </a:p>
        </p:txBody>
      </p:sp>
    </p:spTree>
    <p:extLst>
      <p:ext uri="{BB962C8B-B14F-4D97-AF65-F5344CB8AC3E}">
        <p14:creationId xmlns:p14="http://schemas.microsoft.com/office/powerpoint/2010/main" val="11525947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Registro dei trattamenti</a:t>
            </a:r>
            <a:endParaRPr lang="it-IT" dirty="0"/>
          </a:p>
        </p:txBody>
      </p:sp>
      <p:sp>
        <p:nvSpPr>
          <p:cNvPr id="3" name="Segnaposto contenuto 2"/>
          <p:cNvSpPr>
            <a:spLocks noGrp="1"/>
          </p:cNvSpPr>
          <p:nvPr>
            <p:ph idx="1"/>
          </p:nvPr>
        </p:nvSpPr>
        <p:spPr/>
        <p:txBody>
          <a:bodyPr>
            <a:normAutofit/>
          </a:bodyPr>
          <a:lstStyle/>
          <a:p>
            <a:pPr marL="0" indent="0">
              <a:buNone/>
            </a:pPr>
            <a:endParaRPr lang="it-IT" dirty="0" smtClean="0"/>
          </a:p>
          <a:p>
            <a:pPr marL="0" indent="0" algn="just">
              <a:buNone/>
            </a:pPr>
            <a:r>
              <a:rPr lang="it-IT" dirty="0" smtClean="0"/>
              <a:t>1</a:t>
            </a:r>
            <a:r>
              <a:rPr lang="it-IT" dirty="0"/>
              <a:t>) Consentire di completare in modo </a:t>
            </a:r>
            <a:r>
              <a:rPr lang="it-IT" dirty="0" smtClean="0"/>
              <a:t>più </a:t>
            </a:r>
            <a:r>
              <a:rPr lang="it-IT" dirty="0"/>
              <a:t>agevole il </a:t>
            </a:r>
            <a:r>
              <a:rPr lang="it-IT" b="1" dirty="0"/>
              <a:t>registro dei trattamenti</a:t>
            </a:r>
            <a:r>
              <a:rPr lang="it-IT" dirty="0"/>
              <a:t>, tenuto conto del fatto che gran parte dei dati personali e delle </a:t>
            </a:r>
            <a:r>
              <a:rPr lang="it-IT" dirty="0" smtClean="0"/>
              <a:t>finalità </a:t>
            </a:r>
            <a:r>
              <a:rPr lang="it-IT" dirty="0"/>
              <a:t>del trattamento sono </a:t>
            </a:r>
            <a:r>
              <a:rPr lang="it-IT" b="1" dirty="0"/>
              <a:t>comuni</a:t>
            </a:r>
            <a:r>
              <a:rPr lang="it-IT" dirty="0"/>
              <a:t> a molti </a:t>
            </a:r>
            <a:r>
              <a:rPr lang="it-IT" dirty="0" smtClean="0"/>
              <a:t>Atenei;</a:t>
            </a:r>
            <a:endParaRPr lang="it-IT" dirty="0"/>
          </a:p>
        </p:txBody>
      </p:sp>
    </p:spTree>
    <p:extLst>
      <p:ext uri="{BB962C8B-B14F-4D97-AF65-F5344CB8AC3E}">
        <p14:creationId xmlns:p14="http://schemas.microsoft.com/office/powerpoint/2010/main" val="31068205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Rapporti con interessato</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dirty="0" smtClean="0"/>
          </a:p>
          <a:p>
            <a:pPr marL="0" indent="0" algn="just">
              <a:buNone/>
            </a:pPr>
            <a:r>
              <a:rPr lang="it-IT" dirty="0" smtClean="0"/>
              <a:t>2</a:t>
            </a:r>
            <a:r>
              <a:rPr lang="it-IT" dirty="0"/>
              <a:t>) Individuare le informazioni che dovranno essere comunicate </a:t>
            </a:r>
            <a:r>
              <a:rPr lang="it-IT" b="1" dirty="0"/>
              <a:t>all’interessato</a:t>
            </a:r>
            <a:r>
              <a:rPr lang="it-IT" dirty="0"/>
              <a:t>, con particolare riferimento agli aspetti introdotti nel nuovo GDPR </a:t>
            </a:r>
            <a:r>
              <a:rPr lang="it-IT" dirty="0" smtClean="0"/>
              <a:t>(</a:t>
            </a:r>
            <a:r>
              <a:rPr lang="it-IT" dirty="0"/>
              <a:t>es: indicazioni sui tempi di conservazione dei dati, </a:t>
            </a:r>
            <a:r>
              <a:rPr lang="it-IT" dirty="0" smtClean="0"/>
              <a:t>finalità </a:t>
            </a:r>
            <a:r>
              <a:rPr lang="it-IT" dirty="0"/>
              <a:t>indicate in modo specifico), condividendo ove possibile alcune bozze di </a:t>
            </a:r>
            <a:r>
              <a:rPr lang="it-IT" dirty="0" smtClean="0"/>
              <a:t>informative;</a:t>
            </a:r>
            <a:endParaRPr lang="it-IT" dirty="0"/>
          </a:p>
        </p:txBody>
      </p:sp>
    </p:spTree>
    <p:extLst>
      <p:ext uri="{BB962C8B-B14F-4D97-AF65-F5344CB8AC3E}">
        <p14:creationId xmlns:p14="http://schemas.microsoft.com/office/powerpoint/2010/main" val="14434552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Peculiarità</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lgn="just">
              <a:buNone/>
            </a:pPr>
            <a:r>
              <a:rPr lang="it-IT" dirty="0" smtClean="0"/>
              <a:t>3</a:t>
            </a:r>
            <a:r>
              <a:rPr lang="it-IT" dirty="0"/>
              <a:t>) Mettere in evidenza alcune </a:t>
            </a:r>
            <a:r>
              <a:rPr lang="it-IT" b="1" dirty="0" smtClean="0"/>
              <a:t>peculiarità</a:t>
            </a:r>
            <a:r>
              <a:rPr lang="it-IT" dirty="0" smtClean="0"/>
              <a:t> </a:t>
            </a:r>
            <a:r>
              <a:rPr lang="it-IT" dirty="0"/>
              <a:t>del trattamento dei dati preso in esame ed eventuali considerazioni fatte in merito ai principali dubbi interpretativi.</a:t>
            </a:r>
          </a:p>
          <a:p>
            <a:pPr marL="0" indent="0">
              <a:buNone/>
            </a:pPr>
            <a:endParaRPr lang="it-IT" dirty="0"/>
          </a:p>
          <a:p>
            <a:endParaRPr lang="it-IT" dirty="0"/>
          </a:p>
          <a:p>
            <a:endParaRPr lang="it-IT" dirty="0"/>
          </a:p>
        </p:txBody>
      </p:sp>
    </p:spTree>
    <p:extLst>
      <p:ext uri="{BB962C8B-B14F-4D97-AF65-F5344CB8AC3E}">
        <p14:creationId xmlns:p14="http://schemas.microsoft.com/office/powerpoint/2010/main" val="29928842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Elementi considerati</a:t>
            </a:r>
            <a:endParaRPr lang="it-IT" dirty="0"/>
          </a:p>
        </p:txBody>
      </p:sp>
      <p:sp>
        <p:nvSpPr>
          <p:cNvPr id="3" name="Segnaposto contenuto 2"/>
          <p:cNvSpPr>
            <a:spLocks noGrp="1"/>
          </p:cNvSpPr>
          <p:nvPr>
            <p:ph idx="1"/>
          </p:nvPr>
        </p:nvSpPr>
        <p:spPr/>
        <p:txBody>
          <a:bodyPr/>
          <a:lstStyle/>
          <a:p>
            <a:pPr marL="0" indent="0">
              <a:buNone/>
            </a:pPr>
            <a:endParaRPr lang="it-IT" dirty="0"/>
          </a:p>
        </p:txBody>
      </p:sp>
    </p:spTree>
    <p:extLst>
      <p:ext uri="{BB962C8B-B14F-4D97-AF65-F5344CB8AC3E}">
        <p14:creationId xmlns:p14="http://schemas.microsoft.com/office/powerpoint/2010/main" val="15367761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 La natura dei dati</a:t>
            </a:r>
            <a:endParaRPr lang="it-IT" dirty="0"/>
          </a:p>
        </p:txBody>
      </p:sp>
      <p:sp>
        <p:nvSpPr>
          <p:cNvPr id="3" name="Segnaposto contenuto 2"/>
          <p:cNvSpPr>
            <a:spLocks noGrp="1"/>
          </p:cNvSpPr>
          <p:nvPr>
            <p:ph idx="1"/>
          </p:nvPr>
        </p:nvSpPr>
        <p:spPr/>
        <p:txBody>
          <a:bodyPr>
            <a:normAutofit/>
          </a:bodyPr>
          <a:lstStyle/>
          <a:p>
            <a:pPr marL="0" indent="0" algn="just">
              <a:buNone/>
            </a:pPr>
            <a:r>
              <a:rPr lang="it-IT" dirty="0" smtClean="0"/>
              <a:t>L’analisi </a:t>
            </a:r>
            <a:r>
              <a:rPr lang="it-IT" dirty="0"/>
              <a:t>sulla </a:t>
            </a:r>
            <a:r>
              <a:rPr lang="it-IT" b="1" dirty="0"/>
              <a:t>natura dei dati </a:t>
            </a:r>
            <a:r>
              <a:rPr lang="it-IT" dirty="0"/>
              <a:t>consente di determinare se, e in quale misura, possono essere trattati (come ad esempio: categorie </a:t>
            </a:r>
            <a:r>
              <a:rPr lang="it-IT" b="1" dirty="0"/>
              <a:t>particolari</a:t>
            </a:r>
            <a:r>
              <a:rPr lang="it-IT" dirty="0"/>
              <a:t> di dati personali di cui all’’art. 9 e/o i dati relativi a condanne penali e reati di cui all’art. 10), evidenziando eventuali </a:t>
            </a:r>
            <a:r>
              <a:rPr lang="it-IT" b="1" dirty="0"/>
              <a:t>accorgimenti</a:t>
            </a:r>
            <a:r>
              <a:rPr lang="it-IT" dirty="0"/>
              <a:t> adottati da alcuni Atenei nel trattamento di tali dati.</a:t>
            </a:r>
          </a:p>
        </p:txBody>
      </p:sp>
    </p:spTree>
    <p:extLst>
      <p:ext uri="{BB962C8B-B14F-4D97-AF65-F5344CB8AC3E}">
        <p14:creationId xmlns:p14="http://schemas.microsoft.com/office/powerpoint/2010/main" val="42292497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t>2. Dati strettamente necessari</a:t>
            </a:r>
            <a:endParaRPr lang="it-IT" sz="4000" dirty="0"/>
          </a:p>
        </p:txBody>
      </p:sp>
      <p:sp>
        <p:nvSpPr>
          <p:cNvPr id="3" name="Segnaposto contenuto 2"/>
          <p:cNvSpPr>
            <a:spLocks noGrp="1"/>
          </p:cNvSpPr>
          <p:nvPr>
            <p:ph idx="1"/>
          </p:nvPr>
        </p:nvSpPr>
        <p:spPr/>
        <p:txBody>
          <a:bodyPr>
            <a:normAutofit/>
          </a:bodyPr>
          <a:lstStyle/>
          <a:p>
            <a:pPr marL="0" indent="0">
              <a:buNone/>
            </a:pPr>
            <a:endParaRPr lang="it-IT" dirty="0"/>
          </a:p>
          <a:p>
            <a:pPr marL="0" indent="0" algn="just">
              <a:buNone/>
            </a:pPr>
            <a:r>
              <a:rPr lang="it-IT" dirty="0" smtClean="0"/>
              <a:t>L’analisi </a:t>
            </a:r>
            <a:r>
              <a:rPr lang="it-IT" dirty="0"/>
              <a:t>sui tipi di dati che sono </a:t>
            </a:r>
            <a:r>
              <a:rPr lang="it-IT" b="1" dirty="0"/>
              <a:t>strettamente necessari</a:t>
            </a:r>
            <a:r>
              <a:rPr lang="it-IT" dirty="0"/>
              <a:t> per perseguire un obbligo legale o di quelli strettamente </a:t>
            </a:r>
            <a:r>
              <a:rPr lang="it-IT" b="1" dirty="0"/>
              <a:t>connessi</a:t>
            </a:r>
            <a:r>
              <a:rPr lang="it-IT" dirty="0"/>
              <a:t> all’esecuzione di </a:t>
            </a:r>
            <a:r>
              <a:rPr lang="it-IT" b="1" dirty="0"/>
              <a:t>compiti istituzionali </a:t>
            </a:r>
            <a:r>
              <a:rPr lang="it-IT" dirty="0"/>
              <a:t>favorisce la definizione di tempi di conservazione differenti o la previsione di differenti garanzie per l’interessato.</a:t>
            </a:r>
          </a:p>
        </p:txBody>
      </p:sp>
    </p:spTree>
    <p:extLst>
      <p:ext uri="{BB962C8B-B14F-4D97-AF65-F5344CB8AC3E}">
        <p14:creationId xmlns:p14="http://schemas.microsoft.com/office/powerpoint/2010/main" val="13523700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3. Modalità per informativa e consenso</a:t>
            </a:r>
            <a:endParaRPr lang="it-IT" sz="3600" dirty="0"/>
          </a:p>
        </p:txBody>
      </p:sp>
      <p:sp>
        <p:nvSpPr>
          <p:cNvPr id="3" name="Segnaposto contenuto 2"/>
          <p:cNvSpPr>
            <a:spLocks noGrp="1"/>
          </p:cNvSpPr>
          <p:nvPr>
            <p:ph idx="1"/>
          </p:nvPr>
        </p:nvSpPr>
        <p:spPr/>
        <p:txBody>
          <a:bodyPr>
            <a:normAutofit/>
          </a:bodyPr>
          <a:lstStyle/>
          <a:p>
            <a:pPr marL="0" indent="0" algn="just">
              <a:buNone/>
            </a:pPr>
            <a:endParaRPr lang="it-IT" dirty="0" smtClean="0"/>
          </a:p>
          <a:p>
            <a:pPr marL="0" indent="0" algn="just">
              <a:buNone/>
            </a:pPr>
            <a:r>
              <a:rPr lang="it-IT" dirty="0" smtClean="0"/>
              <a:t>Tenuto </a:t>
            </a:r>
            <a:r>
              <a:rPr lang="it-IT" dirty="0"/>
              <a:t>conto del nuovo GDPR, </a:t>
            </a:r>
            <a:r>
              <a:rPr lang="it-IT" dirty="0" smtClean="0"/>
              <a:t>nonché </a:t>
            </a:r>
            <a:r>
              <a:rPr lang="it-IT" dirty="0"/>
              <a:t>dell’obbligo di indicare nell’informativa “la base giuridica del trattamento” e “i legittimi interessi perseguiti dal titolare del trattamento” si ritiene opportuno fornire all’interessato </a:t>
            </a:r>
            <a:r>
              <a:rPr lang="it-IT" b="1" dirty="0"/>
              <a:t>maggiori dettagli</a:t>
            </a:r>
            <a:r>
              <a:rPr lang="it-IT" dirty="0"/>
              <a:t> sulle </a:t>
            </a:r>
            <a:r>
              <a:rPr lang="it-IT" dirty="0" smtClean="0"/>
              <a:t>finalità.</a:t>
            </a:r>
            <a:endParaRPr lang="it-IT" dirty="0"/>
          </a:p>
        </p:txBody>
      </p:sp>
    </p:spTree>
    <p:extLst>
      <p:ext uri="{BB962C8B-B14F-4D97-AF65-F5344CB8AC3E}">
        <p14:creationId xmlns:p14="http://schemas.microsoft.com/office/powerpoint/2010/main" val="21618463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 #2 Modalità consenso</a:t>
            </a:r>
            <a:endParaRPr lang="it-IT" dirty="0"/>
          </a:p>
        </p:txBody>
      </p:sp>
      <p:sp>
        <p:nvSpPr>
          <p:cNvPr id="3" name="Segnaposto contenuto 2"/>
          <p:cNvSpPr>
            <a:spLocks noGrp="1"/>
          </p:cNvSpPr>
          <p:nvPr>
            <p:ph idx="1"/>
          </p:nvPr>
        </p:nvSpPr>
        <p:spPr/>
        <p:txBody>
          <a:bodyPr/>
          <a:lstStyle/>
          <a:p>
            <a:pPr marL="0" indent="0" algn="just">
              <a:buNone/>
            </a:pPr>
            <a:endParaRPr lang="it-IT" dirty="0" smtClean="0"/>
          </a:p>
          <a:p>
            <a:pPr marL="0" indent="0" algn="just">
              <a:buNone/>
            </a:pPr>
            <a:r>
              <a:rPr lang="it-IT" dirty="0" smtClean="0"/>
              <a:t>Sono </a:t>
            </a:r>
            <a:r>
              <a:rPr lang="it-IT" dirty="0"/>
              <a:t>quindi condivise anche alcune valutazioni in merito all’opportunità di raccogliere un consenso </a:t>
            </a:r>
            <a:r>
              <a:rPr lang="it-IT" i="1" dirty="0"/>
              <a:t>ad hoc </a:t>
            </a:r>
            <a:r>
              <a:rPr lang="it-IT" dirty="0"/>
              <a:t>per le </a:t>
            </a:r>
            <a:r>
              <a:rPr lang="it-IT" b="1" dirty="0"/>
              <a:t>diverse finalità </a:t>
            </a:r>
            <a:r>
              <a:rPr lang="it-IT" dirty="0"/>
              <a:t>non connesse a obblighi legali o allo svolgimento di compiti strettamente istituzionali.</a:t>
            </a:r>
          </a:p>
          <a:p>
            <a:endParaRPr lang="it-IT" dirty="0"/>
          </a:p>
        </p:txBody>
      </p:sp>
    </p:spTree>
    <p:extLst>
      <p:ext uri="{BB962C8B-B14F-4D97-AF65-F5344CB8AC3E}">
        <p14:creationId xmlns:p14="http://schemas.microsoft.com/office/powerpoint/2010/main" val="295844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L’emendamento Kafka</a:t>
            </a:r>
            <a:endParaRPr lang="it-IT" dirty="0"/>
          </a:p>
        </p:txBody>
      </p:sp>
      <p:sp>
        <p:nvSpPr>
          <p:cNvPr id="3" name="Segnaposto contenuto 2"/>
          <p:cNvSpPr>
            <a:spLocks noGrp="1"/>
          </p:cNvSpPr>
          <p:nvPr>
            <p:ph idx="1"/>
          </p:nvPr>
        </p:nvSpPr>
        <p:spPr/>
        <p:txBody>
          <a:bodyPr/>
          <a:lstStyle/>
          <a:p>
            <a:pPr marL="0" indent="0" algn="ctr">
              <a:buNone/>
            </a:pPr>
            <a:r>
              <a:rPr lang="it-IT" dirty="0" smtClean="0"/>
              <a:t>Il trattamento </a:t>
            </a:r>
            <a:r>
              <a:rPr lang="it-IT" b="1" dirty="0" smtClean="0"/>
              <a:t>automatizzato</a:t>
            </a:r>
            <a:r>
              <a:rPr lang="it-IT" dirty="0" smtClean="0"/>
              <a:t> dei dati</a:t>
            </a:r>
          </a:p>
          <a:p>
            <a:pPr marL="0" indent="0">
              <a:buNone/>
            </a:pPr>
            <a:endParaRPr lang="it-IT" dirty="0"/>
          </a:p>
          <a:p>
            <a:pPr marL="0" indent="0" algn="just">
              <a:buNone/>
            </a:pPr>
            <a:r>
              <a:rPr lang="it-IT" dirty="0" smtClean="0"/>
              <a:t>Conseguenze giuridiche che nascono </a:t>
            </a:r>
            <a:r>
              <a:rPr lang="it-IT" b="1" dirty="0" smtClean="0"/>
              <a:t>senza</a:t>
            </a:r>
            <a:r>
              <a:rPr lang="it-IT" dirty="0" smtClean="0"/>
              <a:t> l’intervento di un essere umano.</a:t>
            </a:r>
          </a:p>
          <a:p>
            <a:pPr marL="0" indent="0" algn="just">
              <a:buNone/>
            </a:pPr>
            <a:r>
              <a:rPr lang="it-IT" dirty="0" smtClean="0"/>
              <a:t>Possibilità di opporsi, o di domandare un successivo controllo.</a:t>
            </a:r>
          </a:p>
          <a:p>
            <a:pPr marL="0" indent="0" algn="just">
              <a:buNone/>
            </a:pPr>
            <a:r>
              <a:rPr lang="it-IT" dirty="0" smtClean="0"/>
              <a:t>Paura per la </a:t>
            </a:r>
            <a:r>
              <a:rPr lang="it-IT" b="1" dirty="0" err="1" smtClean="0"/>
              <a:t>profilazione</a:t>
            </a:r>
            <a:r>
              <a:rPr lang="it-IT" dirty="0" smtClean="0"/>
              <a:t> automatica.</a:t>
            </a:r>
            <a:endParaRPr lang="it-IT" dirty="0"/>
          </a:p>
        </p:txBody>
      </p:sp>
    </p:spTree>
    <p:extLst>
      <p:ext uri="{BB962C8B-B14F-4D97-AF65-F5344CB8AC3E}">
        <p14:creationId xmlns:p14="http://schemas.microsoft.com/office/powerpoint/2010/main" val="28959718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4. Archiviazione </a:t>
            </a:r>
            <a:r>
              <a:rPr lang="it-IT" dirty="0"/>
              <a:t>e conservazione</a:t>
            </a:r>
          </a:p>
        </p:txBody>
      </p:sp>
      <p:sp>
        <p:nvSpPr>
          <p:cNvPr id="3" name="Segnaposto contenuto 2"/>
          <p:cNvSpPr>
            <a:spLocks noGrp="1"/>
          </p:cNvSpPr>
          <p:nvPr>
            <p:ph idx="1"/>
          </p:nvPr>
        </p:nvSpPr>
        <p:spPr/>
        <p:txBody>
          <a:bodyPr>
            <a:normAutofit fontScale="92500" lnSpcReduction="20000"/>
          </a:bodyPr>
          <a:lstStyle/>
          <a:p>
            <a:pPr marL="0" indent="0" algn="ctr">
              <a:buNone/>
            </a:pPr>
            <a:r>
              <a:rPr lang="it-IT" dirty="0" smtClean="0"/>
              <a:t>(</a:t>
            </a:r>
            <a:r>
              <a:rPr lang="it-IT" dirty="0"/>
              <a:t>T</a:t>
            </a:r>
            <a:r>
              <a:rPr lang="it-IT" dirty="0" smtClean="0"/>
              <a:t>empi</a:t>
            </a:r>
            <a:r>
              <a:rPr lang="it-IT" dirty="0"/>
              <a:t>, modi, quali dati)</a:t>
            </a:r>
          </a:p>
          <a:p>
            <a:pPr marL="0" indent="0" algn="just">
              <a:buNone/>
            </a:pPr>
            <a:r>
              <a:rPr lang="it-IT" dirty="0"/>
              <a:t>L’informativa sulla privacy </a:t>
            </a:r>
            <a:r>
              <a:rPr lang="it-IT" dirty="0" smtClean="0"/>
              <a:t>dovrà </a:t>
            </a:r>
            <a:r>
              <a:rPr lang="it-IT" dirty="0"/>
              <a:t>indicare il </a:t>
            </a:r>
            <a:r>
              <a:rPr lang="it-IT" b="1" dirty="0" smtClean="0"/>
              <a:t>periodo</a:t>
            </a:r>
            <a:r>
              <a:rPr lang="it-IT" dirty="0" smtClean="0"/>
              <a:t> di </a:t>
            </a:r>
            <a:r>
              <a:rPr lang="it-IT" dirty="0"/>
              <a:t>conservazione dei dati personali oppure, se non è possibile, i criteri utilizzati per determinare tale periodo. </a:t>
            </a:r>
            <a:endParaRPr lang="it-IT" dirty="0" smtClean="0"/>
          </a:p>
          <a:p>
            <a:pPr marL="0" indent="0" algn="just">
              <a:buNone/>
            </a:pPr>
            <a:r>
              <a:rPr lang="it-IT" dirty="0" smtClean="0"/>
              <a:t>Tale </a:t>
            </a:r>
            <a:r>
              <a:rPr lang="it-IT" dirty="0"/>
              <a:t>informazione è utile anche nell’ambito della redazione dei </a:t>
            </a:r>
            <a:r>
              <a:rPr lang="it-IT" b="1" dirty="0"/>
              <a:t>registri di trattamento</a:t>
            </a:r>
            <a:r>
              <a:rPr lang="it-IT" dirty="0"/>
              <a:t>: </a:t>
            </a:r>
            <a:r>
              <a:rPr lang="it-IT" dirty="0" smtClean="0"/>
              <a:t>sarà infatti </a:t>
            </a:r>
            <a:r>
              <a:rPr lang="it-IT" dirty="0"/>
              <a:t>importante determinare i termini ultimi previsti per la cancellazione delle diverse categorie di dati.</a:t>
            </a:r>
          </a:p>
          <a:p>
            <a:pPr marL="0" indent="0" algn="just">
              <a:buNone/>
            </a:pPr>
            <a:r>
              <a:rPr lang="it-IT" dirty="0"/>
              <a:t>I trattamenti possono essere compiuti con o senza l’ausilio di processi automatizzati.</a:t>
            </a:r>
          </a:p>
        </p:txBody>
      </p:sp>
    </p:spTree>
    <p:extLst>
      <p:ext uri="{BB962C8B-B14F-4D97-AF65-F5344CB8AC3E}">
        <p14:creationId xmlns:p14="http://schemas.microsoft.com/office/powerpoint/2010/main" val="342151586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5. Note sui diritti dell’interessato</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lgn="just">
              <a:buNone/>
            </a:pPr>
            <a:endParaRPr lang="it-IT" dirty="0" smtClean="0"/>
          </a:p>
          <a:p>
            <a:pPr marL="0" indent="0" algn="just">
              <a:buNone/>
            </a:pPr>
            <a:r>
              <a:rPr lang="it-IT" dirty="0" smtClean="0"/>
              <a:t>Si </a:t>
            </a:r>
            <a:r>
              <a:rPr lang="it-IT" dirty="0"/>
              <a:t>è ritenuto opportuno esplicitare in questa sezione alcune note inerenti i </a:t>
            </a:r>
            <a:r>
              <a:rPr lang="it-IT" b="1" dirty="0"/>
              <a:t>diritti</a:t>
            </a:r>
            <a:r>
              <a:rPr lang="it-IT" dirty="0"/>
              <a:t> dell’interessato.</a:t>
            </a:r>
          </a:p>
        </p:txBody>
      </p:sp>
    </p:spTree>
    <p:extLst>
      <p:ext uri="{BB962C8B-B14F-4D97-AF65-F5344CB8AC3E}">
        <p14:creationId xmlns:p14="http://schemas.microsoft.com/office/powerpoint/2010/main" val="24759028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6. Categorie di interessati</a:t>
            </a:r>
            <a:endParaRPr lang="it-IT" dirty="0"/>
          </a:p>
        </p:txBody>
      </p:sp>
      <p:sp>
        <p:nvSpPr>
          <p:cNvPr id="3" name="Segnaposto contenuto 2"/>
          <p:cNvSpPr>
            <a:spLocks noGrp="1"/>
          </p:cNvSpPr>
          <p:nvPr>
            <p:ph idx="1"/>
          </p:nvPr>
        </p:nvSpPr>
        <p:spPr/>
        <p:txBody>
          <a:bodyPr/>
          <a:lstStyle/>
          <a:p>
            <a:pPr marL="0" indent="0" algn="ctr">
              <a:buNone/>
            </a:pPr>
            <a:r>
              <a:rPr lang="it-IT" dirty="0"/>
              <a:t>Categorie di interessati</a:t>
            </a:r>
          </a:p>
          <a:p>
            <a:endParaRPr lang="it-IT" dirty="0"/>
          </a:p>
          <a:p>
            <a:pPr marL="0" indent="0" algn="just">
              <a:buNone/>
            </a:pPr>
            <a:r>
              <a:rPr lang="it-IT" dirty="0"/>
              <a:t>Le categorie di </a:t>
            </a:r>
            <a:r>
              <a:rPr lang="it-IT" b="1" dirty="0"/>
              <a:t>persone fisiche </a:t>
            </a:r>
            <a:r>
              <a:rPr lang="it-IT" dirty="0"/>
              <a:t>cui si riferiscono i dati personali. Ad esempio: studenti, personale dipendente, collaboratori, fornitori, ospiti.</a:t>
            </a:r>
          </a:p>
        </p:txBody>
      </p:sp>
    </p:spTree>
    <p:extLst>
      <p:ext uri="{BB962C8B-B14F-4D97-AF65-F5344CB8AC3E}">
        <p14:creationId xmlns:p14="http://schemas.microsoft.com/office/powerpoint/2010/main" val="57883285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7. Categorie </a:t>
            </a:r>
            <a:r>
              <a:rPr lang="it-IT" smtClean="0"/>
              <a:t>di destinatari</a:t>
            </a:r>
            <a:endParaRPr lang="it-IT"/>
          </a:p>
        </p:txBody>
      </p:sp>
      <p:sp>
        <p:nvSpPr>
          <p:cNvPr id="3" name="Segnaposto contenuto 2"/>
          <p:cNvSpPr>
            <a:spLocks noGrp="1"/>
          </p:cNvSpPr>
          <p:nvPr>
            <p:ph idx="1"/>
          </p:nvPr>
        </p:nvSpPr>
        <p:spPr/>
        <p:txBody>
          <a:bodyPr>
            <a:normAutofit/>
          </a:bodyPr>
          <a:lstStyle/>
          <a:p>
            <a:pPr marL="0" indent="0" algn="ctr">
              <a:buNone/>
            </a:pPr>
            <a:r>
              <a:rPr lang="it-IT" dirty="0"/>
              <a:t>Categorie di destinatari</a:t>
            </a:r>
          </a:p>
          <a:p>
            <a:pPr marL="0" indent="0" algn="just">
              <a:buNone/>
            </a:pPr>
            <a:endParaRPr lang="it-IT" dirty="0" smtClean="0"/>
          </a:p>
          <a:p>
            <a:pPr marL="0" indent="0" algn="just">
              <a:buNone/>
            </a:pPr>
            <a:r>
              <a:rPr lang="it-IT" dirty="0" smtClean="0"/>
              <a:t>È </a:t>
            </a:r>
            <a:r>
              <a:rPr lang="it-IT" dirty="0"/>
              <a:t>previsto individuare nell’informativa le categorie di destinatari a cui i dati personali possono essere comunicati</a:t>
            </a:r>
            <a:r>
              <a:rPr lang="it-IT" dirty="0" smtClean="0"/>
              <a:t>.</a:t>
            </a:r>
            <a:endParaRPr lang="it-IT" dirty="0"/>
          </a:p>
        </p:txBody>
      </p:sp>
    </p:spTree>
    <p:extLst>
      <p:ext uri="{BB962C8B-B14F-4D97-AF65-F5344CB8AC3E}">
        <p14:creationId xmlns:p14="http://schemas.microsoft.com/office/powerpoint/2010/main" val="6659192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Categorie destinatari #2</a:t>
            </a:r>
            <a:endParaRPr lang="it-IT" dirty="0"/>
          </a:p>
        </p:txBody>
      </p:sp>
      <p:sp>
        <p:nvSpPr>
          <p:cNvPr id="3" name="Segnaposto contenuto 2"/>
          <p:cNvSpPr>
            <a:spLocks noGrp="1"/>
          </p:cNvSpPr>
          <p:nvPr>
            <p:ph idx="1"/>
          </p:nvPr>
        </p:nvSpPr>
        <p:spPr/>
        <p:txBody>
          <a:bodyPr>
            <a:normAutofit/>
          </a:bodyPr>
          <a:lstStyle/>
          <a:p>
            <a:pPr marL="0" indent="0" algn="just">
              <a:buNone/>
            </a:pPr>
            <a:r>
              <a:rPr lang="it-IT" dirty="0"/>
              <a:t>Si </a:t>
            </a:r>
            <a:r>
              <a:rPr lang="it-IT" dirty="0" smtClean="0"/>
              <a:t>dovrà </a:t>
            </a:r>
            <a:r>
              <a:rPr lang="it-IT" dirty="0"/>
              <a:t>quindi dare indicazione di tutte le persone che possono ricevere comunicazione di dati personali (es: la persona fisica o giuridica, </a:t>
            </a:r>
            <a:r>
              <a:rPr lang="it-IT" dirty="0" smtClean="0"/>
              <a:t>l'autorità </a:t>
            </a:r>
            <a:r>
              <a:rPr lang="it-IT" dirty="0"/>
              <a:t>pubblica, il servizio o altro organismo che possono venire a conoscenza dei dati, </a:t>
            </a:r>
            <a:r>
              <a:rPr lang="it-IT" dirty="0" smtClean="0"/>
              <a:t>nonché, </a:t>
            </a:r>
            <a:r>
              <a:rPr lang="it-IT" dirty="0"/>
              <a:t>il responsabile del trattamento e le persone autorizzate al trattamento dei dati personali). </a:t>
            </a:r>
          </a:p>
        </p:txBody>
      </p:sp>
    </p:spTree>
    <p:extLst>
      <p:ext uri="{BB962C8B-B14F-4D97-AF65-F5344CB8AC3E}">
        <p14:creationId xmlns:p14="http://schemas.microsoft.com/office/powerpoint/2010/main" val="14091786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lgn="just">
              <a:buNone/>
            </a:pPr>
            <a:r>
              <a:rPr lang="it-IT" dirty="0"/>
              <a:t>Nelle schede di trattamento sotto riportate, non sono stati indicati eventuali soggetti esterni che potrebbero trattare i dati in qualità, ad esempio, di amministratori di sistema o di rete o di database, considerato che tale informazione è strettamente connessa all’organizzazione dei singoli Atenei.</a:t>
            </a:r>
          </a:p>
          <a:p>
            <a:endParaRPr lang="it-IT" dirty="0"/>
          </a:p>
          <a:p>
            <a:endParaRPr lang="it-IT" dirty="0"/>
          </a:p>
        </p:txBody>
      </p:sp>
    </p:spTree>
    <p:extLst>
      <p:ext uri="{BB962C8B-B14F-4D97-AF65-F5344CB8AC3E}">
        <p14:creationId xmlns:p14="http://schemas.microsoft.com/office/powerpoint/2010/main" val="38007362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lgn="just">
              <a:buNone/>
            </a:pPr>
            <a:r>
              <a:rPr lang="it-IT" dirty="0"/>
              <a:t>In relazione ai destinatari, si specifica inoltre che, se la comunicazione di dati personali è un obbligo legale o contrattuale oppure un requisito necessario per la conclusione di un contratto, e se l'interessato ha </a:t>
            </a:r>
            <a:r>
              <a:rPr lang="it-IT" b="1" dirty="0"/>
              <a:t>l'obbligo</a:t>
            </a:r>
            <a:r>
              <a:rPr lang="it-IT" dirty="0"/>
              <a:t> di fornire i dati personali, occorre chiarire - nell’informativa privacy - le possibili </a:t>
            </a:r>
            <a:r>
              <a:rPr lang="it-IT" b="1" dirty="0"/>
              <a:t>conseguenze</a:t>
            </a:r>
            <a:r>
              <a:rPr lang="it-IT" dirty="0"/>
              <a:t> della mancata comunicazione dei dati.</a:t>
            </a:r>
          </a:p>
          <a:p>
            <a:endParaRPr lang="it-IT" dirty="0"/>
          </a:p>
        </p:txBody>
      </p:sp>
    </p:spTree>
    <p:extLst>
      <p:ext uri="{BB962C8B-B14F-4D97-AF65-F5344CB8AC3E}">
        <p14:creationId xmlns:p14="http://schemas.microsoft.com/office/powerpoint/2010/main" val="40283242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8. Comunicazione </a:t>
            </a:r>
            <a:r>
              <a:rPr lang="it-IT" sz="3200" dirty="0"/>
              <a:t>e trasferimento all’estero</a:t>
            </a:r>
            <a:br>
              <a:rPr lang="it-IT" sz="3200" dirty="0"/>
            </a:br>
            <a:endParaRPr lang="it-IT" sz="3200" dirty="0"/>
          </a:p>
        </p:txBody>
      </p:sp>
      <p:sp>
        <p:nvSpPr>
          <p:cNvPr id="3" name="Segnaposto contenuto 2"/>
          <p:cNvSpPr>
            <a:spLocks noGrp="1"/>
          </p:cNvSpPr>
          <p:nvPr>
            <p:ph idx="1"/>
          </p:nvPr>
        </p:nvSpPr>
        <p:spPr/>
        <p:txBody>
          <a:bodyPr>
            <a:normAutofit/>
          </a:bodyPr>
          <a:lstStyle/>
          <a:p>
            <a:pPr marL="0" indent="0" algn="just">
              <a:buNone/>
            </a:pPr>
            <a:r>
              <a:rPr lang="it-IT" dirty="0" smtClean="0"/>
              <a:t>Occorre </a:t>
            </a:r>
            <a:r>
              <a:rPr lang="it-IT" dirty="0"/>
              <a:t>chiarire nell’informativa l'intenzione del titolare del trattamento di </a:t>
            </a:r>
            <a:r>
              <a:rPr lang="it-IT" b="1" dirty="0"/>
              <a:t>trasferire dati personali</a:t>
            </a:r>
            <a:r>
              <a:rPr lang="it-IT" dirty="0"/>
              <a:t> a un paese terzo o a un'organizzazione internazionale. </a:t>
            </a:r>
            <a:endParaRPr lang="it-IT" dirty="0" smtClean="0"/>
          </a:p>
          <a:p>
            <a:pPr marL="0" indent="0" algn="just">
              <a:buNone/>
            </a:pPr>
            <a:r>
              <a:rPr lang="it-IT" dirty="0" smtClean="0"/>
              <a:t>Tale </a:t>
            </a:r>
            <a:r>
              <a:rPr lang="it-IT" dirty="0"/>
              <a:t>dato è rilevante anche nell’ambito della redazione del registro, pertanto, si è ritenuto opportuno effettuare alcune note e approfondimenti su tale aspetto.</a:t>
            </a:r>
          </a:p>
        </p:txBody>
      </p:sp>
    </p:spTree>
    <p:extLst>
      <p:ext uri="{BB962C8B-B14F-4D97-AF65-F5344CB8AC3E}">
        <p14:creationId xmlns:p14="http://schemas.microsoft.com/office/powerpoint/2010/main" val="36744747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esempio</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lgn="ctr">
              <a:buNone/>
            </a:pPr>
            <a:endParaRPr lang="it-IT" dirty="0" smtClean="0"/>
          </a:p>
          <a:p>
            <a:pPr marL="0" indent="0" algn="ctr">
              <a:buNone/>
            </a:pPr>
            <a:r>
              <a:rPr lang="it-IT" dirty="0" smtClean="0"/>
              <a:t>Trattamento </a:t>
            </a:r>
            <a:r>
              <a:rPr lang="it-IT" dirty="0"/>
              <a:t>finalizzato per l’erogazione del percorso formativo e gestione della carriera (dall’immatricolazione alla laurea)</a:t>
            </a:r>
          </a:p>
        </p:txBody>
      </p:sp>
    </p:spTree>
    <p:extLst>
      <p:ext uri="{BB962C8B-B14F-4D97-AF65-F5344CB8AC3E}">
        <p14:creationId xmlns:p14="http://schemas.microsoft.com/office/powerpoint/2010/main" val="18341780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Descrizione </a:t>
            </a:r>
            <a:r>
              <a:rPr lang="it-IT" dirty="0"/>
              <a:t>del trattamento</a:t>
            </a:r>
            <a:br>
              <a:rPr lang="it-IT" dirty="0"/>
            </a:b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lgn="just">
              <a:buNone/>
            </a:pPr>
            <a:r>
              <a:rPr lang="it-IT" dirty="0" smtClean="0"/>
              <a:t>Il </a:t>
            </a:r>
            <a:r>
              <a:rPr lang="it-IT" dirty="0"/>
              <a:t>dato è trattato per permettere la gestione degli eventi inerenti la carriera dello studente, quali la gestione del piano di studio, la registrazione degli esami e la domanda di laurea.</a:t>
            </a:r>
          </a:p>
        </p:txBody>
      </p:sp>
    </p:spTree>
    <p:extLst>
      <p:ext uri="{BB962C8B-B14F-4D97-AF65-F5344CB8AC3E}">
        <p14:creationId xmlns:p14="http://schemas.microsoft.com/office/powerpoint/2010/main" val="3616226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 IL GDPR E IL DATO</a:t>
            </a:r>
            <a:endParaRPr lang="it-IT" dirty="0"/>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13646347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Natura </a:t>
            </a:r>
            <a:r>
              <a:rPr lang="it-IT" dirty="0"/>
              <a:t>dei dati</a:t>
            </a:r>
            <a:br>
              <a:rPr lang="it-IT" dirty="0"/>
            </a:br>
            <a:endParaRPr lang="it-IT" dirty="0"/>
          </a:p>
        </p:txBody>
      </p:sp>
      <p:sp>
        <p:nvSpPr>
          <p:cNvPr id="3" name="Segnaposto contenuto 2"/>
          <p:cNvSpPr>
            <a:spLocks noGrp="1"/>
          </p:cNvSpPr>
          <p:nvPr>
            <p:ph idx="1"/>
          </p:nvPr>
        </p:nvSpPr>
        <p:spPr/>
        <p:txBody>
          <a:bodyPr/>
          <a:lstStyle/>
          <a:p>
            <a:endParaRPr lang="it-IT" dirty="0" smtClean="0"/>
          </a:p>
          <a:p>
            <a:pPr marL="0" indent="0">
              <a:buNone/>
            </a:pPr>
            <a:endParaRPr lang="it-IT" dirty="0"/>
          </a:p>
          <a:p>
            <a:pPr marL="0" indent="0" algn="just">
              <a:buNone/>
            </a:pPr>
            <a:r>
              <a:rPr lang="it-IT" dirty="0" smtClean="0"/>
              <a:t>Personali</a:t>
            </a:r>
            <a:r>
              <a:rPr lang="it-IT" dirty="0"/>
              <a:t>, categorie particolari di dati personali (stato di salute), dati personali relativi a condanne penali e </a:t>
            </a:r>
            <a:r>
              <a:rPr lang="it-IT" dirty="0" smtClean="0"/>
              <a:t>reati.</a:t>
            </a:r>
            <a:endParaRPr lang="it-IT" dirty="0"/>
          </a:p>
        </p:txBody>
      </p:sp>
    </p:spTree>
    <p:extLst>
      <p:ext uri="{BB962C8B-B14F-4D97-AF65-F5344CB8AC3E}">
        <p14:creationId xmlns:p14="http://schemas.microsoft.com/office/powerpoint/2010/main" val="32306375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59148"/>
            <a:ext cx="8229600" cy="1143000"/>
          </a:xfrm>
        </p:spPr>
        <p:txBody>
          <a:bodyPr>
            <a:normAutofit fontScale="90000"/>
          </a:bodyPr>
          <a:lstStyle/>
          <a:p>
            <a:r>
              <a:rPr lang="it-IT" dirty="0" smtClean="0"/>
              <a:t>Dati </a:t>
            </a:r>
            <a:r>
              <a:rPr lang="it-IT" dirty="0"/>
              <a:t>personali strettamente </a:t>
            </a:r>
            <a:r>
              <a:rPr lang="it-IT" dirty="0" smtClean="0"/>
              <a:t>necessari</a:t>
            </a:r>
            <a:endParaRPr lang="it-IT" dirty="0"/>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smtClean="0"/>
              <a:t>Dati </a:t>
            </a:r>
            <a:r>
              <a:rPr lang="it-IT" dirty="0"/>
              <a:t>anagrafici, di contatto, dati per la verifica dei requisiti e inerenti la carriera (es: titoli, valutazione di prove intermedie, prova finale).</a:t>
            </a:r>
          </a:p>
          <a:p>
            <a:pPr marL="0" indent="0">
              <a:buNone/>
            </a:pPr>
            <a:endParaRPr lang="it-IT" dirty="0" smtClean="0"/>
          </a:p>
          <a:p>
            <a:pPr marL="0" indent="0" algn="just">
              <a:buNone/>
            </a:pPr>
            <a:r>
              <a:rPr lang="it-IT" dirty="0" smtClean="0"/>
              <a:t>In </a:t>
            </a:r>
            <a:r>
              <a:rPr lang="it-IT" dirty="0"/>
              <a:t>funzione della provenienza dello studente potrebbero rendersi necessari ulteriori dati (esempio: informazioni sul permesso di soggiorno).</a:t>
            </a:r>
          </a:p>
          <a:p>
            <a:pPr marL="0" indent="0">
              <a:buNone/>
            </a:pPr>
            <a:endParaRPr lang="it-IT" dirty="0" smtClean="0"/>
          </a:p>
          <a:p>
            <a:pPr marL="0" indent="0" algn="just">
              <a:buNone/>
            </a:pPr>
            <a:r>
              <a:rPr lang="it-IT" dirty="0" smtClean="0"/>
              <a:t>Vengono </a:t>
            </a:r>
            <a:r>
              <a:rPr lang="it-IT" dirty="0"/>
              <a:t>gestite anche altre informazioni non obbligatorie in termini generali ma richieste in situazioni specifiche: dati bancari, ISEE, fotografia, contatti telefonici, contatti email personale/i)</a:t>
            </a:r>
            <a:r>
              <a:rPr lang="it-IT" dirty="0" smtClean="0"/>
              <a:t>.</a:t>
            </a:r>
            <a:endParaRPr lang="it-IT" dirty="0"/>
          </a:p>
        </p:txBody>
      </p:sp>
    </p:spTree>
    <p:extLst>
      <p:ext uri="{BB962C8B-B14F-4D97-AF65-F5344CB8AC3E}">
        <p14:creationId xmlns:p14="http://schemas.microsoft.com/office/powerpoint/2010/main" val="38956096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Finalità</a:t>
            </a:r>
            <a:endParaRPr lang="it-IT" dirty="0"/>
          </a:p>
        </p:txBody>
      </p:sp>
      <p:sp>
        <p:nvSpPr>
          <p:cNvPr id="3" name="Segnaposto contenuto 2"/>
          <p:cNvSpPr>
            <a:spLocks noGrp="1"/>
          </p:cNvSpPr>
          <p:nvPr>
            <p:ph idx="1"/>
          </p:nvPr>
        </p:nvSpPr>
        <p:spPr/>
        <p:txBody>
          <a:bodyPr>
            <a:normAutofit fontScale="92500" lnSpcReduction="20000"/>
          </a:bodyPr>
          <a:lstStyle/>
          <a:p>
            <a:pPr marL="0" indent="0" algn="ctr">
              <a:buNone/>
            </a:pPr>
            <a:r>
              <a:rPr lang="it-IT" dirty="0"/>
              <a:t>Sono di seguito descritte le principali </a:t>
            </a:r>
            <a:r>
              <a:rPr lang="it-IT" dirty="0" err="1"/>
              <a:t>finalita</a:t>
            </a:r>
            <a:r>
              <a:rPr lang="it-IT" dirty="0"/>
              <a:t>̀ di trattamento di dati sensibili e/o dati personali relativi a condanne penali e reati:</a:t>
            </a:r>
          </a:p>
          <a:p>
            <a:pPr marL="0" indent="0" algn="just">
              <a:buNone/>
            </a:pPr>
            <a:r>
              <a:rPr lang="it-IT" dirty="0"/>
              <a:t>a. </a:t>
            </a:r>
            <a:r>
              <a:rPr lang="it-IT" dirty="0" smtClean="0"/>
              <a:t>Dati relativi agli studenti e</a:t>
            </a:r>
            <a:r>
              <a:rPr lang="it-IT" dirty="0"/>
              <a:t>/</a:t>
            </a:r>
            <a:r>
              <a:rPr lang="it-IT" dirty="0" smtClean="0"/>
              <a:t>o a familiari diversamente abili o ad </a:t>
            </a:r>
            <a:r>
              <a:rPr lang="it-IT" dirty="0"/>
              <a:t>elementi reddituali ai fini di un eventuale controllo sulle </a:t>
            </a:r>
            <a:r>
              <a:rPr lang="it-IT" b="1" dirty="0"/>
              <a:t>autocertificazioni</a:t>
            </a:r>
            <a:r>
              <a:rPr lang="it-IT" dirty="0"/>
              <a:t> relative alle tasse universitarie e di eventuali esoneri dal versamento delle tasse universitarie e/o fruizione di eventuali agevolazioni previste dalla legge, </a:t>
            </a:r>
            <a:r>
              <a:rPr lang="it-IT" dirty="0" smtClean="0"/>
              <a:t>nonché </a:t>
            </a:r>
            <a:r>
              <a:rPr lang="it-IT" dirty="0"/>
              <a:t>dati relativi alla gestione dei contributi straordinari per iniziative degli studenti</a:t>
            </a:r>
            <a:r>
              <a:rPr lang="it-IT" dirty="0" smtClean="0"/>
              <a:t>;</a:t>
            </a:r>
            <a:endParaRPr lang="it-IT" dirty="0"/>
          </a:p>
        </p:txBody>
      </p:sp>
    </p:spTree>
    <p:extLst>
      <p:ext uri="{BB962C8B-B14F-4D97-AF65-F5344CB8AC3E}">
        <p14:creationId xmlns:p14="http://schemas.microsoft.com/office/powerpoint/2010/main" val="95312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buNone/>
            </a:pPr>
            <a:r>
              <a:rPr lang="it-IT" dirty="0"/>
              <a:t>b. dati relativi allo status di rifugiato per la fruizione di esoneri e borse di studio;</a:t>
            </a:r>
          </a:p>
          <a:p>
            <a:pPr marL="0" indent="0" algn="just">
              <a:buNone/>
            </a:pPr>
            <a:r>
              <a:rPr lang="it-IT" dirty="0"/>
              <a:t>c. dati relativi allo stato di gravidanza al fine di attuare tutte le cautele necessarie per la tutela della donna in stato di gravidanza, sia per motivi didattici, quali la frequenza di laboratori, sia al fine della fruizione di eventuali agevolazioni e benefici di legge</a:t>
            </a:r>
            <a:r>
              <a:rPr lang="it-IT" dirty="0" smtClean="0"/>
              <a:t>;</a:t>
            </a:r>
            <a:endParaRPr lang="it-IT" dirty="0"/>
          </a:p>
        </p:txBody>
      </p:sp>
    </p:spTree>
    <p:extLst>
      <p:ext uri="{BB962C8B-B14F-4D97-AF65-F5344CB8AC3E}">
        <p14:creationId xmlns:p14="http://schemas.microsoft.com/office/powerpoint/2010/main" val="28264289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buNone/>
            </a:pPr>
            <a:r>
              <a:rPr lang="it-IT" dirty="0"/>
              <a:t>d. </a:t>
            </a:r>
            <a:r>
              <a:rPr lang="it-IT" dirty="0" smtClean="0"/>
              <a:t>Dati idonei a rivelare le opinioni politiche o l’adesione a partiti</a:t>
            </a:r>
            <a:r>
              <a:rPr lang="it-IT" dirty="0"/>
              <a:t>, associazioni od organizzazioni a carattere religioso, filosofico, politico o sindacale per esigenze connesse allo svolgimento delle procedure elettorali interne all’Ateneo</a:t>
            </a:r>
            <a:r>
              <a:rPr lang="it-IT" dirty="0" smtClean="0"/>
              <a:t>;</a:t>
            </a:r>
            <a:endParaRPr lang="it-IT" dirty="0"/>
          </a:p>
        </p:txBody>
      </p:sp>
    </p:spTree>
    <p:extLst>
      <p:ext uri="{BB962C8B-B14F-4D97-AF65-F5344CB8AC3E}">
        <p14:creationId xmlns:p14="http://schemas.microsoft.com/office/powerpoint/2010/main" val="29501258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a:bodyPr>
          <a:lstStyle/>
          <a:p>
            <a:pPr marL="0" indent="0" algn="just">
              <a:buNone/>
            </a:pPr>
            <a:r>
              <a:rPr lang="it-IT" dirty="0"/>
              <a:t>e. </a:t>
            </a:r>
            <a:r>
              <a:rPr lang="it-IT" dirty="0" smtClean="0"/>
              <a:t>Dati sensibili e dati personali relativi a condanne penali e reati </a:t>
            </a:r>
            <a:r>
              <a:rPr lang="it-IT" dirty="0"/>
              <a:t>che si rilevano nell’ambito di procedimenti disciplinari a carico degli studenti; </a:t>
            </a:r>
          </a:p>
          <a:p>
            <a:pPr marL="0" indent="0" algn="just">
              <a:buNone/>
            </a:pPr>
            <a:r>
              <a:rPr lang="it-IT" dirty="0" err="1"/>
              <a:t>f</a:t>
            </a:r>
            <a:r>
              <a:rPr lang="it-IT" dirty="0"/>
              <a:t>. dati relativi alla propria condizione di salute per </a:t>
            </a:r>
            <a:r>
              <a:rPr lang="it-IT" dirty="0" smtClean="0"/>
              <a:t>attività </a:t>
            </a:r>
            <a:r>
              <a:rPr lang="it-IT" dirty="0"/>
              <a:t>di mediazione del rapporto con i docenti, </a:t>
            </a:r>
            <a:r>
              <a:rPr lang="it-IT" dirty="0" smtClean="0"/>
              <a:t>attività </a:t>
            </a:r>
            <a:r>
              <a:rPr lang="it-IT" dirty="0"/>
              <a:t>di interpretariato, tutorato, trasporto e servizi analoghi per tutti gli studenti con disabilità o disturbi specifici dell’apprendimento.</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7845772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Modalità </a:t>
            </a:r>
            <a:r>
              <a:rPr lang="it-IT" sz="3200" dirty="0"/>
              <a:t>per </a:t>
            </a:r>
            <a:r>
              <a:rPr lang="it-IT" sz="3200" dirty="0" smtClean="0"/>
              <a:t>l’informativa e il </a:t>
            </a:r>
            <a:r>
              <a:rPr lang="it-IT" sz="3200" dirty="0"/>
              <a:t>consenso</a:t>
            </a:r>
            <a:br>
              <a:rPr lang="it-IT" sz="3200" dirty="0"/>
            </a:br>
            <a:endParaRPr lang="it-IT" sz="3200" dirty="0"/>
          </a:p>
        </p:txBody>
      </p:sp>
      <p:sp>
        <p:nvSpPr>
          <p:cNvPr id="3" name="Segnaposto contenuto 2"/>
          <p:cNvSpPr>
            <a:spLocks noGrp="1"/>
          </p:cNvSpPr>
          <p:nvPr>
            <p:ph idx="1"/>
          </p:nvPr>
        </p:nvSpPr>
        <p:spPr/>
        <p:txBody>
          <a:bodyPr/>
          <a:lstStyle/>
          <a:p>
            <a:pPr marL="0" indent="0">
              <a:buNone/>
            </a:pPr>
            <a:endParaRPr lang="it-IT" dirty="0" smtClean="0"/>
          </a:p>
          <a:p>
            <a:pPr marL="0" indent="0" algn="just">
              <a:buNone/>
            </a:pPr>
            <a:r>
              <a:rPr lang="it-IT" dirty="0" smtClean="0"/>
              <a:t>È </a:t>
            </a:r>
            <a:r>
              <a:rPr lang="it-IT" dirty="0"/>
              <a:t>redatta un’unica informativa e non è necessario acquisire il consenso.</a:t>
            </a:r>
          </a:p>
        </p:txBody>
      </p:sp>
    </p:spTree>
    <p:extLst>
      <p:ext uri="{BB962C8B-B14F-4D97-AF65-F5344CB8AC3E}">
        <p14:creationId xmlns:p14="http://schemas.microsoft.com/office/powerpoint/2010/main" val="32890405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Archiviazione e conservazione</a:t>
            </a:r>
            <a:br>
              <a:rPr lang="it-IT" dirty="0"/>
            </a:br>
            <a:endParaRPr lang="it-IT" dirty="0"/>
          </a:p>
        </p:txBody>
      </p:sp>
      <p:sp>
        <p:nvSpPr>
          <p:cNvPr id="3" name="Segnaposto contenuto 2"/>
          <p:cNvSpPr>
            <a:spLocks noGrp="1"/>
          </p:cNvSpPr>
          <p:nvPr>
            <p:ph idx="1"/>
          </p:nvPr>
        </p:nvSpPr>
        <p:spPr/>
        <p:txBody>
          <a:bodyPr>
            <a:normAutofit lnSpcReduction="10000"/>
          </a:bodyPr>
          <a:lstStyle/>
          <a:p>
            <a:pPr marL="0" indent="0" algn="ctr">
              <a:buNone/>
            </a:pPr>
            <a:r>
              <a:rPr lang="it-IT" dirty="0" smtClean="0"/>
              <a:t>(</a:t>
            </a:r>
            <a:r>
              <a:rPr lang="it-IT" dirty="0"/>
              <a:t>tempi, modi, quali dati)</a:t>
            </a:r>
          </a:p>
          <a:p>
            <a:pPr algn="just"/>
            <a:r>
              <a:rPr lang="it-IT" dirty="0" smtClean="0"/>
              <a:t>L’anagrafica </a:t>
            </a:r>
            <a:r>
              <a:rPr lang="it-IT" dirty="0"/>
              <a:t>degli studenti e i dati di carriera sono conservati dall’Ateneo illimitatamente nel tempo</a:t>
            </a:r>
          </a:p>
          <a:p>
            <a:pPr algn="just"/>
            <a:r>
              <a:rPr lang="it-IT" dirty="0" smtClean="0"/>
              <a:t>I </a:t>
            </a:r>
            <a:r>
              <a:rPr lang="it-IT" dirty="0"/>
              <a:t>dati inerenti graduatorie o verbali sono conservati illimitatamente nel tempo</a:t>
            </a:r>
          </a:p>
          <a:p>
            <a:pPr algn="just"/>
            <a:r>
              <a:rPr lang="it-IT" dirty="0" smtClean="0"/>
              <a:t>La </a:t>
            </a:r>
            <a:r>
              <a:rPr lang="it-IT" dirty="0"/>
              <a:t>conservazione dei restanti dati è sotteso ai tempi di conservazione degli atti amministrativi che li contengono.</a:t>
            </a:r>
          </a:p>
        </p:txBody>
      </p:sp>
    </p:spTree>
    <p:extLst>
      <p:ext uri="{BB962C8B-B14F-4D97-AF65-F5344CB8AC3E}">
        <p14:creationId xmlns:p14="http://schemas.microsoft.com/office/powerpoint/2010/main" val="22642587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Note sui diritti dell’interessato</a:t>
            </a:r>
            <a:br>
              <a:rPr lang="it-IT" dirty="0"/>
            </a:br>
            <a:endParaRPr lang="it-IT" dirty="0"/>
          </a:p>
        </p:txBody>
      </p:sp>
      <p:sp>
        <p:nvSpPr>
          <p:cNvPr id="3" name="Segnaposto contenuto 2"/>
          <p:cNvSpPr>
            <a:spLocks noGrp="1"/>
          </p:cNvSpPr>
          <p:nvPr>
            <p:ph idx="1"/>
          </p:nvPr>
        </p:nvSpPr>
        <p:spPr/>
        <p:txBody>
          <a:bodyPr>
            <a:normAutofit fontScale="85000" lnSpcReduction="10000"/>
          </a:bodyPr>
          <a:lstStyle/>
          <a:p>
            <a:pPr marL="0" indent="0" algn="just">
              <a:buNone/>
            </a:pPr>
            <a:r>
              <a:rPr lang="it-IT" dirty="0" smtClean="0"/>
              <a:t>In </a:t>
            </a:r>
            <a:r>
              <a:rPr lang="it-IT" dirty="0"/>
              <a:t>merito alla cancellazione dei dati – non </a:t>
            </a:r>
            <a:r>
              <a:rPr lang="it-IT" dirty="0" smtClean="0"/>
              <a:t>può </a:t>
            </a:r>
            <a:r>
              <a:rPr lang="it-IT" dirty="0"/>
              <a:t>essere concessa la cancellazione di dati personali che, per la normativa vigente o in ragione di regole d’Ateneo previste nei massimari o nei regolamenti interni:</a:t>
            </a:r>
          </a:p>
          <a:p>
            <a:pPr algn="just"/>
            <a:r>
              <a:rPr lang="it-IT" dirty="0" smtClean="0"/>
              <a:t>possono </a:t>
            </a:r>
            <a:r>
              <a:rPr lang="it-IT" dirty="0"/>
              <a:t>essere cancellati solo successivamente alla data di richiesta dell’interessato</a:t>
            </a:r>
          </a:p>
          <a:p>
            <a:pPr algn="just"/>
            <a:r>
              <a:rPr lang="it-IT" dirty="0" smtClean="0"/>
              <a:t>devono </a:t>
            </a:r>
            <a:r>
              <a:rPr lang="it-IT" dirty="0"/>
              <a:t>essere conservati illimitatamente nel tempo.</a:t>
            </a:r>
          </a:p>
          <a:p>
            <a:pPr marL="0" indent="0" algn="just">
              <a:buNone/>
            </a:pPr>
            <a:r>
              <a:rPr lang="it-IT" dirty="0"/>
              <a:t>In merito alla rettifica dei dati, deve essere concessa la </a:t>
            </a:r>
            <a:r>
              <a:rPr lang="it-IT" b="1" dirty="0"/>
              <a:t>rettifica del sesso</a:t>
            </a:r>
            <a:r>
              <a:rPr lang="it-IT" dirty="0"/>
              <a:t>, soprattutto a fronte di una sentenza che stabilisca l’avvenuto cambio di genere.</a:t>
            </a:r>
          </a:p>
        </p:txBody>
      </p:sp>
    </p:spTree>
    <p:extLst>
      <p:ext uri="{BB962C8B-B14F-4D97-AF65-F5344CB8AC3E}">
        <p14:creationId xmlns:p14="http://schemas.microsoft.com/office/powerpoint/2010/main" val="25260806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Categorie di interessati</a:t>
            </a:r>
            <a:br>
              <a:rPr lang="it-IT" dirty="0"/>
            </a:br>
            <a:endParaRPr lang="it-IT" dirty="0"/>
          </a:p>
        </p:txBody>
      </p:sp>
      <p:sp>
        <p:nvSpPr>
          <p:cNvPr id="3" name="Segnaposto contenuto 2"/>
          <p:cNvSpPr>
            <a:spLocks noGrp="1"/>
          </p:cNvSpPr>
          <p:nvPr>
            <p:ph idx="1"/>
          </p:nvPr>
        </p:nvSpPr>
        <p:spPr/>
        <p:txBody>
          <a:bodyPr/>
          <a:lstStyle/>
          <a:p>
            <a:pPr marL="0" indent="0">
              <a:buNone/>
            </a:pPr>
            <a:endParaRPr lang="it-IT" dirty="0" smtClean="0"/>
          </a:p>
          <a:p>
            <a:pPr algn="just"/>
            <a:r>
              <a:rPr lang="it-IT" dirty="0" smtClean="0"/>
              <a:t>Studenti.</a:t>
            </a:r>
            <a:endParaRPr lang="it-IT" dirty="0"/>
          </a:p>
          <a:p>
            <a:pPr algn="just"/>
            <a:r>
              <a:rPr lang="it-IT" dirty="0"/>
              <a:t>Familiari (solo a fini dell’esercizio al diritto allo studio</a:t>
            </a:r>
            <a:r>
              <a:rPr lang="it-IT" dirty="0" smtClean="0"/>
              <a:t>).</a:t>
            </a:r>
            <a:endParaRPr lang="it-IT" dirty="0"/>
          </a:p>
        </p:txBody>
      </p:sp>
    </p:spTree>
    <p:extLst>
      <p:ext uri="{BB962C8B-B14F-4D97-AF65-F5344CB8AC3E}">
        <p14:creationId xmlns:p14="http://schemas.microsoft.com/office/powerpoint/2010/main" val="2510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Dato personale</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lgn="ctr">
              <a:buNone/>
            </a:pPr>
            <a:r>
              <a:rPr lang="it-IT" dirty="0" smtClean="0"/>
              <a:t>Qualsiasi informazione riguardante una persona fisica </a:t>
            </a:r>
            <a:r>
              <a:rPr lang="it-IT" b="1" dirty="0" smtClean="0"/>
              <a:t>identificata</a:t>
            </a:r>
            <a:r>
              <a:rPr lang="it-IT" dirty="0" smtClean="0"/>
              <a:t> o </a:t>
            </a:r>
            <a:r>
              <a:rPr lang="it-IT" b="1" dirty="0" smtClean="0"/>
              <a:t>identificabile</a:t>
            </a:r>
            <a:r>
              <a:rPr lang="it-IT" dirty="0" smtClean="0"/>
              <a:t>.</a:t>
            </a:r>
          </a:p>
          <a:p>
            <a:pPr marL="0" indent="0">
              <a:buNone/>
            </a:pPr>
            <a:endParaRPr lang="it-IT" dirty="0" smtClean="0"/>
          </a:p>
          <a:p>
            <a:pPr marL="0" indent="0" algn="ctr">
              <a:buNone/>
            </a:pPr>
            <a:r>
              <a:rPr lang="it-IT" dirty="0" smtClean="0"/>
              <a:t>In altri termini: qualsiasi informazione che riguardi un </a:t>
            </a:r>
            <a:r>
              <a:rPr lang="it-IT" b="1" dirty="0" smtClean="0"/>
              <a:t>interessato</a:t>
            </a:r>
            <a:r>
              <a:rPr lang="it-IT" dirty="0" smtClean="0"/>
              <a:t>.</a:t>
            </a:r>
            <a:endParaRPr lang="it-IT" dirty="0"/>
          </a:p>
        </p:txBody>
      </p:sp>
    </p:spTree>
    <p:extLst>
      <p:ext uri="{BB962C8B-B14F-4D97-AF65-F5344CB8AC3E}">
        <p14:creationId xmlns:p14="http://schemas.microsoft.com/office/powerpoint/2010/main" val="118920240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Categorie di destinatari</a:t>
            </a:r>
            <a:br>
              <a:rPr lang="it-IT" dirty="0"/>
            </a:b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smtClean="0"/>
              <a:t>Strutture </a:t>
            </a:r>
            <a:r>
              <a:rPr lang="it-IT" dirty="0"/>
              <a:t>interne dell’Ateneo preposte quali, ad esempio, Segreterie Studenti, Uffici di Segreteria Didattica, Scuole, Dipartimenti, strutture preposte alla Comunicazione.</a:t>
            </a:r>
          </a:p>
          <a:p>
            <a:pPr algn="just"/>
            <a:r>
              <a:rPr lang="it-IT" dirty="0"/>
              <a:t>Responsabili di trattamento: eventuali fornitori di servizi per uso di canali social (es. gruppo ex-</a:t>
            </a:r>
            <a:r>
              <a:rPr lang="it-IT" dirty="0" err="1"/>
              <a:t>alumni</a:t>
            </a:r>
            <a:r>
              <a:rPr lang="it-IT" dirty="0"/>
              <a:t>); </a:t>
            </a:r>
            <a:r>
              <a:rPr lang="it-IT" dirty="0" err="1"/>
              <a:t>societa</a:t>
            </a:r>
            <a:r>
              <a:rPr lang="it-IT" dirty="0"/>
              <a:t>̀ che stampano le pergamene di laurea; ecc..</a:t>
            </a:r>
          </a:p>
          <a:p>
            <a:pPr algn="just"/>
            <a:r>
              <a:rPr lang="it-IT" dirty="0" smtClean="0"/>
              <a:t>Amministrazioni </a:t>
            </a:r>
            <a:r>
              <a:rPr lang="it-IT" dirty="0"/>
              <a:t>certificanti in sede di controllo delle dichiarazioni sostitutive rese ai fini del DPR 445/2000</a:t>
            </a:r>
            <a:r>
              <a:rPr lang="it-IT" dirty="0" smtClean="0"/>
              <a:t>;</a:t>
            </a:r>
            <a:endParaRPr lang="it-IT" dirty="0"/>
          </a:p>
        </p:txBody>
      </p:sp>
    </p:spTree>
    <p:extLst>
      <p:ext uri="{BB962C8B-B14F-4D97-AF65-F5344CB8AC3E}">
        <p14:creationId xmlns:p14="http://schemas.microsoft.com/office/powerpoint/2010/main" val="3204849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lgn="just">
              <a:buNone/>
            </a:pPr>
            <a:endParaRPr lang="it-IT" dirty="0" smtClean="0"/>
          </a:p>
          <a:p>
            <a:pPr marL="0" indent="0" algn="just">
              <a:buNone/>
            </a:pPr>
            <a:r>
              <a:rPr lang="it-IT" dirty="0" smtClean="0"/>
              <a:t>Enti </a:t>
            </a:r>
            <a:r>
              <a:rPr lang="it-IT" dirty="0"/>
              <a:t>locali ai fini di eventuali sussidi a favore di particolari categorie di studenti</a:t>
            </a:r>
          </a:p>
          <a:p>
            <a:pPr marL="0" indent="0" algn="just">
              <a:buNone/>
            </a:pPr>
            <a:r>
              <a:rPr lang="it-IT" dirty="0" smtClean="0"/>
              <a:t>Avvocatura </a:t>
            </a:r>
            <a:r>
              <a:rPr lang="it-IT" dirty="0"/>
              <a:t>dello Stato, Ministero degli Affari esteri, Questure, Ambasciate, Procura della Repubblica relativamente a permessi di soggiorno, al riconoscimento di particolari status</a:t>
            </a:r>
          </a:p>
          <a:p>
            <a:endParaRPr lang="it-IT" dirty="0"/>
          </a:p>
        </p:txBody>
      </p:sp>
    </p:spTree>
    <p:extLst>
      <p:ext uri="{BB962C8B-B14F-4D97-AF65-F5344CB8AC3E}">
        <p14:creationId xmlns:p14="http://schemas.microsoft.com/office/powerpoint/2010/main" val="10055586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10000"/>
          </a:bodyPr>
          <a:lstStyle/>
          <a:p>
            <a:pPr algn="just"/>
            <a:r>
              <a:rPr lang="it-IT" dirty="0" smtClean="0"/>
              <a:t>Enti </a:t>
            </a:r>
            <a:r>
              <a:rPr lang="it-IT" dirty="0"/>
              <a:t>di assicurazione per pratiche infortuni</a:t>
            </a:r>
          </a:p>
          <a:p>
            <a:pPr algn="just"/>
            <a:r>
              <a:rPr lang="it-IT" dirty="0" smtClean="0"/>
              <a:t>Organismi </a:t>
            </a:r>
            <a:r>
              <a:rPr lang="it-IT" dirty="0"/>
              <a:t>Regionali di Gestione (Enti dotati di </a:t>
            </a:r>
            <a:r>
              <a:rPr lang="it-IT" dirty="0" smtClean="0"/>
              <a:t>autonomia amministrativo</a:t>
            </a:r>
            <a:r>
              <a:rPr lang="it-IT" dirty="0"/>
              <a:t>-gestionale istituiti ai sensi delle norme vigenti in materia di diritto agli studi universitari) ed altri istituti per favorire la mobilità internazionale degli studenti, ai fini della valutazione dei benefici economici e dell’assegnazione degli </a:t>
            </a:r>
            <a:r>
              <a:rPr lang="it-IT" dirty="0" smtClean="0"/>
              <a:t>alloggi </a:t>
            </a:r>
          </a:p>
          <a:p>
            <a:pPr algn="just"/>
            <a:r>
              <a:rPr lang="it-IT" dirty="0" smtClean="0"/>
              <a:t>Agenzia </a:t>
            </a:r>
            <a:r>
              <a:rPr lang="it-IT" dirty="0"/>
              <a:t>Entrate per 730 nel caso di dottorandi o </a:t>
            </a:r>
            <a:r>
              <a:rPr lang="it-IT" dirty="0" smtClean="0"/>
              <a:t>specializzandi</a:t>
            </a:r>
            <a:endParaRPr lang="it-IT" dirty="0"/>
          </a:p>
        </p:txBody>
      </p:sp>
    </p:spTree>
    <p:extLst>
      <p:ext uri="{BB962C8B-B14F-4D97-AF65-F5344CB8AC3E}">
        <p14:creationId xmlns:p14="http://schemas.microsoft.com/office/powerpoint/2010/main" val="216855616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dirty="0" smtClean="0"/>
              <a:t>MIUR</a:t>
            </a:r>
            <a:endParaRPr lang="it-IT" dirty="0"/>
          </a:p>
          <a:p>
            <a:r>
              <a:rPr lang="it-IT" dirty="0" smtClean="0"/>
              <a:t>Soggetti </a:t>
            </a:r>
            <a:r>
              <a:rPr lang="it-IT" dirty="0"/>
              <a:t>pubblici e privati per consentire agli studenti di </a:t>
            </a:r>
            <a:r>
              <a:rPr lang="it-IT" dirty="0" smtClean="0"/>
              <a:t>fruire di </a:t>
            </a:r>
            <a:r>
              <a:rPr lang="it-IT" dirty="0"/>
              <a:t>agevolazioni, sussidi e servizi. Al fine di favorirne l’integrazione nel territorio e nell’ambiente universitario, possono </a:t>
            </a:r>
            <a:r>
              <a:rPr lang="it-IT" dirty="0" err="1"/>
              <a:t>altresi</a:t>
            </a:r>
            <a:r>
              <a:rPr lang="it-IT" dirty="0"/>
              <a:t>̀ essere comunicati i dati inerenti agli studenti di scambio a enti, istituti o associazioni</a:t>
            </a:r>
          </a:p>
          <a:p>
            <a:endParaRPr lang="it-IT" dirty="0"/>
          </a:p>
          <a:p>
            <a:endParaRPr lang="it-IT" dirty="0"/>
          </a:p>
        </p:txBody>
      </p:sp>
    </p:spTree>
    <p:extLst>
      <p:ext uri="{BB962C8B-B14F-4D97-AF65-F5344CB8AC3E}">
        <p14:creationId xmlns:p14="http://schemas.microsoft.com/office/powerpoint/2010/main" val="42096668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Finanziatori di premi, borse di dottorato e assegni, anche stranieri, nel caso di studenti e/o dottorandi che abbiano usufruito di </a:t>
            </a:r>
            <a:r>
              <a:rPr lang="it-IT" dirty="0" smtClean="0"/>
              <a:t>finanziamenti.</a:t>
            </a:r>
            <a:endParaRPr lang="it-IT" dirty="0"/>
          </a:p>
          <a:p>
            <a:r>
              <a:rPr lang="it-IT" dirty="0"/>
              <a:t>Atenei stranieri, impegnati in percorsi formativi con rilascio di titoli </a:t>
            </a:r>
            <a:r>
              <a:rPr lang="it-IT" dirty="0" smtClean="0"/>
              <a:t>congiunti.</a:t>
            </a:r>
            <a:endParaRPr lang="it-IT" dirty="0"/>
          </a:p>
          <a:p>
            <a:r>
              <a:rPr lang="it-IT" dirty="0"/>
              <a:t>Servizi </a:t>
            </a:r>
            <a:r>
              <a:rPr lang="it-IT" dirty="0" smtClean="0"/>
              <a:t>penitenziari.</a:t>
            </a:r>
            <a:endParaRPr lang="it-IT" dirty="0"/>
          </a:p>
          <a:p>
            <a:endParaRPr lang="it-IT" dirty="0"/>
          </a:p>
        </p:txBody>
      </p:sp>
    </p:spTree>
    <p:extLst>
      <p:ext uri="{BB962C8B-B14F-4D97-AF65-F5344CB8AC3E}">
        <p14:creationId xmlns:p14="http://schemas.microsoft.com/office/powerpoint/2010/main" val="980130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Comunicazione e trasferimento all’estero</a:t>
            </a:r>
            <a:br>
              <a:rPr lang="it-IT" dirty="0"/>
            </a:br>
            <a:endParaRPr lang="it-IT" dirty="0"/>
          </a:p>
        </p:txBody>
      </p:sp>
      <p:sp>
        <p:nvSpPr>
          <p:cNvPr id="3" name="Segnaposto contenuto 2"/>
          <p:cNvSpPr>
            <a:spLocks noGrp="1"/>
          </p:cNvSpPr>
          <p:nvPr>
            <p:ph idx="1"/>
          </p:nvPr>
        </p:nvSpPr>
        <p:spPr/>
        <p:txBody>
          <a:bodyPr>
            <a:normAutofit fontScale="92500"/>
          </a:bodyPr>
          <a:lstStyle/>
          <a:p>
            <a:pPr marL="0" indent="0" algn="ctr">
              <a:buNone/>
            </a:pPr>
            <a:r>
              <a:rPr lang="it-IT" dirty="0" smtClean="0"/>
              <a:t>I </a:t>
            </a:r>
            <a:r>
              <a:rPr lang="it-IT" dirty="0"/>
              <a:t>dati inerenti agli studenti di scambio possono essere traferiti, su richiesta a:</a:t>
            </a:r>
          </a:p>
          <a:p>
            <a:pPr algn="just"/>
            <a:r>
              <a:rPr lang="it-IT" dirty="0" err="1" smtClean="0"/>
              <a:t>Autorita</a:t>
            </a:r>
            <a:r>
              <a:rPr lang="it-IT" dirty="0" smtClean="0"/>
              <a:t>̀ </a:t>
            </a:r>
            <a:r>
              <a:rPr lang="it-IT" dirty="0"/>
              <a:t>all’estero (nel caso in cui sia necessario verificare il titolo di studi per ragioni professionali o per prosecuzione degli studi)</a:t>
            </a:r>
          </a:p>
          <a:p>
            <a:pPr algn="just"/>
            <a:r>
              <a:rPr lang="it-IT" dirty="0" smtClean="0"/>
              <a:t>Ambasciate </a:t>
            </a:r>
            <a:r>
              <a:rPr lang="it-IT" dirty="0"/>
              <a:t>all’estero (anche per esoneri dal servizio militare)</a:t>
            </a:r>
          </a:p>
          <a:p>
            <a:pPr algn="just"/>
            <a:r>
              <a:rPr lang="it-IT" dirty="0" smtClean="0"/>
              <a:t>Università </a:t>
            </a:r>
            <a:r>
              <a:rPr lang="it-IT" dirty="0"/>
              <a:t>extra UE (nell’ambito di scambi internazionali </a:t>
            </a:r>
            <a:r>
              <a:rPr lang="it-IT" dirty="0" smtClean="0"/>
              <a:t>per studenti </a:t>
            </a:r>
            <a:r>
              <a:rPr lang="it-IT" dirty="0"/>
              <a:t>in-</a:t>
            </a:r>
            <a:r>
              <a:rPr lang="it-IT" dirty="0" err="1"/>
              <a:t>going</a:t>
            </a:r>
            <a:r>
              <a:rPr lang="it-IT" dirty="0"/>
              <a:t> e out-</a:t>
            </a:r>
            <a:r>
              <a:rPr lang="it-IT" dirty="0" err="1"/>
              <a:t>going</a:t>
            </a:r>
            <a:r>
              <a:rPr lang="it-IT" dirty="0"/>
              <a:t>)</a:t>
            </a:r>
          </a:p>
        </p:txBody>
      </p:sp>
    </p:spTree>
    <p:extLst>
      <p:ext uri="{BB962C8B-B14F-4D97-AF65-F5344CB8AC3E}">
        <p14:creationId xmlns:p14="http://schemas.microsoft.com/office/powerpoint/2010/main" val="30934268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93212" y="1226749"/>
            <a:ext cx="6579188" cy="2541953"/>
          </a:xfrm>
        </p:spPr>
        <p:txBody>
          <a:bodyPr/>
          <a:lstStyle/>
          <a:p>
            <a:r>
              <a:rPr lang="it-IT" sz="4800" dirty="0" smtClean="0"/>
              <a:t>6. La morte del dato (e il futuro</a:t>
            </a:r>
            <a:r>
              <a:rPr lang="mr-IN" sz="4800" dirty="0" smtClean="0"/>
              <a:t>…</a:t>
            </a:r>
            <a:r>
              <a:rPr lang="it-IT" sz="4800" dirty="0" smtClean="0"/>
              <a:t>)</a:t>
            </a:r>
            <a:endParaRPr lang="it-IT" sz="4800" dirty="0"/>
          </a:p>
        </p:txBody>
      </p:sp>
      <p:sp>
        <p:nvSpPr>
          <p:cNvPr id="3" name="Sottotitolo 2"/>
          <p:cNvSpPr>
            <a:spLocks noGrp="1"/>
          </p:cNvSpPr>
          <p:nvPr>
            <p:ph type="subTitle" idx="1"/>
          </p:nvPr>
        </p:nvSpPr>
        <p:spPr/>
        <p:txBody>
          <a:bodyPr/>
          <a:lstStyle/>
          <a:p>
            <a:endParaRPr lang="it-IT" dirty="0"/>
          </a:p>
        </p:txBody>
      </p:sp>
      <p:sp>
        <p:nvSpPr>
          <p:cNvPr id="4" name="CasellaDiTesto 3"/>
          <p:cNvSpPr txBox="1"/>
          <p:nvPr/>
        </p:nvSpPr>
        <p:spPr>
          <a:xfrm>
            <a:off x="3051041" y="6058691"/>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4009301445"/>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morte ti fa social…</a:t>
            </a:r>
            <a:endParaRPr lang="it-IT" dirty="0"/>
          </a:p>
        </p:txBody>
      </p:sp>
      <p:sp>
        <p:nvSpPr>
          <p:cNvPr id="3" name="Segnaposto contenuto 2"/>
          <p:cNvSpPr>
            <a:spLocks noGrp="1"/>
          </p:cNvSpPr>
          <p:nvPr>
            <p:ph idx="1"/>
          </p:nvPr>
        </p:nvSpPr>
        <p:spPr/>
        <p:txBody>
          <a:bodyPr>
            <a:normAutofit fontScale="92500"/>
          </a:bodyPr>
          <a:lstStyle/>
          <a:p>
            <a:pPr marL="0" indent="0" algn="ctr">
              <a:buNone/>
            </a:pPr>
            <a:endParaRPr lang="it-IT" dirty="0" smtClean="0"/>
          </a:p>
          <a:p>
            <a:pPr marL="0" indent="0" algn="ctr">
              <a:buNone/>
            </a:pPr>
            <a:r>
              <a:rPr lang="it-IT" sz="3600" dirty="0" smtClean="0"/>
              <a:t>L’annuncio </a:t>
            </a:r>
            <a:r>
              <a:rPr lang="it-IT" sz="3600" dirty="0"/>
              <a:t>è stato dato il 13 marzo 2016 dalla </a:t>
            </a:r>
            <a:r>
              <a:rPr lang="it-IT" sz="3600" b="1" dirty="0" smtClean="0"/>
              <a:t>BBC</a:t>
            </a:r>
            <a:endParaRPr lang="it-IT" sz="3600" dirty="0" smtClean="0"/>
          </a:p>
          <a:p>
            <a:pPr marL="0" indent="0">
              <a:buNone/>
            </a:pPr>
            <a:endParaRPr lang="it-IT" sz="3600" dirty="0" smtClean="0"/>
          </a:p>
          <a:p>
            <a:pPr marL="0" indent="0" algn="just">
              <a:buNone/>
            </a:pPr>
            <a:r>
              <a:rPr lang="it-IT" sz="3600" dirty="0" smtClean="0"/>
              <a:t>«</a:t>
            </a:r>
            <a:r>
              <a:rPr lang="it-IT" sz="3600" dirty="0"/>
              <a:t>A breve, su </a:t>
            </a:r>
            <a:r>
              <a:rPr lang="it-IT" sz="3600" dirty="0" err="1"/>
              <a:t>Facebook</a:t>
            </a:r>
            <a:r>
              <a:rPr lang="it-IT" sz="3600" dirty="0"/>
              <a:t>, ci saranno </a:t>
            </a:r>
            <a:r>
              <a:rPr lang="it-IT" sz="3600" dirty="0" smtClean="0"/>
              <a:t>più </a:t>
            </a:r>
            <a:r>
              <a:rPr lang="it-IT" sz="3600" b="1" dirty="0"/>
              <a:t>morti</a:t>
            </a:r>
            <a:r>
              <a:rPr lang="it-IT" sz="3600" dirty="0"/>
              <a:t> che </a:t>
            </a:r>
            <a:r>
              <a:rPr lang="it-IT" sz="3600" b="1" dirty="0"/>
              <a:t>vivi</a:t>
            </a:r>
            <a:r>
              <a:rPr lang="it-IT" sz="3600" dirty="0"/>
              <a:t>. Il social network per eccellenza ha </a:t>
            </a:r>
            <a:r>
              <a:rPr lang="it-IT" sz="3600" dirty="0" smtClean="0"/>
              <a:t>già </a:t>
            </a:r>
            <a:r>
              <a:rPr lang="it-IT" sz="3600" dirty="0"/>
              <a:t>preso le sembianze di un </a:t>
            </a:r>
            <a:r>
              <a:rPr lang="it-IT" sz="3600" b="1" dirty="0"/>
              <a:t>cimitero</a:t>
            </a:r>
            <a:r>
              <a:rPr lang="it-IT" sz="3600" dirty="0"/>
              <a:t> </a:t>
            </a:r>
            <a:r>
              <a:rPr lang="it-IT" sz="3600" b="1" dirty="0"/>
              <a:t>digitale</a:t>
            </a:r>
            <a:r>
              <a:rPr lang="it-IT" sz="3600" dirty="0"/>
              <a:t>, in costante e inarrestabile crescita».</a:t>
            </a:r>
          </a:p>
        </p:txBody>
      </p:sp>
    </p:spTree>
    <p:extLst>
      <p:ext uri="{BB962C8B-B14F-4D97-AF65-F5344CB8AC3E}">
        <p14:creationId xmlns:p14="http://schemas.microsoft.com/office/powerpoint/2010/main" val="2002951029"/>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 muore si rivede…</a:t>
            </a:r>
            <a:endParaRPr lang="it-IT" dirty="0"/>
          </a:p>
        </p:txBody>
      </p:sp>
      <p:sp>
        <p:nvSpPr>
          <p:cNvPr id="3" name="Segnaposto contenuto 2"/>
          <p:cNvSpPr>
            <a:spLocks noGrp="1"/>
          </p:cNvSpPr>
          <p:nvPr>
            <p:ph idx="1"/>
          </p:nvPr>
        </p:nvSpPr>
        <p:spPr/>
        <p:txBody>
          <a:bodyPr>
            <a:noAutofit/>
          </a:bodyPr>
          <a:lstStyle/>
          <a:p>
            <a:pPr marL="0" indent="0" algn="just">
              <a:buNone/>
            </a:pPr>
            <a:endParaRPr lang="it-IT" sz="2800" dirty="0" smtClean="0"/>
          </a:p>
          <a:p>
            <a:pPr marL="0" indent="0" algn="just">
              <a:buNone/>
            </a:pPr>
            <a:r>
              <a:rPr lang="it-IT" sz="2800" dirty="0" smtClean="0"/>
              <a:t>Oltre </a:t>
            </a:r>
            <a:r>
              <a:rPr lang="it-IT" sz="2800" b="1" dirty="0"/>
              <a:t>trenta milioni </a:t>
            </a:r>
            <a:r>
              <a:rPr lang="it-IT" sz="2800" dirty="0" smtClean="0"/>
              <a:t>i profili </a:t>
            </a:r>
            <a:r>
              <a:rPr lang="it-IT" sz="2800" dirty="0"/>
              <a:t>online che apparterrebbero </a:t>
            </a:r>
            <a:r>
              <a:rPr lang="it-IT" sz="2800" dirty="0" smtClean="0"/>
              <a:t>già </a:t>
            </a:r>
            <a:r>
              <a:rPr lang="it-IT" sz="2800" dirty="0"/>
              <a:t>a persone </a:t>
            </a:r>
            <a:r>
              <a:rPr lang="it-IT" sz="2800" dirty="0" smtClean="0"/>
              <a:t>scomparse. </a:t>
            </a:r>
          </a:p>
          <a:p>
            <a:pPr marL="0" indent="0" algn="just">
              <a:buNone/>
            </a:pPr>
            <a:r>
              <a:rPr lang="it-IT" sz="2800" b="1" dirty="0" smtClean="0"/>
              <a:t>8.000</a:t>
            </a:r>
            <a:r>
              <a:rPr lang="it-IT" sz="2800" dirty="0" smtClean="0"/>
              <a:t> </a:t>
            </a:r>
            <a:r>
              <a:rPr lang="it-IT" sz="2800" dirty="0"/>
              <a:t>decessi digitali al giorno. </a:t>
            </a:r>
            <a:endParaRPr lang="it-IT" sz="2800" dirty="0" smtClean="0"/>
          </a:p>
          <a:p>
            <a:pPr marL="0" indent="0" algn="just">
              <a:buNone/>
            </a:pPr>
            <a:r>
              <a:rPr lang="it-IT" sz="2800" dirty="0" smtClean="0"/>
              <a:t>Quasi </a:t>
            </a:r>
            <a:r>
              <a:rPr lang="it-IT" sz="2800" b="1" dirty="0"/>
              <a:t>un</a:t>
            </a:r>
            <a:r>
              <a:rPr lang="it-IT" sz="2800" dirty="0"/>
              <a:t> </a:t>
            </a:r>
            <a:r>
              <a:rPr lang="it-IT" sz="2800" b="1" dirty="0"/>
              <a:t>milione</a:t>
            </a:r>
            <a:r>
              <a:rPr lang="it-IT" sz="2800" dirty="0"/>
              <a:t> di </a:t>
            </a:r>
            <a:r>
              <a:rPr lang="it-IT" sz="2800" dirty="0" smtClean="0"/>
              <a:t>morti </a:t>
            </a:r>
            <a:r>
              <a:rPr lang="it-IT" sz="2800" dirty="0"/>
              <a:t>digitali </a:t>
            </a:r>
            <a:r>
              <a:rPr lang="it-IT" sz="2800" dirty="0" smtClean="0"/>
              <a:t>“residenti” </a:t>
            </a:r>
            <a:r>
              <a:rPr lang="it-IT" sz="2800" dirty="0"/>
              <a:t>negli Stati </a:t>
            </a:r>
            <a:r>
              <a:rPr lang="it-IT" sz="2800" dirty="0" smtClean="0"/>
              <a:t>Uniti d’America.</a:t>
            </a:r>
          </a:p>
          <a:p>
            <a:pPr marL="0" indent="0" algn="just">
              <a:buNone/>
            </a:pPr>
            <a:r>
              <a:rPr lang="it-IT" sz="2800" dirty="0" smtClean="0"/>
              <a:t>Nel </a:t>
            </a:r>
            <a:r>
              <a:rPr lang="it-IT" sz="2800" b="1" dirty="0"/>
              <a:t>2065</a:t>
            </a:r>
            <a:r>
              <a:rPr lang="it-IT" sz="2800" dirty="0"/>
              <a:t> – o, al massimo, nel 2095 – si </a:t>
            </a:r>
            <a:r>
              <a:rPr lang="it-IT" sz="2800" dirty="0" smtClean="0"/>
              <a:t>registrerà </a:t>
            </a:r>
            <a:r>
              <a:rPr lang="it-IT" sz="2800" dirty="0"/>
              <a:t>il </a:t>
            </a:r>
            <a:r>
              <a:rPr lang="it-IT" sz="2800" b="1" dirty="0" smtClean="0"/>
              <a:t>sorpasso</a:t>
            </a:r>
            <a:r>
              <a:rPr lang="it-IT" sz="2800" dirty="0"/>
              <a:t>: </a:t>
            </a:r>
            <a:r>
              <a:rPr lang="it-IT" sz="2800" dirty="0" smtClean="0"/>
              <a:t>più </a:t>
            </a:r>
            <a:r>
              <a:rPr lang="it-IT" sz="2800" dirty="0"/>
              <a:t>account di </a:t>
            </a:r>
            <a:r>
              <a:rPr lang="it-IT" sz="2800" dirty="0" smtClean="0"/>
              <a:t>morti </a:t>
            </a:r>
            <a:r>
              <a:rPr lang="it-IT" sz="2800" dirty="0"/>
              <a:t>che vivi</a:t>
            </a:r>
            <a:r>
              <a:rPr lang="it-IT" sz="2800" dirty="0" smtClean="0"/>
              <a:t>.</a:t>
            </a:r>
            <a:endParaRPr lang="it-IT" sz="2800" dirty="0"/>
          </a:p>
        </p:txBody>
      </p:sp>
    </p:spTree>
    <p:extLst>
      <p:ext uri="{BB962C8B-B14F-4D97-AF65-F5344CB8AC3E}">
        <p14:creationId xmlns:p14="http://schemas.microsoft.com/office/powerpoint/2010/main" val="4206167099"/>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 Italia</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dirty="0" smtClean="0"/>
          </a:p>
          <a:p>
            <a:pPr marL="0" indent="0" algn="just">
              <a:buNone/>
            </a:pPr>
            <a:r>
              <a:rPr lang="it-IT" sz="4000" b="1" dirty="0" smtClean="0"/>
              <a:t>240.000</a:t>
            </a:r>
            <a:r>
              <a:rPr lang="it-IT" sz="4000" dirty="0" smtClean="0"/>
              <a:t> </a:t>
            </a:r>
            <a:r>
              <a:rPr lang="it-IT" sz="4000" dirty="0"/>
              <a:t>morti digitali in un anno, con un trend di </a:t>
            </a:r>
            <a:r>
              <a:rPr lang="it-IT" sz="4000" b="1" dirty="0"/>
              <a:t>650</a:t>
            </a:r>
            <a:r>
              <a:rPr lang="it-IT" sz="4000" dirty="0"/>
              <a:t> </a:t>
            </a:r>
            <a:r>
              <a:rPr lang="it-IT" sz="4000" dirty="0" smtClean="0"/>
              <a:t>bacheche </a:t>
            </a:r>
            <a:r>
              <a:rPr lang="it-IT" sz="4000" dirty="0"/>
              <a:t>abbandonate a loro stesse ogni </a:t>
            </a:r>
            <a:r>
              <a:rPr lang="it-IT" sz="4000" b="1" dirty="0"/>
              <a:t>giorno</a:t>
            </a:r>
            <a:r>
              <a:rPr lang="it-IT" sz="4000" dirty="0"/>
              <a:t>, su un parco utenti che ammonterebbe a circa 24 </a:t>
            </a:r>
            <a:r>
              <a:rPr lang="it-IT" sz="4000" dirty="0" smtClean="0"/>
              <a:t>milioni.</a:t>
            </a:r>
            <a:endParaRPr lang="it-IT" sz="4000" dirty="0"/>
          </a:p>
        </p:txBody>
      </p:sp>
    </p:spTree>
    <p:extLst>
      <p:ext uri="{BB962C8B-B14F-4D97-AF65-F5344CB8AC3E}">
        <p14:creationId xmlns:p14="http://schemas.microsoft.com/office/powerpoint/2010/main" val="261228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Nozione “storica” di dato</a:t>
            </a:r>
            <a:endParaRPr lang="it-IT" dirty="0"/>
          </a:p>
        </p:txBody>
      </p:sp>
      <p:sp>
        <p:nvSpPr>
          <p:cNvPr id="3" name="Segnaposto contenuto 2"/>
          <p:cNvSpPr>
            <a:spLocks noGrp="1"/>
          </p:cNvSpPr>
          <p:nvPr>
            <p:ph idx="1"/>
          </p:nvPr>
        </p:nvSpPr>
        <p:spPr/>
        <p:txBody>
          <a:bodyPr/>
          <a:lstStyle/>
          <a:p>
            <a:pPr marL="0" indent="0" algn="just">
              <a:buNone/>
            </a:pPr>
            <a:r>
              <a:rPr lang="it-IT" dirty="0" smtClean="0"/>
              <a:t>Nozione di </a:t>
            </a:r>
            <a:r>
              <a:rPr lang="it-IT" b="1" dirty="0" smtClean="0"/>
              <a:t>dato personale </a:t>
            </a:r>
            <a:r>
              <a:rPr lang="it-IT" dirty="0" smtClean="0"/>
              <a:t>già prevista dalla Convenzione 108/</a:t>
            </a:r>
            <a:r>
              <a:rPr lang="it-IT" b="1" dirty="0" smtClean="0"/>
              <a:t>1981</a:t>
            </a:r>
            <a:r>
              <a:rPr lang="it-IT" dirty="0" smtClean="0"/>
              <a:t>. </a:t>
            </a:r>
          </a:p>
          <a:p>
            <a:pPr marL="0" indent="0" algn="just">
              <a:buNone/>
            </a:pPr>
            <a:endParaRPr lang="it-IT" u="sng" dirty="0" smtClean="0"/>
          </a:p>
          <a:p>
            <a:pPr marL="0" indent="0" algn="just">
              <a:buNone/>
            </a:pPr>
            <a:r>
              <a:rPr lang="it-IT" u="sng" dirty="0" smtClean="0"/>
              <a:t>Dati a carattere personale</a:t>
            </a:r>
            <a:r>
              <a:rPr lang="it-IT" dirty="0" smtClean="0"/>
              <a:t>: “ogni informazione concernente una persona fisica identificata o identificabile”.</a:t>
            </a:r>
          </a:p>
          <a:p>
            <a:pPr marL="0" indent="0" algn="just">
              <a:buNone/>
            </a:pPr>
            <a:r>
              <a:rPr lang="it-IT" dirty="0" smtClean="0"/>
              <a:t>Definizione ripresa dalla Direttiva 95/46 e, poi, dal Regolamento.</a:t>
            </a:r>
            <a:endParaRPr lang="it-IT" dirty="0"/>
          </a:p>
        </p:txBody>
      </p:sp>
    </p:spTree>
    <p:extLst>
      <p:ext uri="{BB962C8B-B14F-4D97-AF65-F5344CB8AC3E}">
        <p14:creationId xmlns:p14="http://schemas.microsoft.com/office/powerpoint/2010/main" val="216931246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aspetti da toccare</a:t>
            </a:r>
            <a:endParaRPr lang="it-IT" dirty="0"/>
          </a:p>
        </p:txBody>
      </p:sp>
      <p:sp>
        <p:nvSpPr>
          <p:cNvPr id="3" name="Segnaposto contenuto 2"/>
          <p:cNvSpPr>
            <a:spLocks noGrp="1"/>
          </p:cNvSpPr>
          <p:nvPr>
            <p:ph idx="1"/>
          </p:nvPr>
        </p:nvSpPr>
        <p:spPr/>
        <p:txBody>
          <a:bodyPr>
            <a:normAutofit/>
          </a:bodyPr>
          <a:lstStyle/>
          <a:p>
            <a:pPr marL="0" indent="0" algn="just">
              <a:buNone/>
            </a:pPr>
            <a:r>
              <a:rPr lang="it-IT" sz="3200" dirty="0"/>
              <a:t>T</a:t>
            </a:r>
            <a:r>
              <a:rPr lang="it-IT" sz="3200" dirty="0" smtClean="0"/>
              <a:t>emi </a:t>
            </a:r>
            <a:r>
              <a:rPr lang="it-IT" sz="3200" dirty="0"/>
              <a:t>sociali, tecnologici, storici, religiosi e filosofici, sino ad arrivare a delineare all’orizzonte una </a:t>
            </a:r>
            <a:r>
              <a:rPr lang="it-IT" sz="3200" b="1" dirty="0"/>
              <a:t>nuova idea </a:t>
            </a:r>
            <a:r>
              <a:rPr lang="it-IT" sz="3200" dirty="0"/>
              <a:t>di </a:t>
            </a:r>
            <a:r>
              <a:rPr lang="it-IT" sz="3200" dirty="0" smtClean="0"/>
              <a:t>comprensione </a:t>
            </a:r>
            <a:r>
              <a:rPr lang="it-IT" sz="3200" dirty="0"/>
              <a:t>e gestione della morte </a:t>
            </a:r>
            <a:r>
              <a:rPr lang="it-IT" sz="3200" b="1" dirty="0"/>
              <a:t>ripensata</a:t>
            </a:r>
            <a:r>
              <a:rPr lang="it-IT" sz="3200" dirty="0"/>
              <a:t> ed </a:t>
            </a:r>
            <a:r>
              <a:rPr lang="it-IT" sz="3200" b="1" dirty="0"/>
              <a:t>adattata</a:t>
            </a:r>
            <a:r>
              <a:rPr lang="it-IT" sz="3200" dirty="0"/>
              <a:t> per l’era digitale e per le numerose </a:t>
            </a:r>
            <a:r>
              <a:rPr lang="it-IT" sz="3200" dirty="0" smtClean="0"/>
              <a:t>identità </a:t>
            </a:r>
            <a:r>
              <a:rPr lang="it-IT" sz="3200" dirty="0"/>
              <a:t>virtuali, o </a:t>
            </a:r>
            <a:r>
              <a:rPr lang="it-IT" sz="3200" b="1" dirty="0"/>
              <a:t>corpi elettronici</a:t>
            </a:r>
            <a:r>
              <a:rPr lang="it-IT" sz="3200" dirty="0"/>
              <a:t>, dell’individuo</a:t>
            </a:r>
            <a:r>
              <a:rPr lang="it-IT" sz="3200" dirty="0" smtClean="0"/>
              <a:t>.</a:t>
            </a:r>
            <a:endParaRPr lang="it-IT" sz="3200" dirty="0"/>
          </a:p>
        </p:txBody>
      </p:sp>
    </p:spTree>
    <p:extLst>
      <p:ext uri="{BB962C8B-B14F-4D97-AF65-F5344CB8AC3E}">
        <p14:creationId xmlns:p14="http://schemas.microsoft.com/office/powerpoint/2010/main" val="21185960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Anche la security</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endParaRPr lang="it-IT" dirty="0" smtClean="0"/>
          </a:p>
          <a:p>
            <a:pPr marL="0" indent="0" algn="just">
              <a:buNone/>
            </a:pPr>
            <a:r>
              <a:rPr lang="it-IT" sz="3200" dirty="0" smtClean="0"/>
              <a:t>È un </a:t>
            </a:r>
            <a:r>
              <a:rPr lang="it-IT" sz="3200" dirty="0"/>
              <a:t>settore in grado di sollevare problemi </a:t>
            </a:r>
            <a:r>
              <a:rPr lang="it-IT" sz="3200" b="1" dirty="0"/>
              <a:t>pratici</a:t>
            </a:r>
            <a:r>
              <a:rPr lang="it-IT" sz="3200" dirty="0"/>
              <a:t>, </a:t>
            </a:r>
            <a:r>
              <a:rPr lang="it-IT" sz="3200" dirty="0" smtClean="0"/>
              <a:t>quesiti </a:t>
            </a:r>
            <a:r>
              <a:rPr lang="it-IT" sz="3200" dirty="0"/>
              <a:t>tecnologici, di </a:t>
            </a:r>
            <a:r>
              <a:rPr lang="it-IT" sz="3200" dirty="0" err="1"/>
              <a:t>hacking</a:t>
            </a:r>
            <a:r>
              <a:rPr lang="it-IT" sz="3200" dirty="0"/>
              <a:t> e di sicurezza informatica e </a:t>
            </a:r>
            <a:r>
              <a:rPr lang="it-IT" sz="3200" b="1" dirty="0" smtClean="0"/>
              <a:t>controversie </a:t>
            </a:r>
            <a:r>
              <a:rPr lang="it-IT" sz="3200" b="1" dirty="0"/>
              <a:t>legali </a:t>
            </a:r>
            <a:r>
              <a:rPr lang="it-IT" sz="3200" dirty="0"/>
              <a:t>che sono </a:t>
            </a:r>
            <a:r>
              <a:rPr lang="it-IT" sz="3200" dirty="0" smtClean="0"/>
              <a:t>già </a:t>
            </a:r>
            <a:r>
              <a:rPr lang="it-IT" sz="3200" dirty="0"/>
              <a:t>di grandissima </a:t>
            </a:r>
            <a:r>
              <a:rPr lang="it-IT" sz="3200" dirty="0" smtClean="0"/>
              <a:t>attualità.</a:t>
            </a:r>
          </a:p>
          <a:p>
            <a:pPr marL="0" indent="0" algn="just">
              <a:buNone/>
            </a:pPr>
            <a:r>
              <a:rPr lang="it-IT" sz="3200" dirty="0" smtClean="0"/>
              <a:t>Che ruolo avrà la security del futuro sulla </a:t>
            </a:r>
            <a:r>
              <a:rPr lang="it-IT" sz="3200" b="1" dirty="0" smtClean="0"/>
              <a:t>morte</a:t>
            </a:r>
            <a:r>
              <a:rPr lang="it-IT" sz="3200" dirty="0" smtClean="0"/>
              <a:t> del dato o, meglio, sul </a:t>
            </a:r>
            <a:r>
              <a:rPr lang="it-IT" sz="3200" b="1" dirty="0" smtClean="0"/>
              <a:t>controllo</a:t>
            </a:r>
            <a:r>
              <a:rPr lang="it-IT" sz="3200" dirty="0" smtClean="0"/>
              <a:t> del processo di morte del dato (e del relativo </a:t>
            </a:r>
            <a:r>
              <a:rPr lang="it-IT" sz="3200" dirty="0" err="1" smtClean="0"/>
              <a:t>tracking</a:t>
            </a:r>
            <a:r>
              <a:rPr lang="it-IT" sz="3200" dirty="0" smtClean="0"/>
              <a:t>)? Si pensi al </a:t>
            </a:r>
            <a:r>
              <a:rPr lang="it-IT" sz="3200" b="1" dirty="0" smtClean="0"/>
              <a:t>Regolamento Europeo </a:t>
            </a:r>
            <a:r>
              <a:rPr lang="it-IT" sz="3200" dirty="0" smtClean="0"/>
              <a:t>e al suo tentativo di tenere sotto controllo gli spostamenti delle informazioni.</a:t>
            </a:r>
            <a:endParaRPr lang="it-IT" sz="3200" dirty="0"/>
          </a:p>
          <a:p>
            <a:endParaRPr lang="it-IT" dirty="0"/>
          </a:p>
        </p:txBody>
      </p:sp>
    </p:spTree>
    <p:extLst>
      <p:ext uri="{BB962C8B-B14F-4D97-AF65-F5344CB8AC3E}">
        <p14:creationId xmlns:p14="http://schemas.microsoft.com/office/powerpoint/2010/main" val="340047907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ne sarà dei dati?</a:t>
            </a:r>
            <a:endParaRPr lang="it-IT" dirty="0"/>
          </a:p>
        </p:txBody>
      </p:sp>
      <p:sp>
        <p:nvSpPr>
          <p:cNvPr id="3" name="Segnaposto contenuto 2"/>
          <p:cNvSpPr>
            <a:spLocks noGrp="1"/>
          </p:cNvSpPr>
          <p:nvPr>
            <p:ph idx="1"/>
          </p:nvPr>
        </p:nvSpPr>
        <p:spPr/>
        <p:txBody>
          <a:bodyPr>
            <a:noAutofit/>
          </a:bodyPr>
          <a:lstStyle/>
          <a:p>
            <a:pPr marL="0" indent="0" algn="just">
              <a:buNone/>
            </a:pPr>
            <a:endParaRPr lang="it-IT" sz="4000" dirty="0"/>
          </a:p>
          <a:p>
            <a:pPr marL="0" indent="0" algn="just">
              <a:buNone/>
            </a:pPr>
            <a:r>
              <a:rPr lang="it-IT" sz="4000" dirty="0" smtClean="0"/>
              <a:t>Il </a:t>
            </a:r>
            <a:r>
              <a:rPr lang="it-IT" sz="4000" dirty="0"/>
              <a:t>primo elemento di </a:t>
            </a:r>
            <a:r>
              <a:rPr lang="it-IT" sz="4000" dirty="0" smtClean="0"/>
              <a:t>analisi riguarda </a:t>
            </a:r>
            <a:r>
              <a:rPr lang="it-IT" sz="4000" dirty="0"/>
              <a:t>la </a:t>
            </a:r>
            <a:r>
              <a:rPr lang="it-IT" sz="4000" b="1" dirty="0"/>
              <a:t>comprensione</a:t>
            </a:r>
            <a:r>
              <a:rPr lang="it-IT" sz="4000" dirty="0"/>
              <a:t> – che sia la </a:t>
            </a:r>
            <a:r>
              <a:rPr lang="it-IT" sz="4000" dirty="0" smtClean="0"/>
              <a:t>più </a:t>
            </a:r>
            <a:r>
              <a:rPr lang="it-IT" sz="4000" dirty="0"/>
              <a:t>lucida possibile – di che cosa ne </a:t>
            </a:r>
            <a:r>
              <a:rPr lang="it-IT" sz="4000" dirty="0" smtClean="0"/>
              <a:t>sarà </a:t>
            </a:r>
            <a:r>
              <a:rPr lang="it-IT" sz="4000" dirty="0"/>
              <a:t>dei </a:t>
            </a:r>
            <a:r>
              <a:rPr lang="it-IT" sz="4000" dirty="0" smtClean="0"/>
              <a:t>dati </a:t>
            </a:r>
            <a:r>
              <a:rPr lang="it-IT" sz="4000" dirty="0"/>
              <a:t>digitali </a:t>
            </a:r>
            <a:r>
              <a:rPr lang="it-IT" sz="4000" b="1" dirty="0"/>
              <a:t>dopo</a:t>
            </a:r>
            <a:r>
              <a:rPr lang="it-IT" sz="4000" dirty="0"/>
              <a:t> </a:t>
            </a:r>
            <a:r>
              <a:rPr lang="it-IT" sz="4000" b="1" dirty="0"/>
              <a:t>la</a:t>
            </a:r>
            <a:r>
              <a:rPr lang="it-IT" sz="4000" dirty="0"/>
              <a:t> </a:t>
            </a:r>
            <a:r>
              <a:rPr lang="it-IT" sz="4000" b="1" dirty="0"/>
              <a:t>morte</a:t>
            </a:r>
            <a:r>
              <a:rPr lang="it-IT" sz="4000" dirty="0" smtClean="0"/>
              <a:t>.</a:t>
            </a:r>
            <a:endParaRPr lang="it-IT" sz="4000" dirty="0"/>
          </a:p>
        </p:txBody>
      </p:sp>
    </p:spTree>
    <p:extLst>
      <p:ext uri="{BB962C8B-B14F-4D97-AF65-F5344CB8AC3E}">
        <p14:creationId xmlns:p14="http://schemas.microsoft.com/office/powerpoint/2010/main" val="99225704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corpo elettronico?</a:t>
            </a:r>
            <a:endParaRPr lang="it-IT" dirty="0"/>
          </a:p>
        </p:txBody>
      </p:sp>
      <p:sp>
        <p:nvSpPr>
          <p:cNvPr id="3" name="Segnaposto contenuto 2"/>
          <p:cNvSpPr>
            <a:spLocks noGrp="1"/>
          </p:cNvSpPr>
          <p:nvPr>
            <p:ph idx="1"/>
          </p:nvPr>
        </p:nvSpPr>
        <p:spPr/>
        <p:txBody>
          <a:bodyPr>
            <a:normAutofit fontScale="92500"/>
          </a:bodyPr>
          <a:lstStyle/>
          <a:p>
            <a:pPr marL="0" indent="0">
              <a:buNone/>
            </a:pPr>
            <a:endParaRPr lang="it-IT" dirty="0" smtClean="0"/>
          </a:p>
          <a:p>
            <a:pPr marL="0" indent="0" algn="just">
              <a:buNone/>
            </a:pPr>
            <a:r>
              <a:rPr lang="it-IT" sz="3500" dirty="0"/>
              <a:t>Q</a:t>
            </a:r>
            <a:r>
              <a:rPr lang="it-IT" sz="3500" dirty="0" smtClean="0"/>
              <a:t>uale sarà </a:t>
            </a:r>
            <a:r>
              <a:rPr lang="it-IT" sz="3500" dirty="0"/>
              <a:t>il destino di tutte le </a:t>
            </a:r>
            <a:r>
              <a:rPr lang="it-IT" sz="3500" dirty="0" smtClean="0"/>
              <a:t>persone</a:t>
            </a:r>
            <a:r>
              <a:rPr lang="it-IT" sz="3500" dirty="0"/>
              <a:t>/</a:t>
            </a:r>
            <a:r>
              <a:rPr lang="it-IT" sz="3500" dirty="0" smtClean="0"/>
              <a:t>identità </a:t>
            </a:r>
            <a:r>
              <a:rPr lang="it-IT" sz="3500" dirty="0"/>
              <a:t>digitali/</a:t>
            </a:r>
            <a:r>
              <a:rPr lang="it-IT" sz="3500" b="1" dirty="0"/>
              <a:t>alter ego </a:t>
            </a:r>
            <a:r>
              <a:rPr lang="it-IT" sz="3500" b="1" dirty="0" smtClean="0"/>
              <a:t>virtuali</a:t>
            </a:r>
            <a:r>
              <a:rPr lang="it-IT" sz="3500" dirty="0"/>
              <a:t>/corpi elettronici che hanno preso forma nel corso di </a:t>
            </a:r>
            <a:r>
              <a:rPr lang="it-IT" sz="3500" b="1" dirty="0"/>
              <a:t>anni</a:t>
            </a:r>
            <a:r>
              <a:rPr lang="it-IT" sz="3500" dirty="0"/>
              <a:t> di </a:t>
            </a:r>
            <a:r>
              <a:rPr lang="it-IT" sz="3500" dirty="0" smtClean="0"/>
              <a:t>attività online? </a:t>
            </a:r>
          </a:p>
          <a:p>
            <a:pPr marL="0" indent="0" algn="just">
              <a:buNone/>
            </a:pPr>
            <a:r>
              <a:rPr lang="it-IT" sz="3500" dirty="0" smtClean="0"/>
              <a:t>Quali </a:t>
            </a:r>
            <a:r>
              <a:rPr lang="it-IT" sz="3500" dirty="0"/>
              <a:t>saranno le </a:t>
            </a:r>
            <a:r>
              <a:rPr lang="it-IT" sz="3500" b="1" dirty="0"/>
              <a:t>persone</a:t>
            </a:r>
            <a:r>
              <a:rPr lang="it-IT" sz="3500" dirty="0"/>
              <a:t> che potranno disporne e che, in ultima istanza, potranno prendere delle </a:t>
            </a:r>
            <a:r>
              <a:rPr lang="it-IT" sz="3500" b="1" dirty="0"/>
              <a:t>decisioni</a:t>
            </a:r>
            <a:r>
              <a:rPr lang="it-IT" sz="3500" dirty="0"/>
              <a:t> sul modo in cui trattare i </a:t>
            </a:r>
            <a:r>
              <a:rPr lang="it-IT" sz="3500" dirty="0" smtClean="0"/>
              <a:t>beni digitali?</a:t>
            </a:r>
            <a:endParaRPr lang="it-IT" sz="3500" dirty="0"/>
          </a:p>
        </p:txBody>
      </p:sp>
    </p:spTree>
    <p:extLst>
      <p:ext uri="{BB962C8B-B14F-4D97-AF65-F5344CB8AC3E}">
        <p14:creationId xmlns:p14="http://schemas.microsoft.com/office/powerpoint/2010/main" val="17880690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Visibili per sempre?</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lgn="just">
              <a:buNone/>
            </a:pPr>
            <a:r>
              <a:rPr lang="it-IT" sz="3600" dirty="0" smtClean="0"/>
              <a:t>I </a:t>
            </a:r>
            <a:r>
              <a:rPr lang="it-IT" sz="3600" dirty="0"/>
              <a:t>multiformi contenuti dei profili sui social network, dei blog e delle caselle di posta </a:t>
            </a:r>
            <a:r>
              <a:rPr lang="it-IT" sz="3600" dirty="0" smtClean="0"/>
              <a:t>elettronica </a:t>
            </a:r>
            <a:r>
              <a:rPr lang="it-IT" sz="3600" dirty="0"/>
              <a:t>resteranno per sempre </a:t>
            </a:r>
            <a:r>
              <a:rPr lang="it-IT" sz="3600" b="1" dirty="0"/>
              <a:t>visibili a tutti </a:t>
            </a:r>
            <a:r>
              <a:rPr lang="it-IT" sz="3600" dirty="0"/>
              <a:t>e, quindi, supereranno anche la morta </a:t>
            </a:r>
            <a:r>
              <a:rPr lang="it-IT" sz="3600" dirty="0" smtClean="0"/>
              <a:t>fisica </a:t>
            </a:r>
            <a:r>
              <a:rPr lang="it-IT" sz="3600" dirty="0"/>
              <a:t>dell’utente, rimanendo </a:t>
            </a:r>
            <a:r>
              <a:rPr lang="it-IT" sz="3600" b="1" dirty="0"/>
              <a:t>eterni</a:t>
            </a:r>
            <a:r>
              <a:rPr lang="it-IT" sz="3600" dirty="0"/>
              <a:t>?</a:t>
            </a:r>
          </a:p>
          <a:p>
            <a:endParaRPr lang="it-IT" dirty="0"/>
          </a:p>
          <a:p>
            <a:endParaRPr lang="it-IT" dirty="0"/>
          </a:p>
        </p:txBody>
      </p:sp>
    </p:spTree>
    <p:extLst>
      <p:ext uri="{BB962C8B-B14F-4D97-AF65-F5344CB8AC3E}">
        <p14:creationId xmlns:p14="http://schemas.microsoft.com/office/powerpoint/2010/main" val="16187648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Fissi o in movimento?</a:t>
            </a:r>
            <a:endParaRPr lang="it-IT" dirty="0"/>
          </a:p>
        </p:txBody>
      </p:sp>
      <p:sp>
        <p:nvSpPr>
          <p:cNvPr id="3" name="Segnaposto contenuto 2"/>
          <p:cNvSpPr>
            <a:spLocks noGrp="1"/>
          </p:cNvSpPr>
          <p:nvPr>
            <p:ph idx="1"/>
          </p:nvPr>
        </p:nvSpPr>
        <p:spPr/>
        <p:txBody>
          <a:bodyPr>
            <a:normAutofit lnSpcReduction="10000"/>
          </a:bodyPr>
          <a:lstStyle/>
          <a:p>
            <a:pPr marL="0" indent="0">
              <a:buNone/>
            </a:pPr>
            <a:endParaRPr lang="it-IT" dirty="0" smtClean="0"/>
          </a:p>
          <a:p>
            <a:pPr marL="0" indent="0" algn="just">
              <a:buNone/>
            </a:pPr>
            <a:r>
              <a:rPr lang="it-IT" sz="3600" dirty="0" smtClean="0"/>
              <a:t>E </a:t>
            </a:r>
            <a:r>
              <a:rPr lang="it-IT" sz="3600" dirty="0"/>
              <a:t>rimarranno eterni </a:t>
            </a:r>
            <a:r>
              <a:rPr lang="it-IT" sz="3600" b="1" dirty="0" smtClean="0"/>
              <a:t>fissi</a:t>
            </a:r>
            <a:r>
              <a:rPr lang="it-IT" sz="3600" dirty="0" smtClean="0"/>
              <a:t>, </a:t>
            </a:r>
            <a:r>
              <a:rPr lang="it-IT" sz="3600" dirty="0"/>
              <a:t>o eterni in </a:t>
            </a:r>
            <a:r>
              <a:rPr lang="it-IT" sz="3600" b="1" dirty="0"/>
              <a:t>movimento</a:t>
            </a:r>
            <a:r>
              <a:rPr lang="it-IT" sz="3600" dirty="0"/>
              <a:t>? </a:t>
            </a:r>
            <a:endParaRPr lang="it-IT" sz="3600" dirty="0" smtClean="0"/>
          </a:p>
          <a:p>
            <a:pPr marL="0" indent="0" algn="just">
              <a:buNone/>
            </a:pPr>
            <a:r>
              <a:rPr lang="it-IT" sz="3600" dirty="0" smtClean="0"/>
              <a:t>In </a:t>
            </a:r>
            <a:r>
              <a:rPr lang="it-IT" sz="3600" dirty="0"/>
              <a:t>altre </a:t>
            </a:r>
            <a:r>
              <a:rPr lang="it-IT" sz="3600" dirty="0" smtClean="0"/>
              <a:t>parole</a:t>
            </a:r>
            <a:r>
              <a:rPr lang="it-IT" sz="3600" dirty="0"/>
              <a:t>: saranno </a:t>
            </a:r>
            <a:r>
              <a:rPr lang="it-IT" sz="3600" b="1" dirty="0"/>
              <a:t>congelati</a:t>
            </a:r>
            <a:r>
              <a:rPr lang="it-IT" sz="3600" dirty="0"/>
              <a:t> e </a:t>
            </a:r>
            <a:r>
              <a:rPr lang="it-IT" sz="3600" b="1" dirty="0"/>
              <a:t>cristallizzati</a:t>
            </a:r>
            <a:r>
              <a:rPr lang="it-IT" sz="3600" dirty="0"/>
              <a:t> al momento esatto del decesso </a:t>
            </a:r>
            <a:r>
              <a:rPr lang="it-IT" sz="3600" dirty="0" smtClean="0"/>
              <a:t>dell’utente</a:t>
            </a:r>
            <a:r>
              <a:rPr lang="it-IT" sz="3600" dirty="0"/>
              <a:t> </a:t>
            </a:r>
            <a:r>
              <a:rPr lang="it-IT" sz="3600" dirty="0" smtClean="0"/>
              <a:t>o </a:t>
            </a:r>
            <a:r>
              <a:rPr lang="it-IT" sz="3600" dirty="0"/>
              <a:t>potranno essere </a:t>
            </a:r>
            <a:r>
              <a:rPr lang="it-IT" sz="3600" b="1" dirty="0"/>
              <a:t>aggiornati</a:t>
            </a:r>
            <a:r>
              <a:rPr lang="it-IT" sz="3600" dirty="0"/>
              <a:t> costantemente da parenti o amici e rimanere, in un certo senso, </a:t>
            </a:r>
            <a:r>
              <a:rPr lang="it-IT" sz="3600" b="1" dirty="0"/>
              <a:t>vivi</a:t>
            </a:r>
            <a:r>
              <a:rPr lang="it-IT" sz="3600" dirty="0" smtClean="0"/>
              <a:t>?</a:t>
            </a:r>
            <a:endParaRPr lang="it-IT" sz="3600" dirty="0"/>
          </a:p>
        </p:txBody>
      </p:sp>
    </p:spTree>
    <p:extLst>
      <p:ext uri="{BB962C8B-B14F-4D97-AF65-F5344CB8AC3E}">
        <p14:creationId xmlns:p14="http://schemas.microsoft.com/office/powerpoint/2010/main" val="28634401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se li voglio eliminare?</a:t>
            </a:r>
            <a:endParaRPr lang="it-IT" dirty="0"/>
          </a:p>
        </p:txBody>
      </p:sp>
      <p:sp>
        <p:nvSpPr>
          <p:cNvPr id="3" name="Segnaposto contenuto 2"/>
          <p:cNvSpPr>
            <a:spLocks noGrp="1"/>
          </p:cNvSpPr>
          <p:nvPr>
            <p:ph idx="1"/>
          </p:nvPr>
        </p:nvSpPr>
        <p:spPr/>
        <p:txBody>
          <a:bodyPr>
            <a:normAutofit/>
          </a:bodyPr>
          <a:lstStyle/>
          <a:p>
            <a:pPr marL="0" indent="0" algn="just">
              <a:buNone/>
            </a:pPr>
            <a:r>
              <a:rPr lang="it-IT" sz="3600" dirty="0"/>
              <a:t>Al contrario, se uno </a:t>
            </a:r>
            <a:r>
              <a:rPr lang="it-IT" sz="3600" b="1" dirty="0"/>
              <a:t>non</a:t>
            </a:r>
            <a:r>
              <a:rPr lang="it-IT" sz="3600" dirty="0"/>
              <a:t> volesse rimanere eterno, </a:t>
            </a:r>
            <a:r>
              <a:rPr lang="it-IT" sz="3600" dirty="0" smtClean="0"/>
              <a:t>avrà </a:t>
            </a:r>
            <a:r>
              <a:rPr lang="it-IT" sz="3600" dirty="0"/>
              <a:t>la </a:t>
            </a:r>
            <a:r>
              <a:rPr lang="it-IT" sz="3600" dirty="0" smtClean="0"/>
              <a:t>possibilità </a:t>
            </a:r>
            <a:r>
              <a:rPr lang="it-IT" sz="3600" dirty="0"/>
              <a:t>di </a:t>
            </a:r>
            <a:r>
              <a:rPr lang="it-IT" sz="3600" b="1" dirty="0"/>
              <a:t>eliminare</a:t>
            </a:r>
            <a:r>
              <a:rPr lang="it-IT" sz="3600" dirty="0"/>
              <a:t> tutti i dati e le sue tracce digitali per sempre? </a:t>
            </a:r>
            <a:endParaRPr lang="it-IT" sz="3600" dirty="0" smtClean="0"/>
          </a:p>
          <a:p>
            <a:pPr marL="0" indent="0" algn="just">
              <a:buNone/>
            </a:pPr>
            <a:r>
              <a:rPr lang="it-IT" sz="3600" dirty="0" smtClean="0"/>
              <a:t>Di </a:t>
            </a:r>
            <a:r>
              <a:rPr lang="it-IT" sz="3600" dirty="0"/>
              <a:t>far sì, in altre parole, che le informazioni </a:t>
            </a:r>
            <a:r>
              <a:rPr lang="it-IT" sz="3600" b="1" dirty="0"/>
              <a:t>muoiano</a:t>
            </a:r>
            <a:r>
              <a:rPr lang="it-IT" sz="3600" dirty="0"/>
              <a:t> insieme a lui? </a:t>
            </a:r>
            <a:endParaRPr lang="it-IT" sz="3600" dirty="0" smtClean="0"/>
          </a:p>
        </p:txBody>
      </p:sp>
    </p:spTree>
    <p:extLst>
      <p:ext uri="{BB962C8B-B14F-4D97-AF65-F5344CB8AC3E}">
        <p14:creationId xmlns:p14="http://schemas.microsoft.com/office/powerpoint/2010/main" val="362529369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Automazione</a:t>
            </a:r>
            <a:endParaRPr lang="it-IT" dirty="0"/>
          </a:p>
        </p:txBody>
      </p:sp>
      <p:sp>
        <p:nvSpPr>
          <p:cNvPr id="3" name="Segnaposto contenuto 2"/>
          <p:cNvSpPr>
            <a:spLocks noGrp="1"/>
          </p:cNvSpPr>
          <p:nvPr>
            <p:ph idx="1"/>
          </p:nvPr>
        </p:nvSpPr>
        <p:spPr/>
        <p:txBody>
          <a:bodyPr>
            <a:normAutofit fontScale="92500"/>
          </a:bodyPr>
          <a:lstStyle/>
          <a:p>
            <a:pPr marL="0" indent="0">
              <a:buNone/>
            </a:pPr>
            <a:endParaRPr lang="it-IT" dirty="0" smtClean="0"/>
          </a:p>
          <a:p>
            <a:pPr marL="0" indent="0" algn="just">
              <a:buNone/>
            </a:pPr>
            <a:r>
              <a:rPr lang="it-IT" sz="3200" dirty="0"/>
              <a:t>M</a:t>
            </a:r>
            <a:r>
              <a:rPr lang="it-IT" sz="3200" dirty="0" smtClean="0"/>
              <a:t>agari</a:t>
            </a:r>
            <a:r>
              <a:rPr lang="it-IT" sz="3200" dirty="0"/>
              <a:t>, di poterlo fare in maniera </a:t>
            </a:r>
            <a:r>
              <a:rPr lang="it-IT" sz="3200" b="1" dirty="0"/>
              <a:t>automatizzata</a:t>
            </a:r>
            <a:r>
              <a:rPr lang="it-IT" sz="3200" dirty="0"/>
              <a:t> – ad esempio come conseguenza diretta della morte fisica – nel caso, per ipotesi, si registrasse un periodo </a:t>
            </a:r>
            <a:r>
              <a:rPr lang="it-IT" sz="3200" dirty="0" smtClean="0"/>
              <a:t>più </a:t>
            </a:r>
            <a:r>
              <a:rPr lang="it-IT" sz="3200" dirty="0"/>
              <a:t>o meno lungo di </a:t>
            </a:r>
            <a:r>
              <a:rPr lang="it-IT" sz="3200" b="1" dirty="0" smtClean="0"/>
              <a:t>inattività</a:t>
            </a:r>
            <a:r>
              <a:rPr lang="it-IT" sz="3200" dirty="0" smtClean="0"/>
              <a:t>, </a:t>
            </a:r>
            <a:r>
              <a:rPr lang="it-IT" sz="3200" dirty="0"/>
              <a:t>cancellando i dati definitivamente o mantenendoli in rete ma impedendo </a:t>
            </a:r>
            <a:r>
              <a:rPr lang="it-IT" sz="3200" b="1" dirty="0"/>
              <a:t>l’accesso</a:t>
            </a:r>
            <a:r>
              <a:rPr lang="it-IT" sz="3200" dirty="0"/>
              <a:t> da parte di chiunque</a:t>
            </a:r>
            <a:r>
              <a:rPr lang="it-IT" sz="3200" dirty="0" smtClean="0"/>
              <a:t>?</a:t>
            </a:r>
          </a:p>
          <a:p>
            <a:pPr marL="0" indent="0" algn="just">
              <a:buNone/>
            </a:pPr>
            <a:r>
              <a:rPr lang="it-IT" sz="3200" dirty="0" smtClean="0"/>
              <a:t>Si pensi a un pulsante “rimuovi tutti i dati” in servizi quali </a:t>
            </a:r>
            <a:r>
              <a:rPr lang="it-IT" sz="3200" b="1" dirty="0" err="1" smtClean="0"/>
              <a:t>SugarSync</a:t>
            </a:r>
            <a:r>
              <a:rPr lang="it-IT" sz="3200" dirty="0" smtClean="0"/>
              <a:t> o </a:t>
            </a:r>
            <a:r>
              <a:rPr lang="it-IT" sz="3200" b="1" dirty="0" err="1" smtClean="0"/>
              <a:t>CrashPlan</a:t>
            </a:r>
            <a:r>
              <a:rPr lang="it-IT" sz="3200" dirty="0" smtClean="0"/>
              <a:t> o simili.</a:t>
            </a:r>
            <a:endParaRPr lang="it-IT" sz="3200" dirty="0"/>
          </a:p>
          <a:p>
            <a:endParaRPr lang="it-IT" dirty="0"/>
          </a:p>
        </p:txBody>
      </p:sp>
    </p:spTree>
    <p:extLst>
      <p:ext uri="{BB962C8B-B14F-4D97-AF65-F5344CB8AC3E}">
        <p14:creationId xmlns:p14="http://schemas.microsoft.com/office/powerpoint/2010/main" val="62507790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 dobbiamo rassegnare?</a:t>
            </a:r>
            <a:endParaRPr lang="it-IT" dirty="0"/>
          </a:p>
        </p:txBody>
      </p:sp>
      <p:sp>
        <p:nvSpPr>
          <p:cNvPr id="3" name="Segnaposto contenuto 2"/>
          <p:cNvSpPr>
            <a:spLocks noGrp="1"/>
          </p:cNvSpPr>
          <p:nvPr>
            <p:ph idx="1"/>
          </p:nvPr>
        </p:nvSpPr>
        <p:spPr/>
        <p:txBody>
          <a:bodyPr>
            <a:normAutofit/>
          </a:bodyPr>
          <a:lstStyle/>
          <a:p>
            <a:pPr marL="0" indent="0" algn="just">
              <a:buNone/>
            </a:pPr>
            <a:r>
              <a:rPr lang="it-IT" sz="3200" dirty="0"/>
              <a:t>Dobbiamo </a:t>
            </a:r>
            <a:r>
              <a:rPr lang="it-IT" sz="3200" b="1" dirty="0"/>
              <a:t>accettare</a:t>
            </a:r>
            <a:r>
              <a:rPr lang="it-IT" sz="3200" dirty="0"/>
              <a:t> il fatto e </a:t>
            </a:r>
            <a:r>
              <a:rPr lang="it-IT" sz="3200" b="1" dirty="0" smtClean="0"/>
              <a:t>rassegnarci</a:t>
            </a:r>
            <a:r>
              <a:rPr lang="it-IT" sz="3200" dirty="0" smtClean="0"/>
              <a:t> all’idea </a:t>
            </a:r>
            <a:r>
              <a:rPr lang="it-IT" sz="3200" dirty="0"/>
              <a:t>che siamo ormai in un’epoca di dati </a:t>
            </a:r>
            <a:r>
              <a:rPr lang="it-IT" sz="3200" b="1" dirty="0"/>
              <a:t>eterni</a:t>
            </a:r>
            <a:r>
              <a:rPr lang="it-IT" sz="3200" dirty="0"/>
              <a:t>, che sopravvivono senza difficoltà anche alla morte dell’individuo o, al contrario, abbiamo ancora dei margini di </a:t>
            </a:r>
            <a:r>
              <a:rPr lang="it-IT" sz="3200" b="1" dirty="0" smtClean="0"/>
              <a:t>possibilità</a:t>
            </a:r>
            <a:r>
              <a:rPr lang="it-IT" sz="3200" dirty="0" smtClean="0"/>
              <a:t> </a:t>
            </a:r>
            <a:r>
              <a:rPr lang="it-IT" sz="3200" dirty="0"/>
              <a:t>per, ad esempio, </a:t>
            </a:r>
            <a:r>
              <a:rPr lang="it-IT" sz="3200" dirty="0" smtClean="0"/>
              <a:t>predisporre </a:t>
            </a:r>
            <a:r>
              <a:rPr lang="it-IT" sz="3200" dirty="0"/>
              <a:t>processi di </a:t>
            </a:r>
            <a:r>
              <a:rPr lang="it-IT" sz="3200" b="1" dirty="0"/>
              <a:t>autodistruzione</a:t>
            </a:r>
            <a:r>
              <a:rPr lang="it-IT" sz="3200" dirty="0"/>
              <a:t> dei dati quale </a:t>
            </a:r>
            <a:r>
              <a:rPr lang="it-IT" sz="3200" b="1" dirty="0"/>
              <a:t>ultima forma </a:t>
            </a:r>
            <a:r>
              <a:rPr lang="it-IT" sz="3200" dirty="0"/>
              <a:t>di tutela della privacy e dei nostri segreti?</a:t>
            </a:r>
          </a:p>
          <a:p>
            <a:endParaRPr lang="it-IT" dirty="0"/>
          </a:p>
          <a:p>
            <a:endParaRPr lang="it-IT" dirty="0"/>
          </a:p>
        </p:txBody>
      </p:sp>
    </p:spTree>
    <p:extLst>
      <p:ext uri="{BB962C8B-B14F-4D97-AF65-F5344CB8AC3E}">
        <p14:creationId xmlns:p14="http://schemas.microsoft.com/office/powerpoint/2010/main" val="70358370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Non è solo questione di profili</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sz="3200" dirty="0" smtClean="0"/>
          </a:p>
          <a:p>
            <a:pPr marL="0" indent="0" algn="just">
              <a:buNone/>
            </a:pPr>
            <a:r>
              <a:rPr lang="it-IT" sz="3200" dirty="0" smtClean="0"/>
              <a:t>Ridurre </a:t>
            </a:r>
            <a:r>
              <a:rPr lang="it-IT" sz="3200" dirty="0"/>
              <a:t>la questione della morte </a:t>
            </a:r>
            <a:r>
              <a:rPr lang="it-IT" sz="3200" dirty="0" smtClean="0"/>
              <a:t>digitale </a:t>
            </a:r>
            <a:r>
              <a:rPr lang="it-IT" sz="3200" dirty="0"/>
              <a:t>– e della relativa eredità – a un problema di gestione di </a:t>
            </a:r>
            <a:r>
              <a:rPr lang="it-IT" sz="3200" b="1" dirty="0"/>
              <a:t>profili</a:t>
            </a:r>
            <a:r>
              <a:rPr lang="it-IT" sz="3200" dirty="0"/>
              <a:t>, account, ricordi, video o immagini e alla cura di qualche status o galleria di </a:t>
            </a:r>
            <a:r>
              <a:rPr lang="it-IT" sz="3200" dirty="0" err="1"/>
              <a:t>selfie</a:t>
            </a:r>
            <a:r>
              <a:rPr lang="it-IT" sz="3200" dirty="0"/>
              <a:t> è a dir poco </a:t>
            </a:r>
            <a:r>
              <a:rPr lang="it-IT" sz="3200" b="1" dirty="0"/>
              <a:t>riduttivo</a:t>
            </a:r>
            <a:r>
              <a:rPr lang="it-IT" sz="3200" dirty="0"/>
              <a:t>. </a:t>
            </a:r>
          </a:p>
        </p:txBody>
      </p:sp>
    </p:spTree>
    <p:extLst>
      <p:ext uri="{BB962C8B-B14F-4D97-AF65-F5344CB8AC3E}">
        <p14:creationId xmlns:p14="http://schemas.microsoft.com/office/powerpoint/2010/main" val="269460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Opinion 4/2007</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smtClean="0"/>
          </a:p>
          <a:p>
            <a:pPr marL="0" indent="0">
              <a:buNone/>
            </a:pPr>
            <a:r>
              <a:rPr lang="it-IT" dirty="0" smtClean="0"/>
              <a:t>Opinion </a:t>
            </a:r>
            <a:r>
              <a:rPr lang="it-IT" dirty="0" smtClean="0"/>
              <a:t>4/2007 del </a:t>
            </a:r>
            <a:r>
              <a:rPr lang="it-IT" b="1" dirty="0" err="1" smtClean="0"/>
              <a:t>Working</a:t>
            </a:r>
            <a:r>
              <a:rPr lang="it-IT" b="1" dirty="0" smtClean="0"/>
              <a:t> Party </a:t>
            </a:r>
            <a:r>
              <a:rPr lang="it-IT" dirty="0" smtClean="0"/>
              <a:t>ex art. 29: è uno dei documenti di riferimento.</a:t>
            </a:r>
          </a:p>
          <a:p>
            <a:pPr marL="0" indent="0">
              <a:buNone/>
            </a:pPr>
            <a:endParaRPr lang="it-IT" dirty="0"/>
          </a:p>
          <a:p>
            <a:pPr marL="0" indent="0" algn="ctr">
              <a:buNone/>
            </a:pPr>
            <a:r>
              <a:rPr lang="it-IT" dirty="0"/>
              <a:t>Soprattutto sulla nozione di identificazione/</a:t>
            </a:r>
            <a:r>
              <a:rPr lang="it-IT" dirty="0" smtClean="0"/>
              <a:t>identificabilità e sulla natura del </a:t>
            </a:r>
            <a:r>
              <a:rPr lang="it-IT" b="1" dirty="0" smtClean="0"/>
              <a:t>dato personale</a:t>
            </a:r>
            <a:r>
              <a:rPr lang="it-IT" dirty="0" smtClean="0"/>
              <a:t>.</a:t>
            </a:r>
            <a:endParaRPr lang="it-IT" dirty="0"/>
          </a:p>
          <a:p>
            <a:pPr marL="0" indent="0">
              <a:buNone/>
            </a:pPr>
            <a:endParaRPr lang="it-IT" dirty="0"/>
          </a:p>
        </p:txBody>
      </p:sp>
    </p:spTree>
    <p:extLst>
      <p:ext uri="{BB962C8B-B14F-4D97-AF65-F5344CB8AC3E}">
        <p14:creationId xmlns:p14="http://schemas.microsoft.com/office/powerpoint/2010/main" val="51932928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Corpo elettronico</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sz="3200" dirty="0" smtClean="0"/>
          </a:p>
          <a:p>
            <a:pPr marL="0" indent="0" algn="just">
              <a:buNone/>
            </a:pPr>
            <a:r>
              <a:rPr lang="it-IT" sz="3200" dirty="0" smtClean="0"/>
              <a:t>Oggi </a:t>
            </a:r>
            <a:r>
              <a:rPr lang="it-IT" sz="3200" dirty="0"/>
              <a:t>i dati in rete – e spesso sono online da decenni, e si sono pian piano </a:t>
            </a:r>
            <a:r>
              <a:rPr lang="it-IT" sz="3200" b="1" dirty="0" smtClean="0"/>
              <a:t>accumulati</a:t>
            </a:r>
            <a:r>
              <a:rPr lang="it-IT" sz="3200" dirty="0" smtClean="0"/>
              <a:t> </a:t>
            </a:r>
            <a:r>
              <a:rPr lang="it-IT" sz="3200" dirty="0"/>
              <a:t>nel corso del tempo – sono in grado di creare un </a:t>
            </a:r>
            <a:r>
              <a:rPr lang="it-IT" sz="3200" b="1" dirty="0"/>
              <a:t>alter ego </a:t>
            </a:r>
            <a:r>
              <a:rPr lang="it-IT" sz="3200" dirty="0"/>
              <a:t>che ha sempre di </a:t>
            </a:r>
            <a:r>
              <a:rPr lang="it-IT" sz="3200" dirty="0" smtClean="0"/>
              <a:t>più </a:t>
            </a:r>
            <a:r>
              <a:rPr lang="it-IT" sz="3200" dirty="0"/>
              <a:t>assunto la forma di un </a:t>
            </a:r>
            <a:r>
              <a:rPr lang="it-IT" sz="3200" b="1" dirty="0"/>
              <a:t>corpo elettronico </a:t>
            </a:r>
            <a:r>
              <a:rPr lang="it-IT" sz="3200" dirty="0"/>
              <a:t>e che cresce e si sviluppa di pari passo con le </a:t>
            </a:r>
            <a:r>
              <a:rPr lang="it-IT" sz="3200" dirty="0" smtClean="0"/>
              <a:t>attività online della persona.</a:t>
            </a:r>
            <a:endParaRPr lang="it-IT" sz="3200" dirty="0"/>
          </a:p>
          <a:p>
            <a:endParaRPr lang="it-IT" dirty="0"/>
          </a:p>
        </p:txBody>
      </p:sp>
    </p:spTree>
    <p:extLst>
      <p:ext uri="{BB962C8B-B14F-4D97-AF65-F5344CB8AC3E}">
        <p14:creationId xmlns:p14="http://schemas.microsoft.com/office/powerpoint/2010/main" val="30484220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Patrimonio</a:t>
            </a:r>
            <a:endParaRPr lang="it-IT" dirty="0"/>
          </a:p>
        </p:txBody>
      </p:sp>
      <p:sp>
        <p:nvSpPr>
          <p:cNvPr id="3" name="Segnaposto contenuto 2"/>
          <p:cNvSpPr>
            <a:spLocks noGrp="1"/>
          </p:cNvSpPr>
          <p:nvPr>
            <p:ph idx="1"/>
          </p:nvPr>
        </p:nvSpPr>
        <p:spPr/>
        <p:txBody>
          <a:bodyPr>
            <a:noAutofit/>
          </a:bodyPr>
          <a:lstStyle/>
          <a:p>
            <a:pPr marL="0" indent="0" algn="just">
              <a:buNone/>
            </a:pPr>
            <a:r>
              <a:rPr lang="it-IT" sz="2800" dirty="0"/>
              <a:t>Infine, non meno importante, </a:t>
            </a:r>
            <a:r>
              <a:rPr lang="it-IT" sz="2800" dirty="0" smtClean="0"/>
              <a:t>può </a:t>
            </a:r>
            <a:r>
              <a:rPr lang="it-IT" sz="2800" dirty="0"/>
              <a:t>assumere rilievo l’aspetto strettamente </a:t>
            </a:r>
            <a:r>
              <a:rPr lang="it-IT" sz="2800" b="1" dirty="0"/>
              <a:t>patrimoniale</a:t>
            </a:r>
            <a:r>
              <a:rPr lang="it-IT" sz="2800" dirty="0"/>
              <a:t>. </a:t>
            </a:r>
            <a:r>
              <a:rPr lang="it-IT" sz="2800" dirty="0" smtClean="0"/>
              <a:t>La </a:t>
            </a:r>
            <a:r>
              <a:rPr lang="it-IT" sz="2800" dirty="0"/>
              <a:t>presenza costante in rete genera, oggi, </a:t>
            </a:r>
            <a:r>
              <a:rPr lang="it-IT" sz="2800" b="1" dirty="0"/>
              <a:t>economia</a:t>
            </a:r>
            <a:r>
              <a:rPr lang="it-IT" sz="2800" dirty="0"/>
              <a:t> e acquisti di beni e di </a:t>
            </a:r>
            <a:r>
              <a:rPr lang="it-IT" sz="2800" dirty="0" smtClean="0"/>
              <a:t>servizi</a:t>
            </a:r>
            <a:r>
              <a:rPr lang="it-IT" sz="2800" dirty="0"/>
              <a:t>.</a:t>
            </a:r>
            <a:endParaRPr lang="it-IT" sz="2800" dirty="0" smtClean="0"/>
          </a:p>
          <a:p>
            <a:pPr marL="0" indent="0" algn="just">
              <a:buNone/>
            </a:pPr>
            <a:r>
              <a:rPr lang="it-IT" sz="2800" dirty="0"/>
              <a:t>Q</a:t>
            </a:r>
            <a:r>
              <a:rPr lang="it-IT" sz="2800" dirty="0" smtClean="0"/>
              <a:t>uali </a:t>
            </a:r>
            <a:r>
              <a:rPr lang="it-IT" sz="2800" dirty="0"/>
              <a:t>sono i </a:t>
            </a:r>
            <a:r>
              <a:rPr lang="it-IT" sz="2800" b="1" dirty="0" smtClean="0"/>
              <a:t>metodi </a:t>
            </a:r>
            <a:r>
              <a:rPr lang="it-IT" sz="2800" b="1" dirty="0"/>
              <a:t>migliori </a:t>
            </a:r>
            <a:r>
              <a:rPr lang="it-IT" sz="2800" dirty="0"/>
              <a:t>per gestire </a:t>
            </a:r>
            <a:r>
              <a:rPr lang="it-IT" sz="2800" dirty="0" smtClean="0"/>
              <a:t>un </a:t>
            </a:r>
            <a:r>
              <a:rPr lang="it-IT" sz="2800" dirty="0"/>
              <a:t>patrimonio informativo che ogni giorno </a:t>
            </a:r>
            <a:r>
              <a:rPr lang="it-IT" sz="2800" b="1" dirty="0"/>
              <a:t>aumenta</a:t>
            </a:r>
            <a:r>
              <a:rPr lang="it-IT" sz="2800" dirty="0"/>
              <a:t> e che, nella vita di una persona, arriva ad assumere quasi sempre un valore economico (o </a:t>
            </a:r>
            <a:r>
              <a:rPr lang="it-IT" sz="2800" b="1" dirty="0"/>
              <a:t>emozionale</a:t>
            </a:r>
            <a:r>
              <a:rPr lang="it-IT" sz="2800" dirty="0"/>
              <a:t>) ingente</a:t>
            </a:r>
            <a:r>
              <a:rPr lang="it-IT" sz="2800" dirty="0" smtClean="0"/>
              <a:t>?</a:t>
            </a:r>
            <a:endParaRPr lang="it-IT" sz="2800" dirty="0"/>
          </a:p>
        </p:txBody>
      </p:sp>
    </p:spTree>
    <p:extLst>
      <p:ext uri="{BB962C8B-B14F-4D97-AF65-F5344CB8AC3E}">
        <p14:creationId xmlns:p14="http://schemas.microsoft.com/office/powerpoint/2010/main" val="400400543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Stima</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sz="3600" dirty="0"/>
              <a:t>Si pensi, ad esempio, a una stima, seppur approssimativa, dei beni e servizi che un utente medio </a:t>
            </a:r>
            <a:r>
              <a:rPr lang="it-IT" sz="3600" b="1" dirty="0"/>
              <a:t>acquista</a:t>
            </a:r>
            <a:r>
              <a:rPr lang="it-IT" sz="3600" dirty="0"/>
              <a:t> in rete ogni anno. Questo è l’aspetto </a:t>
            </a:r>
            <a:r>
              <a:rPr lang="it-IT" sz="3600" dirty="0" smtClean="0"/>
              <a:t>più </a:t>
            </a:r>
            <a:r>
              <a:rPr lang="it-IT" sz="3600" dirty="0"/>
              <a:t>vicino all’idea diffusa che si ha di </a:t>
            </a:r>
            <a:r>
              <a:rPr lang="it-IT" sz="3600" b="1" dirty="0"/>
              <a:t>eredità</a:t>
            </a:r>
            <a:r>
              <a:rPr lang="it-IT" sz="3600" dirty="0"/>
              <a:t>, sia da un punto di vista tradizionale, sia in </a:t>
            </a:r>
            <a:r>
              <a:rPr lang="it-IT" sz="3600" dirty="0" smtClean="0"/>
              <a:t>un’ottica </a:t>
            </a:r>
            <a:r>
              <a:rPr lang="it-IT" sz="3600" dirty="0"/>
              <a:t>strettamente giuridica: un patrimonio di beni, accumulato nel tempo, che assume un valore non solo affettivo ma anche </a:t>
            </a:r>
            <a:r>
              <a:rPr lang="it-IT" sz="3600" b="1" dirty="0"/>
              <a:t>economico</a:t>
            </a:r>
            <a:r>
              <a:rPr lang="it-IT" sz="3600" dirty="0"/>
              <a:t>.</a:t>
            </a:r>
          </a:p>
          <a:p>
            <a:endParaRPr lang="it-IT" dirty="0"/>
          </a:p>
        </p:txBody>
      </p:sp>
    </p:spTree>
    <p:extLst>
      <p:ext uri="{BB962C8B-B14F-4D97-AF65-F5344CB8AC3E}">
        <p14:creationId xmlns:p14="http://schemas.microsoft.com/office/powerpoint/2010/main" val="81068800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soggetti interessati</a:t>
            </a:r>
            <a:endParaRPr lang="it-IT" dirty="0"/>
          </a:p>
        </p:txBody>
      </p:sp>
      <p:sp>
        <p:nvSpPr>
          <p:cNvPr id="3" name="Segnaposto contenuto 2"/>
          <p:cNvSpPr>
            <a:spLocks noGrp="1"/>
          </p:cNvSpPr>
          <p:nvPr>
            <p:ph idx="1"/>
          </p:nvPr>
        </p:nvSpPr>
        <p:spPr/>
        <p:txBody>
          <a:bodyPr>
            <a:normAutofit/>
          </a:bodyPr>
          <a:lstStyle/>
          <a:p>
            <a:pPr marL="0" indent="0" algn="just">
              <a:buNone/>
            </a:pPr>
            <a:r>
              <a:rPr lang="it-IT" sz="3200" dirty="0" smtClean="0"/>
              <a:t>Sono oggi </a:t>
            </a:r>
            <a:r>
              <a:rPr lang="it-IT" sz="3200" b="1" dirty="0"/>
              <a:t>tre</a:t>
            </a:r>
            <a:r>
              <a:rPr lang="it-IT" sz="3200" dirty="0"/>
              <a:t> le categorie particolarmente </a:t>
            </a:r>
            <a:r>
              <a:rPr lang="it-IT" sz="3200" dirty="0" smtClean="0"/>
              <a:t>interessate </a:t>
            </a:r>
            <a:r>
              <a:rPr lang="it-IT" sz="3200" dirty="0"/>
              <a:t>all’evoluzione del tema della morte digitale: </a:t>
            </a:r>
            <a:endParaRPr lang="it-IT" sz="3200" dirty="0" smtClean="0"/>
          </a:p>
          <a:p>
            <a:pPr algn="just">
              <a:buFont typeface="Arial"/>
              <a:buChar char="•"/>
            </a:pPr>
            <a:r>
              <a:rPr lang="it-IT" sz="3200" dirty="0" smtClean="0"/>
              <a:t>i </a:t>
            </a:r>
            <a:r>
              <a:rPr lang="it-IT" sz="3200" dirty="0"/>
              <a:t>politici/ legislatori, </a:t>
            </a:r>
            <a:endParaRPr lang="it-IT" sz="3200" dirty="0" smtClean="0"/>
          </a:p>
          <a:p>
            <a:pPr algn="just">
              <a:buFont typeface="Arial"/>
              <a:buChar char="•"/>
            </a:pPr>
            <a:r>
              <a:rPr lang="it-IT" sz="3200" dirty="0" smtClean="0"/>
              <a:t>i </a:t>
            </a:r>
            <a:r>
              <a:rPr lang="it-IT" sz="3200" dirty="0"/>
              <a:t>gestori delle piattaforme di social </a:t>
            </a:r>
            <a:r>
              <a:rPr lang="it-IT" sz="3200" dirty="0" smtClean="0"/>
              <a:t>network</a:t>
            </a:r>
          </a:p>
          <a:p>
            <a:pPr algn="just">
              <a:buFont typeface="Arial"/>
              <a:buChar char="•"/>
            </a:pPr>
            <a:r>
              <a:rPr lang="it-IT" sz="3200" dirty="0" smtClean="0"/>
              <a:t> i </a:t>
            </a:r>
            <a:r>
              <a:rPr lang="it-IT" sz="3200" dirty="0"/>
              <a:t>notai. </a:t>
            </a:r>
          </a:p>
        </p:txBody>
      </p:sp>
    </p:spTree>
    <p:extLst>
      <p:ext uri="{BB962C8B-B14F-4D97-AF65-F5344CB8AC3E}">
        <p14:creationId xmlns:p14="http://schemas.microsoft.com/office/powerpoint/2010/main" val="253444187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Piattaforme</a:t>
            </a:r>
            <a:endParaRPr lang="it-IT" dirty="0"/>
          </a:p>
        </p:txBody>
      </p:sp>
      <p:sp>
        <p:nvSpPr>
          <p:cNvPr id="3" name="Segnaposto contenuto 2"/>
          <p:cNvSpPr>
            <a:spLocks noGrp="1"/>
          </p:cNvSpPr>
          <p:nvPr>
            <p:ph idx="1"/>
          </p:nvPr>
        </p:nvSpPr>
        <p:spPr/>
        <p:txBody>
          <a:bodyPr>
            <a:normAutofit/>
          </a:bodyPr>
          <a:lstStyle/>
          <a:p>
            <a:pPr marL="0" indent="0" algn="just">
              <a:buNone/>
            </a:pPr>
            <a:r>
              <a:rPr lang="it-IT" sz="3200" dirty="0"/>
              <a:t>I fornitori di piattaforme di social network e i provider di </a:t>
            </a:r>
            <a:r>
              <a:rPr lang="it-IT" sz="3200" dirty="0" smtClean="0"/>
              <a:t>servizi </a:t>
            </a:r>
            <a:r>
              <a:rPr lang="it-IT" sz="3200" dirty="0"/>
              <a:t>di posta elettronica e di spazi sul </a:t>
            </a:r>
            <a:r>
              <a:rPr lang="it-IT" sz="3200" dirty="0" err="1"/>
              <a:t>cloud</a:t>
            </a:r>
            <a:r>
              <a:rPr lang="it-IT" sz="3200" dirty="0"/>
              <a:t> cercano, </a:t>
            </a:r>
            <a:r>
              <a:rPr lang="it-IT" sz="3200" dirty="0" smtClean="0"/>
              <a:t>quotidianamente</a:t>
            </a:r>
            <a:r>
              <a:rPr lang="it-IT" sz="3200" dirty="0"/>
              <a:t>, di </a:t>
            </a:r>
            <a:r>
              <a:rPr lang="it-IT" sz="3200" b="1" dirty="0"/>
              <a:t>mediare</a:t>
            </a:r>
            <a:r>
              <a:rPr lang="it-IT" sz="3200" dirty="0"/>
              <a:t> tra le </a:t>
            </a:r>
            <a:r>
              <a:rPr lang="it-IT" sz="3200" dirty="0" smtClean="0"/>
              <a:t>esigenze </a:t>
            </a:r>
            <a:r>
              <a:rPr lang="it-IT" sz="3200" dirty="0"/>
              <a:t>di </a:t>
            </a:r>
            <a:r>
              <a:rPr lang="it-IT" sz="3200" b="1" dirty="0"/>
              <a:t>privacy</a:t>
            </a:r>
            <a:r>
              <a:rPr lang="it-IT" sz="3200" dirty="0"/>
              <a:t> dei clienti/utenti defunti </a:t>
            </a:r>
            <a:r>
              <a:rPr lang="it-IT" sz="3200" dirty="0" smtClean="0"/>
              <a:t>e </a:t>
            </a:r>
            <a:r>
              <a:rPr lang="it-IT" sz="3200" dirty="0"/>
              <a:t>le istanze di parenti e amici per </a:t>
            </a:r>
            <a:r>
              <a:rPr lang="it-IT" sz="3200" b="1" dirty="0" smtClean="0"/>
              <a:t>ottenere</a:t>
            </a:r>
            <a:r>
              <a:rPr lang="it-IT" sz="3200" dirty="0" smtClean="0"/>
              <a:t> i </a:t>
            </a:r>
            <a:r>
              <a:rPr lang="it-IT" sz="3200" dirty="0"/>
              <a:t>dati di un parente deceduto o per </a:t>
            </a:r>
            <a:r>
              <a:rPr lang="it-IT" sz="3200" b="1" dirty="0"/>
              <a:t>celebrare</a:t>
            </a:r>
            <a:r>
              <a:rPr lang="it-IT" sz="3200" dirty="0"/>
              <a:t>, anche online, il ricordo di una persona</a:t>
            </a:r>
            <a:r>
              <a:rPr lang="it-IT" sz="3200" dirty="0" smtClean="0"/>
              <a:t>.</a:t>
            </a:r>
            <a:endParaRPr lang="it-IT" sz="3200" dirty="0"/>
          </a:p>
        </p:txBody>
      </p:sp>
    </p:spTree>
    <p:extLst>
      <p:ext uri="{BB962C8B-B14F-4D97-AF65-F5344CB8AC3E}">
        <p14:creationId xmlns:p14="http://schemas.microsoft.com/office/powerpoint/2010/main" val="106187802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operano:</a:t>
            </a:r>
            <a:endParaRPr lang="it-IT" dirty="0"/>
          </a:p>
        </p:txBody>
      </p:sp>
      <p:sp>
        <p:nvSpPr>
          <p:cNvPr id="3" name="Segnaposto contenuto 2"/>
          <p:cNvSpPr>
            <a:spLocks noGrp="1"/>
          </p:cNvSpPr>
          <p:nvPr>
            <p:ph idx="1"/>
          </p:nvPr>
        </p:nvSpPr>
        <p:spPr/>
        <p:txBody>
          <a:bodyPr>
            <a:noAutofit/>
          </a:bodyPr>
          <a:lstStyle/>
          <a:p>
            <a:pPr marL="0" indent="0" algn="just">
              <a:buNone/>
            </a:pPr>
            <a:r>
              <a:rPr lang="it-IT" sz="2800" dirty="0"/>
              <a:t>Le </a:t>
            </a:r>
            <a:r>
              <a:rPr lang="it-IT" sz="2800" dirty="0" smtClean="0"/>
              <a:t>aziende mirano ad </a:t>
            </a:r>
            <a:r>
              <a:rPr lang="it-IT" sz="2800" b="1" dirty="0" smtClean="0"/>
              <a:t>anticipare</a:t>
            </a:r>
            <a:r>
              <a:rPr lang="it-IT" sz="2800" dirty="0" smtClean="0"/>
              <a:t> </a:t>
            </a:r>
            <a:r>
              <a:rPr lang="it-IT" sz="2800" dirty="0"/>
              <a:t>la </a:t>
            </a:r>
            <a:r>
              <a:rPr lang="it-IT" sz="2800" dirty="0" smtClean="0"/>
              <a:t>volontà dell’utente, </a:t>
            </a:r>
            <a:r>
              <a:rPr lang="it-IT" sz="2800" dirty="0"/>
              <a:t>dando la </a:t>
            </a:r>
            <a:r>
              <a:rPr lang="it-IT" sz="2800" dirty="0" smtClean="0"/>
              <a:t>possibilità </a:t>
            </a:r>
            <a:r>
              <a:rPr lang="it-IT" sz="2800" dirty="0"/>
              <a:t>ai </a:t>
            </a:r>
            <a:r>
              <a:rPr lang="it-IT" sz="2800" dirty="0" smtClean="0"/>
              <a:t>clienti </a:t>
            </a:r>
            <a:r>
              <a:rPr lang="it-IT" sz="2800" dirty="0"/>
              <a:t>di nominare, </a:t>
            </a:r>
            <a:r>
              <a:rPr lang="it-IT" sz="2800" dirty="0" smtClean="0"/>
              <a:t>con “</a:t>
            </a:r>
            <a:r>
              <a:rPr lang="it-IT" sz="2800" b="1" dirty="0"/>
              <a:t>finti testamenti</a:t>
            </a:r>
            <a:r>
              <a:rPr lang="it-IT" sz="2800" dirty="0" smtClean="0"/>
              <a:t>”, </a:t>
            </a:r>
            <a:r>
              <a:rPr lang="it-IT" sz="2800" dirty="0"/>
              <a:t>degli </a:t>
            </a:r>
            <a:r>
              <a:rPr lang="it-IT" sz="2800" b="1" dirty="0"/>
              <a:t>eredi</a:t>
            </a:r>
            <a:r>
              <a:rPr lang="it-IT" sz="2800" dirty="0"/>
              <a:t> digitali, </a:t>
            </a:r>
            <a:r>
              <a:rPr lang="it-IT" sz="2800" dirty="0" smtClean="0"/>
              <a:t>cristallizzando </a:t>
            </a:r>
            <a:r>
              <a:rPr lang="it-IT" sz="2800" dirty="0"/>
              <a:t>un profilo facendolo diventare </a:t>
            </a:r>
            <a:r>
              <a:rPr lang="it-IT" sz="2800" b="1" dirty="0"/>
              <a:t>commemorativo</a:t>
            </a:r>
            <a:r>
              <a:rPr lang="it-IT" sz="2800" dirty="0"/>
              <a:t> e </a:t>
            </a:r>
            <a:r>
              <a:rPr lang="it-IT" sz="2800" b="1" dirty="0" smtClean="0"/>
              <a:t>immodificabile</a:t>
            </a:r>
            <a:r>
              <a:rPr lang="it-IT" sz="2800" dirty="0" smtClean="0"/>
              <a:t> (una </a:t>
            </a:r>
            <a:r>
              <a:rPr lang="it-IT" sz="2800" dirty="0"/>
              <a:t>lapide, o tempietto digitale) o, ancora, </a:t>
            </a:r>
            <a:r>
              <a:rPr lang="it-IT" sz="2800" b="1" dirty="0"/>
              <a:t>conservando</a:t>
            </a:r>
            <a:r>
              <a:rPr lang="it-IT" sz="2800" dirty="0"/>
              <a:t> </a:t>
            </a:r>
            <a:r>
              <a:rPr lang="it-IT" sz="2800" dirty="0" smtClean="0"/>
              <a:t>i </a:t>
            </a:r>
            <a:r>
              <a:rPr lang="it-IT" sz="2800" dirty="0" err="1"/>
              <a:t>tweet</a:t>
            </a:r>
            <a:r>
              <a:rPr lang="it-IT" sz="2800" dirty="0"/>
              <a:t> o i messaggi scambiati in una sorta di </a:t>
            </a:r>
            <a:r>
              <a:rPr lang="it-IT" sz="2800" b="1" dirty="0"/>
              <a:t>memoria digitale postuma </a:t>
            </a:r>
            <a:r>
              <a:rPr lang="it-IT" sz="2800" dirty="0"/>
              <a:t>e accessibile a chi </a:t>
            </a:r>
            <a:r>
              <a:rPr lang="it-IT" sz="2800" dirty="0" smtClean="0"/>
              <a:t>dimostrerà </a:t>
            </a:r>
            <a:r>
              <a:rPr lang="it-IT" sz="2800" dirty="0"/>
              <a:t>di averne diritto</a:t>
            </a:r>
            <a:r>
              <a:rPr lang="it-IT" sz="2800" dirty="0" smtClean="0"/>
              <a:t>.</a:t>
            </a:r>
            <a:endParaRPr lang="it-IT" sz="2800" dirty="0"/>
          </a:p>
        </p:txBody>
      </p:sp>
    </p:spTree>
    <p:extLst>
      <p:ext uri="{BB962C8B-B14F-4D97-AF65-F5344CB8AC3E}">
        <p14:creationId xmlns:p14="http://schemas.microsoft.com/office/powerpoint/2010/main" val="18954891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Esigenze degli eredi</a:t>
            </a:r>
            <a:endParaRPr lang="it-IT" dirty="0"/>
          </a:p>
        </p:txBody>
      </p:sp>
      <p:sp>
        <p:nvSpPr>
          <p:cNvPr id="3" name="Segnaposto contenuto 2"/>
          <p:cNvSpPr>
            <a:spLocks noGrp="1"/>
          </p:cNvSpPr>
          <p:nvPr>
            <p:ph idx="1"/>
          </p:nvPr>
        </p:nvSpPr>
        <p:spPr/>
        <p:txBody>
          <a:bodyPr>
            <a:normAutofit/>
          </a:bodyPr>
          <a:lstStyle/>
          <a:p>
            <a:pPr marL="0" indent="0" algn="just">
              <a:buNone/>
            </a:pPr>
            <a:r>
              <a:rPr lang="it-IT" sz="3600" dirty="0" smtClean="0"/>
              <a:t>Come </a:t>
            </a:r>
            <a:r>
              <a:rPr lang="it-IT" sz="3600" dirty="0"/>
              <a:t>si </a:t>
            </a:r>
            <a:r>
              <a:rPr lang="it-IT" sz="3600" dirty="0" smtClean="0"/>
              <a:t>può </a:t>
            </a:r>
            <a:r>
              <a:rPr lang="it-IT" sz="3600" dirty="0"/>
              <a:t>riuscire ad accedere ai dati del parente defunto, ad esempio, se l’azienda che li gestisce – si pensi a un grande </a:t>
            </a:r>
            <a:r>
              <a:rPr lang="it-IT" sz="3600" b="1" dirty="0"/>
              <a:t>provider</a:t>
            </a:r>
            <a:r>
              <a:rPr lang="it-IT" sz="3600" dirty="0"/>
              <a:t> di account di posta elettronica, anche gratuito – </a:t>
            </a:r>
            <a:r>
              <a:rPr lang="it-IT" sz="3600" dirty="0" smtClean="0"/>
              <a:t>decide </a:t>
            </a:r>
            <a:r>
              <a:rPr lang="it-IT" sz="3600" dirty="0"/>
              <a:t>di </a:t>
            </a:r>
            <a:r>
              <a:rPr lang="it-IT" sz="3600" b="1" dirty="0"/>
              <a:t>non</a:t>
            </a:r>
            <a:r>
              <a:rPr lang="it-IT" sz="3600" dirty="0"/>
              <a:t> collaborare e, per di </a:t>
            </a:r>
            <a:r>
              <a:rPr lang="it-IT" sz="3600" dirty="0" smtClean="0"/>
              <a:t>più, </a:t>
            </a:r>
            <a:r>
              <a:rPr lang="it-IT" sz="3600" dirty="0"/>
              <a:t>ha la sede </a:t>
            </a:r>
            <a:r>
              <a:rPr lang="it-IT" sz="3600" b="1" dirty="0"/>
              <a:t>all’estero</a:t>
            </a:r>
            <a:r>
              <a:rPr lang="it-IT" sz="3600" dirty="0"/>
              <a:t>? </a:t>
            </a:r>
          </a:p>
          <a:p>
            <a:endParaRPr lang="it-IT" dirty="0"/>
          </a:p>
        </p:txBody>
      </p:sp>
    </p:spTree>
    <p:extLst>
      <p:ext uri="{BB962C8B-B14F-4D97-AF65-F5344CB8AC3E}">
        <p14:creationId xmlns:p14="http://schemas.microsoft.com/office/powerpoint/2010/main" val="418095753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Morte (anche) digitale</a:t>
            </a:r>
            <a:endParaRPr lang="it-IT" dirty="0"/>
          </a:p>
        </p:txBody>
      </p:sp>
      <p:sp>
        <p:nvSpPr>
          <p:cNvPr id="3" name="Segnaposto contenuto 2"/>
          <p:cNvSpPr>
            <a:spLocks noGrp="1"/>
          </p:cNvSpPr>
          <p:nvPr>
            <p:ph idx="1"/>
          </p:nvPr>
        </p:nvSpPr>
        <p:spPr/>
        <p:txBody>
          <a:bodyPr>
            <a:normAutofit/>
          </a:bodyPr>
          <a:lstStyle/>
          <a:p>
            <a:pPr marL="0" indent="0" algn="just">
              <a:buNone/>
            </a:pPr>
            <a:r>
              <a:rPr lang="it-IT" sz="3200" dirty="0"/>
              <a:t>Allo stesso tempo, però, ci </a:t>
            </a:r>
            <a:r>
              <a:rPr lang="it-IT" sz="3200" dirty="0" smtClean="0"/>
              <a:t>può </a:t>
            </a:r>
            <a:r>
              <a:rPr lang="it-IT" sz="3200" dirty="0"/>
              <a:t>essere chi </a:t>
            </a:r>
            <a:r>
              <a:rPr lang="it-IT" sz="3200" b="1" dirty="0"/>
              <a:t>non vuole </a:t>
            </a:r>
            <a:r>
              <a:rPr lang="it-IT" sz="3200" dirty="0"/>
              <a:t>rimanere visibile ma desidera, invece, </a:t>
            </a:r>
            <a:r>
              <a:rPr lang="it-IT" sz="3200" b="1" dirty="0"/>
              <a:t>cancellare</a:t>
            </a:r>
            <a:r>
              <a:rPr lang="it-IT" sz="3200" dirty="0"/>
              <a:t> tutti i suoi dati e </a:t>
            </a:r>
            <a:r>
              <a:rPr lang="it-IT" sz="3200" dirty="0" smtClean="0"/>
              <a:t>disattivare </a:t>
            </a:r>
            <a:r>
              <a:rPr lang="it-IT" sz="3200" dirty="0"/>
              <a:t>account e profilo. </a:t>
            </a:r>
            <a:r>
              <a:rPr lang="it-IT" sz="3200" dirty="0" smtClean="0"/>
              <a:t>Può esistere </a:t>
            </a:r>
            <a:r>
              <a:rPr lang="it-IT" sz="3200" dirty="0"/>
              <a:t>chi, in altre parole, oltre che morire da un punto di vista </a:t>
            </a:r>
            <a:r>
              <a:rPr lang="it-IT" sz="3200" b="1" dirty="0"/>
              <a:t>fisico</a:t>
            </a:r>
            <a:r>
              <a:rPr lang="it-IT" sz="3200" dirty="0"/>
              <a:t>, desideri morire anche da un punto di vista </a:t>
            </a:r>
            <a:r>
              <a:rPr lang="it-IT" sz="3200" b="1" dirty="0"/>
              <a:t>digitale</a:t>
            </a:r>
            <a:r>
              <a:rPr lang="it-IT" sz="3200" dirty="0" smtClean="0"/>
              <a:t>.</a:t>
            </a:r>
            <a:endParaRPr lang="it-IT" sz="3200" dirty="0"/>
          </a:p>
        </p:txBody>
      </p:sp>
    </p:spTree>
    <p:extLst>
      <p:ext uri="{BB962C8B-B14F-4D97-AF65-F5344CB8AC3E}">
        <p14:creationId xmlns:p14="http://schemas.microsoft.com/office/powerpoint/2010/main" val="306312725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Oblio</a:t>
            </a:r>
            <a:endParaRPr lang="it-IT" dirty="0"/>
          </a:p>
        </p:txBody>
      </p:sp>
      <p:sp>
        <p:nvSpPr>
          <p:cNvPr id="3" name="Segnaposto contenuto 2"/>
          <p:cNvSpPr>
            <a:spLocks noGrp="1"/>
          </p:cNvSpPr>
          <p:nvPr>
            <p:ph idx="1"/>
          </p:nvPr>
        </p:nvSpPr>
        <p:spPr/>
        <p:txBody>
          <a:bodyPr>
            <a:normAutofit fontScale="62500" lnSpcReduction="20000"/>
          </a:bodyPr>
          <a:lstStyle/>
          <a:p>
            <a:pPr marL="0" indent="0">
              <a:buNone/>
            </a:pPr>
            <a:endParaRPr lang="it-IT" dirty="0" smtClean="0"/>
          </a:p>
          <a:p>
            <a:pPr marL="0" indent="0" algn="just">
              <a:buNone/>
            </a:pPr>
            <a:r>
              <a:rPr lang="it-IT" sz="5200" dirty="0" smtClean="0"/>
              <a:t>Infine</a:t>
            </a:r>
            <a:r>
              <a:rPr lang="it-IT" sz="5200" dirty="0"/>
              <a:t>, è evidente, un terzo aspetto connesso a doppio filo a </a:t>
            </a:r>
            <a:r>
              <a:rPr lang="it-IT" sz="5200" dirty="0" smtClean="0"/>
              <a:t>mortalità </a:t>
            </a:r>
            <a:r>
              <a:rPr lang="it-IT" sz="5200" dirty="0"/>
              <a:t>e </a:t>
            </a:r>
            <a:r>
              <a:rPr lang="it-IT" sz="5200" dirty="0" smtClean="0"/>
              <a:t>immortalità </a:t>
            </a:r>
            <a:r>
              <a:rPr lang="it-IT" sz="5200" dirty="0"/>
              <a:t>digitale è la ricerca di un </a:t>
            </a:r>
            <a:r>
              <a:rPr lang="it-IT" sz="5200" b="1" dirty="0"/>
              <a:t>oblio </a:t>
            </a:r>
            <a:r>
              <a:rPr lang="it-IT" sz="5200" b="1" dirty="0" smtClean="0"/>
              <a:t>elettronico</a:t>
            </a:r>
            <a:r>
              <a:rPr lang="it-IT" sz="5200" dirty="0"/>
              <a:t>, nella maggior parte dei casi </a:t>
            </a:r>
            <a:r>
              <a:rPr lang="it-IT" sz="5200" dirty="0" smtClean="0"/>
              <a:t>assai </a:t>
            </a:r>
            <a:r>
              <a:rPr lang="it-IT" sz="5200" b="1" dirty="0" smtClean="0"/>
              <a:t>difficile</a:t>
            </a:r>
            <a:r>
              <a:rPr lang="it-IT" sz="5200" dirty="0" smtClean="0"/>
              <a:t> da </a:t>
            </a:r>
            <a:r>
              <a:rPr lang="it-IT" sz="5200" dirty="0"/>
              <a:t>ottenere. </a:t>
            </a:r>
            <a:endParaRPr lang="it-IT" sz="5200" dirty="0" smtClean="0"/>
          </a:p>
          <a:p>
            <a:pPr marL="0" indent="0" algn="just">
              <a:buNone/>
            </a:pPr>
            <a:r>
              <a:rPr lang="it-IT" sz="5200" dirty="0" smtClean="0"/>
              <a:t>Come può </a:t>
            </a:r>
            <a:r>
              <a:rPr lang="it-IT" sz="5200" dirty="0"/>
              <a:t>agire, infatti, chi </a:t>
            </a:r>
            <a:r>
              <a:rPr lang="it-IT" sz="5200" b="1" dirty="0"/>
              <a:t>non</a:t>
            </a:r>
            <a:r>
              <a:rPr lang="it-IT" sz="5200" dirty="0"/>
              <a:t> vuole essere immortale? </a:t>
            </a:r>
            <a:r>
              <a:rPr lang="it-IT" sz="5200" dirty="0" smtClean="0"/>
              <a:t>Chi </a:t>
            </a:r>
            <a:r>
              <a:rPr lang="it-IT" sz="5200" dirty="0"/>
              <a:t>vuole </a:t>
            </a:r>
            <a:r>
              <a:rPr lang="it-IT" sz="5200" b="1" dirty="0"/>
              <a:t>cancellare</a:t>
            </a:r>
            <a:r>
              <a:rPr lang="it-IT" sz="5200" dirty="0"/>
              <a:t> le informazioni che lo riguardano anche finché è in vita, e non solo dopo la morte?</a:t>
            </a:r>
          </a:p>
          <a:p>
            <a:endParaRPr lang="it-IT" sz="3600" dirty="0"/>
          </a:p>
        </p:txBody>
      </p:sp>
    </p:spTree>
    <p:extLst>
      <p:ext uri="{BB962C8B-B14F-4D97-AF65-F5344CB8AC3E}">
        <p14:creationId xmlns:p14="http://schemas.microsoft.com/office/powerpoint/2010/main" val="22925109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Terreno di scontro</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r>
              <a:rPr lang="it-IT" sz="2800" dirty="0"/>
              <a:t>La lotta per l’oblio è diventata estremamente </a:t>
            </a:r>
            <a:r>
              <a:rPr lang="it-IT" sz="2800" b="1" dirty="0"/>
              <a:t>complessa</a:t>
            </a:r>
            <a:r>
              <a:rPr lang="it-IT" sz="2800" dirty="0"/>
              <a:t> ma coinvolge, anch’essa, aspetti molto importanti della natura </a:t>
            </a:r>
            <a:r>
              <a:rPr lang="it-IT" sz="2800" dirty="0" smtClean="0"/>
              <a:t>umana </a:t>
            </a:r>
            <a:r>
              <a:rPr lang="it-IT" sz="2800" dirty="0"/>
              <a:t>nel mondo digitale.</a:t>
            </a:r>
          </a:p>
          <a:p>
            <a:pPr marL="0" indent="0" algn="just">
              <a:buNone/>
            </a:pPr>
            <a:r>
              <a:rPr lang="it-IT" sz="2800" dirty="0"/>
              <a:t>L’oblio in sé è un istituto che è molto </a:t>
            </a:r>
            <a:r>
              <a:rPr lang="it-IT" sz="2800" b="1" dirty="0"/>
              <a:t>delicato</a:t>
            </a:r>
            <a:r>
              <a:rPr lang="it-IT" sz="2800" dirty="0"/>
              <a:t> da trattare. È </a:t>
            </a:r>
            <a:r>
              <a:rPr lang="it-IT" sz="2800" dirty="0" smtClean="0"/>
              <a:t>sicuramente </a:t>
            </a:r>
            <a:r>
              <a:rPr lang="it-IT" sz="2800" dirty="0"/>
              <a:t>un diritto, ma </a:t>
            </a:r>
            <a:r>
              <a:rPr lang="it-IT" sz="2800" dirty="0" smtClean="0"/>
              <a:t>può entrare </a:t>
            </a:r>
            <a:r>
              <a:rPr lang="it-IT" sz="2800" dirty="0"/>
              <a:t>in </a:t>
            </a:r>
            <a:r>
              <a:rPr lang="it-IT" sz="2800" b="1" dirty="0"/>
              <a:t>conflitto</a:t>
            </a:r>
            <a:r>
              <a:rPr lang="it-IT" sz="2800" dirty="0"/>
              <a:t> con la libertà di informazione e di cronaca e, in senso lato, con il diritto di </a:t>
            </a:r>
            <a:r>
              <a:rPr lang="it-IT" sz="2800" b="1" dirty="0" smtClean="0"/>
              <a:t>conoscere</a:t>
            </a:r>
            <a:r>
              <a:rPr lang="it-IT" sz="2800" dirty="0" smtClean="0"/>
              <a:t> </a:t>
            </a:r>
            <a:r>
              <a:rPr lang="it-IT" sz="2800" dirty="0"/>
              <a:t>fatti e informazioni. </a:t>
            </a:r>
            <a:endParaRPr lang="it-IT" sz="2800" dirty="0" smtClean="0"/>
          </a:p>
          <a:p>
            <a:pPr marL="0" indent="0" algn="just">
              <a:buNone/>
            </a:pPr>
            <a:r>
              <a:rPr lang="it-IT" sz="2800" dirty="0" smtClean="0"/>
              <a:t>Si tratterà, </a:t>
            </a:r>
            <a:r>
              <a:rPr lang="it-IT" sz="2800" dirty="0"/>
              <a:t>a mio avviso, del terreno di </a:t>
            </a:r>
            <a:r>
              <a:rPr lang="it-IT" sz="2800" b="1" dirty="0"/>
              <a:t>scontro</a:t>
            </a:r>
            <a:r>
              <a:rPr lang="it-IT" sz="2800" dirty="0"/>
              <a:t> </a:t>
            </a:r>
            <a:r>
              <a:rPr lang="it-IT" sz="2800" dirty="0" smtClean="0"/>
              <a:t>più </a:t>
            </a:r>
            <a:r>
              <a:rPr lang="it-IT" sz="2800" b="1" dirty="0"/>
              <a:t>importante</a:t>
            </a:r>
            <a:r>
              <a:rPr lang="it-IT" sz="2800" dirty="0"/>
              <a:t> dei prossimi anni tra diritto e tecnologia.</a:t>
            </a:r>
          </a:p>
          <a:p>
            <a:endParaRPr lang="it-IT" dirty="0"/>
          </a:p>
        </p:txBody>
      </p:sp>
    </p:spTree>
    <p:extLst>
      <p:ext uri="{BB962C8B-B14F-4D97-AF65-F5344CB8AC3E}">
        <p14:creationId xmlns:p14="http://schemas.microsoft.com/office/powerpoint/2010/main" val="28603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Dato personale</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dirty="0" smtClean="0"/>
          </a:p>
          <a:p>
            <a:pPr marL="0" indent="0" algn="just">
              <a:buNone/>
            </a:pPr>
            <a:endParaRPr lang="it-IT" dirty="0" smtClean="0"/>
          </a:p>
          <a:p>
            <a:pPr marL="0" indent="0" algn="just">
              <a:buNone/>
            </a:pPr>
            <a:r>
              <a:rPr lang="it-IT" dirty="0" smtClean="0"/>
              <a:t>Qualsiasi informazione riguardante una persona fisica </a:t>
            </a:r>
            <a:r>
              <a:rPr lang="it-IT" b="1" dirty="0" smtClean="0"/>
              <a:t>almeno</a:t>
            </a:r>
            <a:r>
              <a:rPr lang="it-IT" dirty="0" smtClean="0"/>
              <a:t> identificabile (</a:t>
            </a:r>
            <a:r>
              <a:rPr lang="it-IT" dirty="0" smtClean="0"/>
              <a:t>Bolognini, </a:t>
            </a:r>
            <a:r>
              <a:rPr lang="it-IT" dirty="0" err="1" smtClean="0"/>
              <a:t>Giuffrè</a:t>
            </a:r>
            <a:r>
              <a:rPr lang="it-IT" dirty="0" smtClean="0"/>
              <a:t>, 2016)</a:t>
            </a:r>
            <a:r>
              <a:rPr lang="it-IT" dirty="0" smtClean="0"/>
              <a:t>.</a:t>
            </a:r>
          </a:p>
        </p:txBody>
      </p:sp>
    </p:spTree>
    <p:extLst>
      <p:ext uri="{BB962C8B-B14F-4D97-AF65-F5344CB8AC3E}">
        <p14:creationId xmlns:p14="http://schemas.microsoft.com/office/powerpoint/2010/main" val="362253354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Facebook</a:t>
            </a:r>
            <a:endParaRPr lang="it-IT" dirty="0"/>
          </a:p>
        </p:txBody>
      </p:sp>
      <p:sp>
        <p:nvSpPr>
          <p:cNvPr id="3" name="Segnaposto contenuto 2"/>
          <p:cNvSpPr>
            <a:spLocks noGrp="1"/>
          </p:cNvSpPr>
          <p:nvPr>
            <p:ph idx="1"/>
          </p:nvPr>
        </p:nvSpPr>
        <p:spPr/>
        <p:txBody>
          <a:bodyPr>
            <a:noAutofit/>
          </a:bodyPr>
          <a:lstStyle/>
          <a:p>
            <a:pPr marL="0" indent="0">
              <a:buNone/>
            </a:pPr>
            <a:r>
              <a:rPr lang="it-IT" sz="2800" dirty="0"/>
              <a:t>La funzione denominata </a:t>
            </a:r>
            <a:r>
              <a:rPr lang="it-IT" sz="2800" b="1" dirty="0" err="1" smtClean="0"/>
              <a:t>Memorial</a:t>
            </a:r>
            <a:r>
              <a:rPr lang="it-IT" sz="2800" dirty="0" smtClean="0"/>
              <a:t>.</a:t>
            </a:r>
            <a:r>
              <a:rPr lang="it-IT" sz="2800" b="1" dirty="0" smtClean="0"/>
              <a:t> </a:t>
            </a:r>
          </a:p>
          <a:p>
            <a:pPr marL="0" indent="0" algn="just">
              <a:buNone/>
            </a:pPr>
            <a:r>
              <a:rPr lang="it-IT" sz="2800" dirty="0" smtClean="0"/>
              <a:t>Permette </a:t>
            </a:r>
            <a:r>
              <a:rPr lang="it-IT" sz="2800" dirty="0"/>
              <a:t>di trasformare le pagine di un utente in un </a:t>
            </a:r>
            <a:r>
              <a:rPr lang="it-IT" sz="2800" b="1" dirty="0"/>
              <a:t>account commemorativo</a:t>
            </a:r>
            <a:r>
              <a:rPr lang="it-IT" sz="2800" dirty="0"/>
              <a:t>, ossia in uno spazio dove solo le conoscenze </a:t>
            </a:r>
            <a:r>
              <a:rPr lang="it-IT" sz="2800" dirty="0" smtClean="0"/>
              <a:t>più </a:t>
            </a:r>
            <a:r>
              <a:rPr lang="it-IT" sz="2800" dirty="0"/>
              <a:t>strette possono intervenire con post o commenti.</a:t>
            </a:r>
          </a:p>
          <a:p>
            <a:pPr marL="0" indent="0" algn="just">
              <a:buNone/>
            </a:pPr>
            <a:r>
              <a:rPr lang="it-IT" sz="2800" dirty="0"/>
              <a:t>In pratica, la pagina dell’utente defunto viene “</a:t>
            </a:r>
            <a:r>
              <a:rPr lang="it-IT" sz="2800" b="1" dirty="0"/>
              <a:t>cristallizzata</a:t>
            </a:r>
            <a:r>
              <a:rPr lang="it-IT" sz="2800" dirty="0"/>
              <a:t>” e ne è limitata la possibile interazione verso l’esterno</a:t>
            </a:r>
            <a:r>
              <a:rPr lang="it-IT" sz="2800" dirty="0" smtClean="0"/>
              <a:t>.</a:t>
            </a:r>
            <a:endParaRPr lang="it-IT" sz="2800" dirty="0"/>
          </a:p>
        </p:txBody>
      </p:sp>
    </p:spTree>
    <p:extLst>
      <p:ext uri="{BB962C8B-B14F-4D97-AF65-F5344CB8AC3E}">
        <p14:creationId xmlns:p14="http://schemas.microsoft.com/office/powerpoint/2010/main" val="869543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Death </a:t>
            </a:r>
            <a:r>
              <a:rPr lang="it-IT" dirty="0" err="1" smtClean="0"/>
              <a:t>proof</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sz="4200" dirty="0"/>
              <a:t>Per attivare un profilo commemorativo occorre inviare </a:t>
            </a:r>
            <a:r>
              <a:rPr lang="it-IT" sz="4200" dirty="0" smtClean="0"/>
              <a:t>a </a:t>
            </a:r>
            <a:r>
              <a:rPr lang="it-IT" sz="4200" dirty="0" err="1"/>
              <a:t>Facebook</a:t>
            </a:r>
            <a:r>
              <a:rPr lang="it-IT" sz="4200" dirty="0"/>
              <a:t> una </a:t>
            </a:r>
            <a:r>
              <a:rPr lang="it-IT" sz="4200" b="1" dirty="0" err="1"/>
              <a:t>death</a:t>
            </a:r>
            <a:r>
              <a:rPr lang="it-IT" sz="4200" dirty="0"/>
              <a:t> </a:t>
            </a:r>
            <a:r>
              <a:rPr lang="it-IT" sz="4200" b="1" dirty="0" err="1"/>
              <a:t>proof</a:t>
            </a:r>
            <a:r>
              <a:rPr lang="it-IT" sz="4200" dirty="0"/>
              <a:t>, </a:t>
            </a:r>
            <a:r>
              <a:rPr lang="it-IT" sz="4200" dirty="0" smtClean="0"/>
              <a:t>una </a:t>
            </a:r>
            <a:r>
              <a:rPr lang="it-IT" sz="4200" dirty="0"/>
              <a:t>prova scritta </a:t>
            </a:r>
            <a:r>
              <a:rPr lang="it-IT" sz="4200" dirty="0" smtClean="0"/>
              <a:t>della </a:t>
            </a:r>
            <a:r>
              <a:rPr lang="it-IT" sz="4200" dirty="0"/>
              <a:t>morte dell’utente – ad esempio un certificato di morte, o la fotografia di un necrologio, o la dichiarazione di un notaio – e il profilo è </a:t>
            </a:r>
            <a:r>
              <a:rPr lang="it-IT" sz="4200" b="1" dirty="0"/>
              <a:t>congelato</a:t>
            </a:r>
            <a:r>
              <a:rPr lang="it-IT" sz="4200" dirty="0"/>
              <a:t> e reso commemorativo o, a scelta dei parenti, </a:t>
            </a:r>
            <a:r>
              <a:rPr lang="it-IT" sz="4200" b="1" dirty="0"/>
              <a:t>rimosso</a:t>
            </a:r>
            <a:r>
              <a:rPr lang="it-IT" sz="4200" dirty="0" smtClean="0"/>
              <a:t>.</a:t>
            </a:r>
            <a:endParaRPr lang="it-IT" sz="4200" dirty="0"/>
          </a:p>
        </p:txBody>
      </p:sp>
    </p:spTree>
    <p:extLst>
      <p:ext uri="{BB962C8B-B14F-4D97-AF65-F5344CB8AC3E}">
        <p14:creationId xmlns:p14="http://schemas.microsoft.com/office/powerpoint/2010/main" val="29769726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Due opzioni</a:t>
            </a:r>
            <a:endParaRPr lang="it-IT" dirty="0"/>
          </a:p>
        </p:txBody>
      </p:sp>
      <p:sp>
        <p:nvSpPr>
          <p:cNvPr id="3" name="Segnaposto contenuto 2"/>
          <p:cNvSpPr>
            <a:spLocks noGrp="1"/>
          </p:cNvSpPr>
          <p:nvPr>
            <p:ph idx="1"/>
          </p:nvPr>
        </p:nvSpPr>
        <p:spPr/>
        <p:txBody>
          <a:bodyPr>
            <a:normAutofit/>
          </a:bodyPr>
          <a:lstStyle/>
          <a:p>
            <a:pPr marL="0" indent="0" algn="just">
              <a:buNone/>
            </a:pPr>
            <a:r>
              <a:rPr lang="it-IT" sz="3200" dirty="0"/>
              <a:t>Sono, quindi, </a:t>
            </a:r>
            <a:r>
              <a:rPr lang="it-IT" sz="3200" b="1" dirty="0"/>
              <a:t>due</a:t>
            </a:r>
            <a:r>
              <a:rPr lang="it-IT" sz="3200" dirty="0"/>
              <a:t> le opzioni che </a:t>
            </a:r>
            <a:r>
              <a:rPr lang="it-IT" sz="3200" dirty="0" err="1"/>
              <a:t>Facebook</a:t>
            </a:r>
            <a:r>
              <a:rPr lang="it-IT" sz="3200" dirty="0"/>
              <a:t> concede esplicitamente ai parenti o agli amici cari di un utente morto che abbia attivo un profilo sul social network:</a:t>
            </a:r>
          </a:p>
          <a:p>
            <a:pPr marL="0" indent="0">
              <a:buNone/>
            </a:pPr>
            <a:r>
              <a:rPr lang="it-IT" sz="3200" dirty="0" smtClean="0"/>
              <a:t>i) renderlo </a:t>
            </a:r>
            <a:r>
              <a:rPr lang="it-IT" sz="3200" b="1" dirty="0"/>
              <a:t>commemorativo</a:t>
            </a:r>
            <a:r>
              <a:rPr lang="it-IT" sz="3200" dirty="0"/>
              <a:t>, o </a:t>
            </a:r>
            <a:endParaRPr lang="it-IT" sz="3200" dirty="0" smtClean="0"/>
          </a:p>
          <a:p>
            <a:pPr marL="0" indent="0" algn="just">
              <a:buNone/>
            </a:pPr>
            <a:r>
              <a:rPr lang="it-IT" sz="3200" dirty="0" smtClean="0"/>
              <a:t>ii</a:t>
            </a:r>
            <a:r>
              <a:rPr lang="it-IT" sz="3200" dirty="0"/>
              <a:t>) domandarne la </a:t>
            </a:r>
            <a:r>
              <a:rPr lang="it-IT" sz="3200" b="1" dirty="0"/>
              <a:t>rimozione</a:t>
            </a:r>
            <a:r>
              <a:rPr lang="it-IT" sz="3200" dirty="0"/>
              <a:t> dal social network </a:t>
            </a:r>
            <a:r>
              <a:rPr lang="it-IT" sz="3200" dirty="0" smtClean="0"/>
              <a:t>affinché </a:t>
            </a:r>
            <a:r>
              <a:rPr lang="it-IT" sz="3200" dirty="0"/>
              <a:t>non sia </a:t>
            </a:r>
            <a:r>
              <a:rPr lang="it-IT" sz="3200" dirty="0" smtClean="0"/>
              <a:t>più </a:t>
            </a:r>
            <a:r>
              <a:rPr lang="it-IT" sz="3200" dirty="0"/>
              <a:t>visibile a nessuno.</a:t>
            </a:r>
          </a:p>
          <a:p>
            <a:endParaRPr lang="it-IT" dirty="0"/>
          </a:p>
          <a:p>
            <a:endParaRPr lang="it-IT" dirty="0"/>
          </a:p>
        </p:txBody>
      </p:sp>
    </p:spTree>
    <p:extLst>
      <p:ext uri="{BB962C8B-B14F-4D97-AF65-F5344CB8AC3E}">
        <p14:creationId xmlns:p14="http://schemas.microsoft.com/office/powerpoint/2010/main" val="133972607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 credenziali</a:t>
            </a:r>
            <a:endParaRPr lang="it-IT" dirty="0"/>
          </a:p>
        </p:txBody>
      </p:sp>
      <p:sp>
        <p:nvSpPr>
          <p:cNvPr id="3" name="Segnaposto contenuto 2"/>
          <p:cNvSpPr>
            <a:spLocks noGrp="1"/>
          </p:cNvSpPr>
          <p:nvPr>
            <p:ph idx="1"/>
          </p:nvPr>
        </p:nvSpPr>
        <p:spPr/>
        <p:txBody>
          <a:bodyPr>
            <a:noAutofit/>
          </a:bodyPr>
          <a:lstStyle/>
          <a:p>
            <a:pPr marL="0" indent="0" algn="just">
              <a:buNone/>
            </a:pPr>
            <a:r>
              <a:rPr lang="it-IT" sz="2800" dirty="0"/>
              <a:t>N</a:t>
            </a:r>
            <a:r>
              <a:rPr lang="it-IT" sz="2800" dirty="0" smtClean="0"/>
              <a:t>on </a:t>
            </a:r>
            <a:r>
              <a:rPr lang="it-IT" sz="2800" dirty="0"/>
              <a:t>è invece </a:t>
            </a:r>
            <a:r>
              <a:rPr lang="it-IT" sz="2800" dirty="0" smtClean="0"/>
              <a:t>possibile </a:t>
            </a:r>
            <a:r>
              <a:rPr lang="it-IT" sz="2800" dirty="0"/>
              <a:t>– a meno che uno non sia, ovviamente, in possesso </a:t>
            </a:r>
            <a:r>
              <a:rPr lang="it-IT" sz="2800" dirty="0" smtClean="0"/>
              <a:t>delle credenziali </a:t>
            </a:r>
            <a:r>
              <a:rPr lang="it-IT" sz="2800" dirty="0"/>
              <a:t>dell’utente, ma il </a:t>
            </a:r>
            <a:r>
              <a:rPr lang="it-IT" sz="2800" b="1" dirty="0"/>
              <a:t>sostituirsi</a:t>
            </a:r>
            <a:r>
              <a:rPr lang="it-IT" sz="2800" dirty="0"/>
              <a:t> a un’altra persona e </a:t>
            </a:r>
            <a:r>
              <a:rPr lang="it-IT" sz="2800" dirty="0" smtClean="0"/>
              <a:t>operare </a:t>
            </a:r>
            <a:r>
              <a:rPr lang="it-IT" sz="2800" dirty="0"/>
              <a:t>con le sue password è ritenuto scorretto da tutte le regole contrattuali delle piattaforme – domandare a </a:t>
            </a:r>
            <a:r>
              <a:rPr lang="it-IT" sz="2800" dirty="0" err="1"/>
              <a:t>Facebook</a:t>
            </a:r>
            <a:r>
              <a:rPr lang="it-IT" sz="2800" dirty="0"/>
              <a:t> di </a:t>
            </a:r>
            <a:r>
              <a:rPr lang="it-IT" sz="2800" b="1" dirty="0"/>
              <a:t>poter entrare </a:t>
            </a:r>
            <a:r>
              <a:rPr lang="it-IT" sz="2800" dirty="0"/>
              <a:t>nel profilo privato dell’utente per conoscere </a:t>
            </a:r>
            <a:r>
              <a:rPr lang="it-IT" sz="2800" dirty="0" smtClean="0"/>
              <a:t>ciò </a:t>
            </a:r>
            <a:r>
              <a:rPr lang="it-IT" sz="2800" dirty="0"/>
              <a:t>che era, appunto, privato (quali e-mail e messaggi), a meno che non vi sia l’ordine specifico di un magistrato</a:t>
            </a:r>
            <a:r>
              <a:rPr lang="it-IT" sz="2800" dirty="0" smtClean="0"/>
              <a:t>.</a:t>
            </a:r>
            <a:endParaRPr lang="it-IT" sz="2800" dirty="0"/>
          </a:p>
        </p:txBody>
      </p:sp>
    </p:spTree>
    <p:extLst>
      <p:ext uri="{BB962C8B-B14F-4D97-AF65-F5344CB8AC3E}">
        <p14:creationId xmlns:p14="http://schemas.microsoft.com/office/powerpoint/2010/main" val="332790012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 anticipo</a:t>
            </a:r>
            <a:endParaRPr lang="it-IT" dirty="0"/>
          </a:p>
        </p:txBody>
      </p:sp>
      <p:sp>
        <p:nvSpPr>
          <p:cNvPr id="3" name="Segnaposto contenuto 2"/>
          <p:cNvSpPr>
            <a:spLocks noGrp="1"/>
          </p:cNvSpPr>
          <p:nvPr>
            <p:ph idx="1"/>
          </p:nvPr>
        </p:nvSpPr>
        <p:spPr/>
        <p:txBody>
          <a:bodyPr>
            <a:noAutofit/>
          </a:bodyPr>
          <a:lstStyle/>
          <a:p>
            <a:pPr marL="0" indent="0" algn="just">
              <a:buNone/>
            </a:pPr>
            <a:endParaRPr lang="it-IT" sz="3600" dirty="0" smtClean="0"/>
          </a:p>
          <a:p>
            <a:pPr marL="0" indent="0" algn="just">
              <a:buNone/>
            </a:pPr>
            <a:r>
              <a:rPr lang="it-IT" sz="3600" dirty="0" smtClean="0"/>
              <a:t>Su </a:t>
            </a:r>
            <a:r>
              <a:rPr lang="it-IT" sz="3600" dirty="0" err="1"/>
              <a:t>Facebook</a:t>
            </a:r>
            <a:r>
              <a:rPr lang="it-IT" sz="3600" dirty="0"/>
              <a:t> è indicato chiaramente </a:t>
            </a:r>
            <a:r>
              <a:rPr lang="it-IT" sz="3600" dirty="0" smtClean="0"/>
              <a:t>come l’utente </a:t>
            </a:r>
            <a:r>
              <a:rPr lang="it-IT" sz="3600" dirty="0"/>
              <a:t>possa indicare in </a:t>
            </a:r>
            <a:r>
              <a:rPr lang="it-IT" sz="3600" b="1" dirty="0"/>
              <a:t>anticipo</a:t>
            </a:r>
            <a:r>
              <a:rPr lang="it-IT" sz="3600" dirty="0"/>
              <a:t> se desidera che l’account sia reso un domani </a:t>
            </a:r>
            <a:r>
              <a:rPr lang="it-IT" sz="3600" dirty="0" smtClean="0"/>
              <a:t>commemorativo </a:t>
            </a:r>
            <a:r>
              <a:rPr lang="it-IT" sz="3600" dirty="0"/>
              <a:t>o, invece, sia eliminato completamente dal social network</a:t>
            </a:r>
            <a:r>
              <a:rPr lang="it-IT" sz="3600" dirty="0" smtClean="0"/>
              <a:t>.</a:t>
            </a:r>
            <a:endParaRPr lang="it-IT" sz="3600" dirty="0"/>
          </a:p>
        </p:txBody>
      </p:sp>
    </p:spTree>
    <p:extLst>
      <p:ext uri="{BB962C8B-B14F-4D97-AF65-F5344CB8AC3E}">
        <p14:creationId xmlns:p14="http://schemas.microsoft.com/office/powerpoint/2010/main" val="51435353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Google</a:t>
            </a:r>
            <a:endParaRPr lang="it-IT" dirty="0"/>
          </a:p>
        </p:txBody>
      </p:sp>
      <p:sp>
        <p:nvSpPr>
          <p:cNvPr id="3" name="Segnaposto contenuto 2"/>
          <p:cNvSpPr>
            <a:spLocks noGrp="1"/>
          </p:cNvSpPr>
          <p:nvPr>
            <p:ph idx="1"/>
          </p:nvPr>
        </p:nvSpPr>
        <p:spPr/>
        <p:txBody>
          <a:bodyPr>
            <a:noAutofit/>
          </a:bodyPr>
          <a:lstStyle/>
          <a:p>
            <a:pPr marL="0" indent="0" algn="just">
              <a:buNone/>
            </a:pPr>
            <a:r>
              <a:rPr lang="it-IT" sz="3200" dirty="0"/>
              <a:t>Google, per gestire il problema della </a:t>
            </a:r>
            <a:r>
              <a:rPr lang="it-IT" sz="3200" b="1" dirty="0"/>
              <a:t>morte</a:t>
            </a:r>
            <a:r>
              <a:rPr lang="it-IT" sz="3200" dirty="0"/>
              <a:t> online, ha per ora previsto </a:t>
            </a:r>
            <a:r>
              <a:rPr lang="it-IT" sz="3200" b="1" dirty="0"/>
              <a:t>due</a:t>
            </a:r>
            <a:r>
              <a:rPr lang="it-IT" sz="3200" dirty="0"/>
              <a:t> strategie complementari: la gestione dei cosiddetti “</a:t>
            </a:r>
            <a:r>
              <a:rPr lang="it-IT" sz="3200" b="1" dirty="0"/>
              <a:t>account inattivi</a:t>
            </a:r>
            <a:r>
              <a:rPr lang="it-IT" sz="3200" dirty="0"/>
              <a:t>” – account che “non danno segni di vita” per un certo periodo – e la </a:t>
            </a:r>
            <a:r>
              <a:rPr lang="it-IT" sz="3200" dirty="0" smtClean="0"/>
              <a:t>più </a:t>
            </a:r>
            <a:r>
              <a:rPr lang="it-IT" sz="3200" dirty="0"/>
              <a:t>tipica </a:t>
            </a:r>
            <a:r>
              <a:rPr lang="it-IT" sz="3200" dirty="0" smtClean="0"/>
              <a:t>possibilità, </a:t>
            </a:r>
            <a:r>
              <a:rPr lang="it-IT" sz="3200" dirty="0"/>
              <a:t>per i parenti, di domandare la </a:t>
            </a:r>
            <a:r>
              <a:rPr lang="it-IT" sz="3200" b="1" dirty="0"/>
              <a:t>cancellazione</a:t>
            </a:r>
            <a:r>
              <a:rPr lang="it-IT" sz="3200" dirty="0"/>
              <a:t> di un account di una persona </a:t>
            </a:r>
            <a:r>
              <a:rPr lang="it-IT" sz="3200" dirty="0" smtClean="0"/>
              <a:t>deceduta </a:t>
            </a:r>
            <a:r>
              <a:rPr lang="it-IT" sz="3200" dirty="0"/>
              <a:t>testimoniandone, con specifici documenti, il decesso</a:t>
            </a:r>
            <a:r>
              <a:rPr lang="it-IT" sz="3200" dirty="0" smtClean="0"/>
              <a:t>.</a:t>
            </a:r>
            <a:endParaRPr lang="it-IT" sz="3200" dirty="0"/>
          </a:p>
        </p:txBody>
      </p:sp>
    </p:spTree>
    <p:extLst>
      <p:ext uri="{BB962C8B-B14F-4D97-AF65-F5344CB8AC3E}">
        <p14:creationId xmlns:p14="http://schemas.microsoft.com/office/powerpoint/2010/main" val="7758126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Esecutori testamentari</a:t>
            </a:r>
            <a:endParaRPr lang="it-IT" dirty="0"/>
          </a:p>
        </p:txBody>
      </p:sp>
      <p:sp>
        <p:nvSpPr>
          <p:cNvPr id="3" name="Segnaposto contenuto 2"/>
          <p:cNvSpPr>
            <a:spLocks noGrp="1"/>
          </p:cNvSpPr>
          <p:nvPr>
            <p:ph idx="1"/>
          </p:nvPr>
        </p:nvSpPr>
        <p:spPr/>
        <p:txBody>
          <a:bodyPr>
            <a:normAutofit/>
          </a:bodyPr>
          <a:lstStyle/>
          <a:p>
            <a:pPr marL="0" indent="0" algn="just">
              <a:buNone/>
            </a:pPr>
            <a:r>
              <a:rPr lang="it-IT" sz="3600" dirty="0"/>
              <a:t>Al contempo, ed è l’aspetto </a:t>
            </a:r>
            <a:r>
              <a:rPr lang="it-IT" sz="3600" dirty="0" smtClean="0"/>
              <a:t>più </a:t>
            </a:r>
            <a:r>
              <a:rPr lang="it-IT" sz="3600" dirty="0"/>
              <a:t>importante, Google </a:t>
            </a:r>
            <a:r>
              <a:rPr lang="it-IT" sz="3600" dirty="0" smtClean="0"/>
              <a:t>consente </a:t>
            </a:r>
            <a:r>
              <a:rPr lang="it-IT" sz="3600" dirty="0"/>
              <a:t>di scegliere fino a dieci “</a:t>
            </a:r>
            <a:r>
              <a:rPr lang="it-IT" sz="3600" b="1" dirty="0"/>
              <a:t>esecutori testamentari</a:t>
            </a:r>
            <a:r>
              <a:rPr lang="it-IT" sz="3600" dirty="0"/>
              <a:t>” o, meglio, “esecutori dell’account”, che dovranno prendere delle scelte su quell’account in caso di morte del titolare e che, ovviamente, potranno seguire le </a:t>
            </a:r>
            <a:r>
              <a:rPr lang="it-IT" sz="3600" b="1" dirty="0"/>
              <a:t>istruzioni</a:t>
            </a:r>
            <a:r>
              <a:rPr lang="it-IT" sz="3600" dirty="0"/>
              <a:t> ricevute dallo stesso.</a:t>
            </a:r>
          </a:p>
          <a:p>
            <a:endParaRPr lang="it-IT" dirty="0"/>
          </a:p>
        </p:txBody>
      </p:sp>
    </p:spTree>
    <p:extLst>
      <p:ext uri="{BB962C8B-B14F-4D97-AF65-F5344CB8AC3E}">
        <p14:creationId xmlns:p14="http://schemas.microsoft.com/office/powerpoint/2010/main" val="39661756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Potere dei delegati</a:t>
            </a:r>
            <a:endParaRPr lang="it-IT" dirty="0"/>
          </a:p>
        </p:txBody>
      </p:sp>
      <p:sp>
        <p:nvSpPr>
          <p:cNvPr id="3" name="Segnaposto contenuto 2"/>
          <p:cNvSpPr>
            <a:spLocks noGrp="1"/>
          </p:cNvSpPr>
          <p:nvPr>
            <p:ph idx="1"/>
          </p:nvPr>
        </p:nvSpPr>
        <p:spPr/>
        <p:txBody>
          <a:bodyPr>
            <a:noAutofit/>
          </a:bodyPr>
          <a:lstStyle/>
          <a:p>
            <a:pPr marL="0" indent="0" algn="just">
              <a:buNone/>
            </a:pPr>
            <a:r>
              <a:rPr lang="it-IT" sz="3200" dirty="0" smtClean="0"/>
              <a:t>Google </a:t>
            </a:r>
            <a:r>
              <a:rPr lang="it-IT" sz="3200" dirty="0"/>
              <a:t>permette all’utente di </a:t>
            </a:r>
            <a:r>
              <a:rPr lang="it-IT" sz="3200" dirty="0" smtClean="0"/>
              <a:t>fornire </a:t>
            </a:r>
            <a:r>
              <a:rPr lang="it-IT" sz="3200" dirty="0"/>
              <a:t>maggiori </a:t>
            </a:r>
            <a:r>
              <a:rPr lang="it-IT" sz="3200" b="1" dirty="0"/>
              <a:t>poteri</a:t>
            </a:r>
            <a:r>
              <a:rPr lang="it-IT" sz="3200" dirty="0"/>
              <a:t> ai “delegati”, che potranno avere </a:t>
            </a:r>
            <a:r>
              <a:rPr lang="it-IT" sz="3200" b="1" dirty="0"/>
              <a:t>accesso</a:t>
            </a:r>
            <a:r>
              <a:rPr lang="it-IT" sz="3200" dirty="0"/>
              <a:t>, se l’utente </a:t>
            </a:r>
            <a:r>
              <a:rPr lang="it-IT" sz="3200" dirty="0" smtClean="0"/>
              <a:t>vorrà, </a:t>
            </a:r>
            <a:r>
              <a:rPr lang="it-IT" sz="3200" dirty="0"/>
              <a:t>a tutte le informazioni, comprese e-mail, </a:t>
            </a:r>
            <a:r>
              <a:rPr lang="it-IT" sz="3200" dirty="0" smtClean="0"/>
              <a:t>fotografie </a:t>
            </a:r>
            <a:r>
              <a:rPr lang="it-IT" sz="3200" dirty="0"/>
              <a:t>e documenti sul </a:t>
            </a:r>
            <a:r>
              <a:rPr lang="it-IT" sz="3200" dirty="0" err="1"/>
              <a:t>cloud</a:t>
            </a:r>
            <a:r>
              <a:rPr lang="it-IT" sz="3200" dirty="0"/>
              <a:t>. </a:t>
            </a:r>
          </a:p>
        </p:txBody>
      </p:sp>
    </p:spTree>
    <p:extLst>
      <p:ext uri="{BB962C8B-B14F-4D97-AF65-F5344CB8AC3E}">
        <p14:creationId xmlns:p14="http://schemas.microsoft.com/office/powerpoint/2010/main" val="392617574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Twitter</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sz="3600" dirty="0"/>
              <a:t>Anche </a:t>
            </a:r>
            <a:r>
              <a:rPr lang="it-IT" sz="3600" dirty="0" err="1" smtClean="0"/>
              <a:t>Twitter</a:t>
            </a:r>
            <a:r>
              <a:rPr lang="it-IT" sz="3600" dirty="0"/>
              <a:t> </a:t>
            </a:r>
            <a:r>
              <a:rPr lang="it-IT" sz="3600" dirty="0" smtClean="0"/>
              <a:t>ha </a:t>
            </a:r>
            <a:r>
              <a:rPr lang="it-IT" sz="3600" dirty="0"/>
              <a:t>delineato da tempo una procedura molto chiara su come gestire gli account di utenti </a:t>
            </a:r>
            <a:r>
              <a:rPr lang="it-IT" sz="3600" dirty="0" smtClean="0"/>
              <a:t>deceduti</a:t>
            </a:r>
            <a:r>
              <a:rPr lang="it-IT" sz="3600" dirty="0"/>
              <a:t>. Il sistema adottato è noto per la sua </a:t>
            </a:r>
            <a:r>
              <a:rPr lang="it-IT" sz="3600" b="1" dirty="0" smtClean="0"/>
              <a:t>semplicità</a:t>
            </a:r>
            <a:r>
              <a:rPr lang="it-IT" sz="3600" dirty="0" smtClean="0"/>
              <a:t>. </a:t>
            </a:r>
          </a:p>
          <a:p>
            <a:pPr marL="0" indent="0" algn="just">
              <a:buNone/>
            </a:pPr>
            <a:r>
              <a:rPr lang="it-IT" sz="3600" dirty="0" smtClean="0"/>
              <a:t>«</a:t>
            </a:r>
            <a:r>
              <a:rPr lang="it-IT" sz="3600" dirty="0"/>
              <a:t>In caso di decesso di un utente </a:t>
            </a:r>
            <a:r>
              <a:rPr lang="it-IT" sz="3600" dirty="0" err="1"/>
              <a:t>Twitter</a:t>
            </a:r>
            <a:r>
              <a:rPr lang="it-IT" sz="3600" dirty="0"/>
              <a:t>, possiamo collaborare con una persona autorizzata ad agire per suo conto o con un familiare stretto e verificato del defunto per </a:t>
            </a:r>
            <a:r>
              <a:rPr lang="it-IT" sz="3600" b="1" dirty="0"/>
              <a:t>disattivare</a:t>
            </a:r>
            <a:r>
              <a:rPr lang="it-IT" sz="3600" dirty="0"/>
              <a:t> l’account».</a:t>
            </a:r>
          </a:p>
          <a:p>
            <a:endParaRPr lang="it-IT" dirty="0"/>
          </a:p>
        </p:txBody>
      </p:sp>
    </p:spTree>
    <p:extLst>
      <p:ext uri="{BB962C8B-B14F-4D97-AF65-F5344CB8AC3E}">
        <p14:creationId xmlns:p14="http://schemas.microsoft.com/office/powerpoint/2010/main" val="29345056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 credenziali!</a:t>
            </a:r>
            <a:endParaRPr lang="it-IT" dirty="0"/>
          </a:p>
        </p:txBody>
      </p:sp>
      <p:sp>
        <p:nvSpPr>
          <p:cNvPr id="3" name="Segnaposto contenuto 2"/>
          <p:cNvSpPr>
            <a:spLocks noGrp="1"/>
          </p:cNvSpPr>
          <p:nvPr>
            <p:ph idx="1"/>
          </p:nvPr>
        </p:nvSpPr>
        <p:spPr/>
        <p:txBody>
          <a:bodyPr>
            <a:normAutofit/>
          </a:bodyPr>
          <a:lstStyle/>
          <a:p>
            <a:pPr marL="0" indent="0" algn="just">
              <a:buNone/>
            </a:pPr>
            <a:r>
              <a:rPr lang="it-IT" sz="3600" dirty="0"/>
              <a:t>Subito dopo la descrizione della procedura da seguire, è </a:t>
            </a:r>
            <a:r>
              <a:rPr lang="it-IT" sz="3600" dirty="0" smtClean="0"/>
              <a:t>pubblicata </a:t>
            </a:r>
            <a:r>
              <a:rPr lang="it-IT" sz="3600" dirty="0"/>
              <a:t>in grande evidenza una nota:</a:t>
            </a:r>
          </a:p>
          <a:p>
            <a:pPr marL="0" indent="0" algn="just">
              <a:buNone/>
            </a:pPr>
            <a:r>
              <a:rPr lang="it-IT" sz="3600" dirty="0"/>
              <a:t>«Nota: non siamo in grado di fornire le credenziali di accesso dell’account a nessuno, indipendentemente dal suo rapporto con il defunto».</a:t>
            </a:r>
          </a:p>
          <a:p>
            <a:endParaRPr lang="it-IT" dirty="0"/>
          </a:p>
        </p:txBody>
      </p:sp>
    </p:spTree>
    <p:extLst>
      <p:ext uri="{BB962C8B-B14F-4D97-AF65-F5344CB8AC3E}">
        <p14:creationId xmlns:p14="http://schemas.microsoft.com/office/powerpoint/2010/main" val="189363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4 elementi</a:t>
            </a:r>
            <a:endParaRPr lang="it-IT" dirty="0"/>
          </a:p>
        </p:txBody>
      </p:sp>
      <p:sp>
        <p:nvSpPr>
          <p:cNvPr id="3" name="Segnaposto contenuto 2"/>
          <p:cNvSpPr>
            <a:spLocks noGrp="1"/>
          </p:cNvSpPr>
          <p:nvPr>
            <p:ph idx="1"/>
          </p:nvPr>
        </p:nvSpPr>
        <p:spPr/>
        <p:txBody>
          <a:bodyPr>
            <a:normAutofit lnSpcReduction="10000"/>
          </a:bodyPr>
          <a:lstStyle/>
          <a:p>
            <a:pPr marL="0" indent="0" algn="ctr">
              <a:buNone/>
            </a:pPr>
            <a:r>
              <a:rPr lang="it-IT" dirty="0"/>
              <a:t>Quattro </a:t>
            </a:r>
            <a:r>
              <a:rPr lang="it-IT" dirty="0" smtClean="0"/>
              <a:t>elementi (</a:t>
            </a:r>
            <a:r>
              <a:rPr lang="it-IT" dirty="0" smtClean="0"/>
              <a:t>Bolognini, </a:t>
            </a:r>
            <a:r>
              <a:rPr lang="it-IT" dirty="0" err="1" smtClean="0"/>
              <a:t>Giuffrè</a:t>
            </a:r>
            <a:r>
              <a:rPr lang="it-IT" dirty="0" smtClean="0"/>
              <a:t>, 2016)</a:t>
            </a:r>
            <a:r>
              <a:rPr lang="it-IT" dirty="0" smtClean="0"/>
              <a:t>: </a:t>
            </a:r>
            <a:endParaRPr lang="it-IT" dirty="0"/>
          </a:p>
          <a:p>
            <a:pPr marL="0" indent="0" algn="just">
              <a:buNone/>
            </a:pPr>
            <a:r>
              <a:rPr lang="it-IT" dirty="0"/>
              <a:t>i) </a:t>
            </a:r>
            <a:r>
              <a:rPr lang="it-IT" b="1" dirty="0"/>
              <a:t>informazione</a:t>
            </a:r>
            <a:r>
              <a:rPr lang="it-IT" dirty="0"/>
              <a:t> (ossia il contenuto del dato), </a:t>
            </a:r>
          </a:p>
          <a:p>
            <a:pPr marL="0" indent="0" algn="just">
              <a:buNone/>
            </a:pPr>
            <a:r>
              <a:rPr lang="it-IT" dirty="0"/>
              <a:t>ii) </a:t>
            </a:r>
            <a:r>
              <a:rPr lang="it-IT" b="1" dirty="0"/>
              <a:t>persona fisica </a:t>
            </a:r>
            <a:r>
              <a:rPr lang="it-IT" dirty="0"/>
              <a:t>(il soggetto a cui il contenuto viene collegato), </a:t>
            </a:r>
          </a:p>
          <a:p>
            <a:pPr marL="0" indent="0" algn="just">
              <a:buNone/>
            </a:pPr>
            <a:r>
              <a:rPr lang="it-IT" dirty="0"/>
              <a:t>iii) </a:t>
            </a:r>
            <a:r>
              <a:rPr lang="it-IT" b="1" dirty="0"/>
              <a:t>collegamento</a:t>
            </a:r>
            <a:r>
              <a:rPr lang="it-IT" dirty="0"/>
              <a:t> (operazione logica), </a:t>
            </a:r>
          </a:p>
          <a:p>
            <a:pPr marL="0" indent="0" algn="just">
              <a:buNone/>
            </a:pPr>
            <a:r>
              <a:rPr lang="it-IT" dirty="0"/>
              <a:t>iv) </a:t>
            </a:r>
            <a:r>
              <a:rPr lang="it-IT" b="1" dirty="0"/>
              <a:t>identificazione/identificabilità </a:t>
            </a:r>
            <a:r>
              <a:rPr lang="it-IT" dirty="0"/>
              <a:t>(un attributo necessario della persona fisica, </a:t>
            </a:r>
            <a:r>
              <a:rPr lang="it-IT" dirty="0" smtClean="0"/>
              <a:t>non un </a:t>
            </a:r>
            <a:r>
              <a:rPr lang="it-IT" dirty="0"/>
              <a:t>astratto </a:t>
            </a:r>
            <a:r>
              <a:rPr lang="it-IT" dirty="0" smtClean="0"/>
              <a:t>collegamento: la </a:t>
            </a:r>
            <a:r>
              <a:rPr lang="it-IT" dirty="0"/>
              <a:t>persona deve essere </a:t>
            </a:r>
            <a:r>
              <a:rPr lang="it-IT" b="1" dirty="0"/>
              <a:t>singolarmente</a:t>
            </a:r>
            <a:r>
              <a:rPr lang="it-IT" dirty="0"/>
              <a:t> individuata o individuabile).</a:t>
            </a:r>
          </a:p>
          <a:p>
            <a:endParaRPr lang="it-IT" dirty="0"/>
          </a:p>
        </p:txBody>
      </p:sp>
    </p:spTree>
    <p:extLst>
      <p:ext uri="{BB962C8B-B14F-4D97-AF65-F5344CB8AC3E}">
        <p14:creationId xmlns:p14="http://schemas.microsoft.com/office/powerpoint/2010/main" val="157855705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Portarsi i dati nella tomba</a:t>
            </a:r>
            <a:endParaRPr lang="it-IT" dirty="0"/>
          </a:p>
        </p:txBody>
      </p:sp>
      <p:sp>
        <p:nvSpPr>
          <p:cNvPr id="3" name="Segnaposto contenuto 2"/>
          <p:cNvSpPr>
            <a:spLocks noGrp="1"/>
          </p:cNvSpPr>
          <p:nvPr>
            <p:ph idx="1"/>
          </p:nvPr>
        </p:nvSpPr>
        <p:spPr/>
        <p:txBody>
          <a:bodyPr>
            <a:normAutofit lnSpcReduction="10000"/>
          </a:bodyPr>
          <a:lstStyle/>
          <a:p>
            <a:pPr marL="0" indent="0" algn="just">
              <a:buNone/>
            </a:pPr>
            <a:endParaRPr lang="it-IT" dirty="0" smtClean="0"/>
          </a:p>
          <a:p>
            <a:pPr marL="0" indent="0" algn="just">
              <a:buNone/>
            </a:pPr>
            <a:r>
              <a:rPr lang="it-IT" sz="3200" dirty="0" smtClean="0"/>
              <a:t>Molti </a:t>
            </a:r>
            <a:r>
              <a:rPr lang="it-IT" sz="3200" dirty="0"/>
              <a:t>utenti sono in rete da tanti anni e hanno accumulato una grande </a:t>
            </a:r>
            <a:r>
              <a:rPr lang="it-IT" sz="3200" dirty="0" smtClean="0"/>
              <a:t>quantità </a:t>
            </a:r>
            <a:r>
              <a:rPr lang="it-IT" sz="3200" dirty="0"/>
              <a:t>di dati; si è venuta, così, a costituire una vera e propria “</a:t>
            </a:r>
            <a:r>
              <a:rPr lang="it-IT" sz="3200" b="1" dirty="0"/>
              <a:t>vita digitale</a:t>
            </a:r>
            <a:r>
              <a:rPr lang="it-IT" sz="3200" dirty="0"/>
              <a:t>”, connessa a </a:t>
            </a:r>
            <a:r>
              <a:rPr lang="it-IT" sz="3200" dirty="0" smtClean="0"/>
              <a:t>un’identità </a:t>
            </a:r>
            <a:r>
              <a:rPr lang="it-IT" sz="3200" dirty="0"/>
              <a:t>digitale – o a una seconda/terza </a:t>
            </a:r>
            <a:r>
              <a:rPr lang="it-IT" sz="3200" dirty="0" smtClean="0"/>
              <a:t>personalità </a:t>
            </a:r>
            <a:r>
              <a:rPr lang="it-IT" sz="3200" dirty="0"/>
              <a:t>che dir si voglia – che si è </a:t>
            </a:r>
            <a:r>
              <a:rPr lang="it-IT" sz="3200" b="1" dirty="0" smtClean="0"/>
              <a:t>arricchita</a:t>
            </a:r>
            <a:r>
              <a:rPr lang="it-IT" sz="3200" dirty="0" smtClean="0"/>
              <a:t> </a:t>
            </a:r>
            <a:r>
              <a:rPr lang="it-IT" sz="3200" dirty="0"/>
              <a:t>giorno dopo giorno e che ha visto un’evoluzione sensibile e inarrestabile negli ultimi anni</a:t>
            </a:r>
            <a:r>
              <a:rPr lang="it-IT" sz="3200" dirty="0" smtClean="0"/>
              <a:t>.</a:t>
            </a:r>
            <a:endParaRPr lang="it-IT" sz="3200" dirty="0"/>
          </a:p>
        </p:txBody>
      </p:sp>
    </p:spTree>
    <p:extLst>
      <p:ext uri="{BB962C8B-B14F-4D97-AF65-F5344CB8AC3E}">
        <p14:creationId xmlns:p14="http://schemas.microsoft.com/office/powerpoint/2010/main" val="359338921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Cifratura</a:t>
            </a:r>
            <a:endParaRPr lang="it-IT" dirty="0"/>
          </a:p>
        </p:txBody>
      </p:sp>
      <p:sp>
        <p:nvSpPr>
          <p:cNvPr id="3" name="Segnaposto contenuto 2"/>
          <p:cNvSpPr>
            <a:spLocks noGrp="1"/>
          </p:cNvSpPr>
          <p:nvPr>
            <p:ph idx="1"/>
          </p:nvPr>
        </p:nvSpPr>
        <p:spPr/>
        <p:txBody>
          <a:bodyPr>
            <a:noAutofit/>
          </a:bodyPr>
          <a:lstStyle/>
          <a:p>
            <a:pPr marL="0" indent="0" algn="just">
              <a:buNone/>
            </a:pPr>
            <a:r>
              <a:rPr lang="it-IT" sz="3200" dirty="0" smtClean="0"/>
              <a:t>Per </a:t>
            </a:r>
            <a:r>
              <a:rPr lang="it-IT" sz="3200" dirty="0"/>
              <a:t>dati quali video, fotografie o documenti riservati, la cosa migliore è, ovviamente, collocarli su un disco, o su un altro tipo di supporto ben </a:t>
            </a:r>
            <a:r>
              <a:rPr lang="it-IT" sz="3200" b="1" dirty="0"/>
              <a:t>individuabile</a:t>
            </a:r>
            <a:r>
              <a:rPr lang="it-IT" sz="3200" dirty="0"/>
              <a:t> e in possesso dell’utente, e </a:t>
            </a:r>
            <a:r>
              <a:rPr lang="it-IT" sz="3200" b="1" dirty="0"/>
              <a:t>cifrarli</a:t>
            </a:r>
            <a:r>
              <a:rPr lang="it-IT" sz="3200" dirty="0"/>
              <a:t> applicando un software di </a:t>
            </a:r>
            <a:r>
              <a:rPr lang="it-IT" sz="3200" b="1" dirty="0"/>
              <a:t>crittografia</a:t>
            </a:r>
            <a:r>
              <a:rPr lang="it-IT" sz="3200" dirty="0"/>
              <a:t> o attivando le funzioni di cifratura che ormai tutti i sistemi operativi prevedono.</a:t>
            </a:r>
          </a:p>
        </p:txBody>
      </p:sp>
    </p:spTree>
    <p:extLst>
      <p:ext uri="{BB962C8B-B14F-4D97-AF65-F5344CB8AC3E}">
        <p14:creationId xmlns:p14="http://schemas.microsoft.com/office/powerpoint/2010/main" val="172004813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W</a:t>
            </a:r>
            <a:r>
              <a:rPr lang="it-IT" dirty="0" err="1" smtClean="0"/>
              <a:t>iping</a:t>
            </a:r>
            <a:endParaRPr lang="it-IT" dirty="0"/>
          </a:p>
        </p:txBody>
      </p:sp>
      <p:sp>
        <p:nvSpPr>
          <p:cNvPr id="3" name="Segnaposto contenuto 2"/>
          <p:cNvSpPr>
            <a:spLocks noGrp="1"/>
          </p:cNvSpPr>
          <p:nvPr>
            <p:ph idx="1"/>
          </p:nvPr>
        </p:nvSpPr>
        <p:spPr/>
        <p:txBody>
          <a:bodyPr>
            <a:noAutofit/>
          </a:bodyPr>
          <a:lstStyle/>
          <a:p>
            <a:pPr marL="0" indent="0" algn="just">
              <a:buNone/>
            </a:pPr>
            <a:r>
              <a:rPr lang="it-IT" sz="3200" dirty="0"/>
              <a:t>Un secondo metodo, </a:t>
            </a:r>
            <a:r>
              <a:rPr lang="it-IT" sz="3200" dirty="0" smtClean="0"/>
              <a:t>più </a:t>
            </a:r>
            <a:r>
              <a:rPr lang="it-IT" sz="3200" dirty="0"/>
              <a:t>radicale, per far sì che nessuno </a:t>
            </a:r>
            <a:r>
              <a:rPr lang="it-IT" sz="3200" dirty="0" smtClean="0"/>
              <a:t>possa </a:t>
            </a:r>
            <a:r>
              <a:rPr lang="it-IT" sz="3200" dirty="0"/>
              <a:t>entrare in possesso dei dati è la </a:t>
            </a:r>
            <a:r>
              <a:rPr lang="it-IT" sz="3200" b="1" dirty="0"/>
              <a:t>distruzione</a:t>
            </a:r>
            <a:r>
              <a:rPr lang="it-IT" sz="3200" dirty="0"/>
              <a:t> </a:t>
            </a:r>
            <a:r>
              <a:rPr lang="it-IT" sz="3200" b="1" dirty="0"/>
              <a:t>completa</a:t>
            </a:r>
            <a:r>
              <a:rPr lang="it-IT" sz="3200" dirty="0"/>
              <a:t> e </a:t>
            </a:r>
            <a:r>
              <a:rPr lang="it-IT" sz="3200" b="1" dirty="0"/>
              <a:t>sicura</a:t>
            </a:r>
            <a:r>
              <a:rPr lang="it-IT" sz="3200" dirty="0"/>
              <a:t> delle informazioni utilizzando determinati tipi di software che non permettano </a:t>
            </a:r>
            <a:r>
              <a:rPr lang="it-IT" sz="3200" dirty="0" smtClean="0"/>
              <a:t>più </a:t>
            </a:r>
            <a:r>
              <a:rPr lang="it-IT" sz="3200" dirty="0"/>
              <a:t>in alcun modo il recupero delle </a:t>
            </a:r>
            <a:r>
              <a:rPr lang="it-IT" sz="3200" dirty="0" smtClean="0"/>
              <a:t>informazioni </a:t>
            </a:r>
            <a:r>
              <a:rPr lang="it-IT" sz="3200" dirty="0"/>
              <a:t>cancellate</a:t>
            </a:r>
            <a:r>
              <a:rPr lang="it-IT" sz="3200" dirty="0" smtClean="0"/>
              <a:t>.</a:t>
            </a:r>
            <a:endParaRPr lang="it-IT" sz="3200" dirty="0"/>
          </a:p>
        </p:txBody>
      </p:sp>
    </p:spTree>
    <p:extLst>
      <p:ext uri="{BB962C8B-B14F-4D97-AF65-F5344CB8AC3E}">
        <p14:creationId xmlns:p14="http://schemas.microsoft.com/office/powerpoint/2010/main" val="223546568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Dove sono i dati?</a:t>
            </a:r>
            <a:endParaRPr lang="it-IT" dirty="0"/>
          </a:p>
        </p:txBody>
      </p:sp>
      <p:sp>
        <p:nvSpPr>
          <p:cNvPr id="3" name="Segnaposto contenuto 2"/>
          <p:cNvSpPr>
            <a:spLocks noGrp="1"/>
          </p:cNvSpPr>
          <p:nvPr>
            <p:ph idx="1"/>
          </p:nvPr>
        </p:nvSpPr>
        <p:spPr/>
        <p:txBody>
          <a:bodyPr>
            <a:noAutofit/>
          </a:bodyPr>
          <a:lstStyle/>
          <a:p>
            <a:pPr marL="0" indent="0" algn="just">
              <a:buNone/>
            </a:pPr>
            <a:r>
              <a:rPr lang="it-IT" sz="3600" dirty="0"/>
              <a:t>In questo caso, occorre essere sempre a conoscenza di </a:t>
            </a:r>
            <a:r>
              <a:rPr lang="it-IT" sz="3600" b="1" dirty="0"/>
              <a:t>dove</a:t>
            </a:r>
            <a:r>
              <a:rPr lang="it-IT" sz="3600" dirty="0"/>
              <a:t> </a:t>
            </a:r>
            <a:r>
              <a:rPr lang="it-IT" sz="3600" b="1" dirty="0"/>
              <a:t>siano</a:t>
            </a:r>
            <a:r>
              <a:rPr lang="it-IT" sz="3600" dirty="0"/>
              <a:t> i dati che si vogliono distruggere, accertarsi che non ve ne siano altre </a:t>
            </a:r>
            <a:r>
              <a:rPr lang="it-IT" sz="3600" b="1" dirty="0"/>
              <a:t>copie</a:t>
            </a:r>
            <a:r>
              <a:rPr lang="it-IT" sz="3600" dirty="0"/>
              <a:t> in circolazione e poi procedere con cura alla loro distruzione. </a:t>
            </a:r>
          </a:p>
        </p:txBody>
      </p:sp>
    </p:spTree>
    <p:extLst>
      <p:ext uri="{BB962C8B-B14F-4D97-AF65-F5344CB8AC3E}">
        <p14:creationId xmlns:p14="http://schemas.microsoft.com/office/powerpoint/2010/main" val="30150181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Difficili da individuare</a:t>
            </a:r>
            <a:endParaRPr lang="it-IT" dirty="0"/>
          </a:p>
        </p:txBody>
      </p:sp>
      <p:sp>
        <p:nvSpPr>
          <p:cNvPr id="3" name="Segnaposto contenuto 2"/>
          <p:cNvSpPr>
            <a:spLocks noGrp="1"/>
          </p:cNvSpPr>
          <p:nvPr>
            <p:ph idx="1"/>
          </p:nvPr>
        </p:nvSpPr>
        <p:spPr/>
        <p:txBody>
          <a:bodyPr>
            <a:normAutofit/>
          </a:bodyPr>
          <a:lstStyle/>
          <a:p>
            <a:pPr marL="0" indent="0" algn="just">
              <a:buNone/>
            </a:pPr>
            <a:r>
              <a:rPr lang="it-IT" sz="3600" dirty="0"/>
              <a:t>Purtroppo ci sono molti dati che riguardano la persona che non sono così </a:t>
            </a:r>
            <a:r>
              <a:rPr lang="it-IT" sz="3600" b="1" dirty="0"/>
              <a:t>facilmente</a:t>
            </a:r>
            <a:r>
              <a:rPr lang="it-IT" sz="3600" dirty="0"/>
              <a:t> individuabili, e che diventano molto </a:t>
            </a:r>
            <a:r>
              <a:rPr lang="it-IT" sz="3600" dirty="0" smtClean="0"/>
              <a:t>difficili </a:t>
            </a:r>
            <a:r>
              <a:rPr lang="it-IT" sz="3600" dirty="0"/>
              <a:t>da nascondere a curiosi per il semplice motivo che non si ha né la </a:t>
            </a:r>
            <a:r>
              <a:rPr lang="it-IT" sz="3600" b="1" dirty="0" smtClean="0"/>
              <a:t>disponibilità</a:t>
            </a:r>
            <a:r>
              <a:rPr lang="it-IT" sz="3600" dirty="0" smtClean="0"/>
              <a:t>, </a:t>
            </a:r>
            <a:r>
              <a:rPr lang="it-IT" sz="3600" dirty="0"/>
              <a:t>né il </a:t>
            </a:r>
            <a:r>
              <a:rPr lang="it-IT" sz="3600" b="1" dirty="0"/>
              <a:t>controllo</a:t>
            </a:r>
            <a:r>
              <a:rPr lang="it-IT" sz="3600" dirty="0"/>
              <a:t> su di essi. </a:t>
            </a:r>
          </a:p>
        </p:txBody>
      </p:sp>
    </p:spTree>
    <p:extLst>
      <p:ext uri="{BB962C8B-B14F-4D97-AF65-F5344CB8AC3E}">
        <p14:creationId xmlns:p14="http://schemas.microsoft.com/office/powerpoint/2010/main" val="361956090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a:t>
            </a:r>
            <a:r>
              <a:rPr lang="it-IT" dirty="0" smtClean="0"/>
              <a:t>ackup</a:t>
            </a:r>
            <a:endParaRPr lang="it-IT" dirty="0"/>
          </a:p>
        </p:txBody>
      </p:sp>
      <p:sp>
        <p:nvSpPr>
          <p:cNvPr id="3" name="Segnaposto contenuto 2"/>
          <p:cNvSpPr>
            <a:spLocks noGrp="1"/>
          </p:cNvSpPr>
          <p:nvPr>
            <p:ph idx="1"/>
          </p:nvPr>
        </p:nvSpPr>
        <p:spPr/>
        <p:txBody>
          <a:bodyPr>
            <a:normAutofit/>
          </a:bodyPr>
          <a:lstStyle/>
          <a:p>
            <a:pPr marL="0" indent="0" algn="just">
              <a:buNone/>
            </a:pPr>
            <a:r>
              <a:rPr lang="it-IT" sz="2800" dirty="0"/>
              <a:t>Si pensi alle e-mail </a:t>
            </a:r>
            <a:r>
              <a:rPr lang="it-IT" sz="2800" b="1" dirty="0"/>
              <a:t>custodite</a:t>
            </a:r>
            <a:r>
              <a:rPr lang="it-IT" sz="2800" dirty="0"/>
              <a:t> da un provider sui suoi server, o ai dati posizionati su un servizio di </a:t>
            </a:r>
            <a:r>
              <a:rPr lang="it-IT" sz="2800" dirty="0" err="1"/>
              <a:t>cloud</a:t>
            </a:r>
            <a:r>
              <a:rPr lang="it-IT" sz="2800" dirty="0"/>
              <a:t>. </a:t>
            </a:r>
            <a:endParaRPr lang="it-IT" sz="2800" dirty="0" smtClean="0"/>
          </a:p>
          <a:p>
            <a:pPr marL="0" indent="0" algn="just">
              <a:buNone/>
            </a:pPr>
            <a:r>
              <a:rPr lang="it-IT" sz="2800" dirty="0" smtClean="0"/>
              <a:t>Per </a:t>
            </a:r>
            <a:r>
              <a:rPr lang="it-IT" sz="2800" dirty="0"/>
              <a:t>di </a:t>
            </a:r>
            <a:r>
              <a:rPr lang="it-IT" sz="2800" dirty="0" smtClean="0"/>
              <a:t>più, </a:t>
            </a:r>
            <a:r>
              <a:rPr lang="it-IT" sz="2800" dirty="0"/>
              <a:t>si tratta di servizi che, per motivi di sicurezza, di solito effettuano anche costanti </a:t>
            </a:r>
            <a:r>
              <a:rPr lang="it-IT" sz="2800" b="1" dirty="0"/>
              <a:t>backup</a:t>
            </a:r>
            <a:r>
              <a:rPr lang="it-IT" sz="2800" dirty="0"/>
              <a:t> (copie di sicurezza) in chiaro, quindi il dato tende a moltiplicarsi e a </a:t>
            </a:r>
            <a:r>
              <a:rPr lang="it-IT" sz="2800" dirty="0" smtClean="0"/>
              <a:t>essere </a:t>
            </a:r>
            <a:r>
              <a:rPr lang="it-IT" sz="2800" b="1" dirty="0"/>
              <a:t>ridondante</a:t>
            </a:r>
            <a:r>
              <a:rPr lang="it-IT" sz="2800" dirty="0"/>
              <a:t>. </a:t>
            </a:r>
            <a:endParaRPr lang="it-IT" sz="2800" dirty="0" smtClean="0"/>
          </a:p>
          <a:p>
            <a:pPr marL="0" indent="0" algn="just">
              <a:buNone/>
            </a:pPr>
            <a:r>
              <a:rPr lang="it-IT" sz="2800" dirty="0" smtClean="0"/>
              <a:t>E </a:t>
            </a:r>
            <a:r>
              <a:rPr lang="it-IT" sz="2800" dirty="0"/>
              <a:t>questo, da un punto di vista della sicurezza, </a:t>
            </a:r>
            <a:r>
              <a:rPr lang="it-IT" sz="2800" dirty="0" smtClean="0"/>
              <a:t>può </a:t>
            </a:r>
            <a:r>
              <a:rPr lang="it-IT" sz="2800" b="1" dirty="0"/>
              <a:t>non</a:t>
            </a:r>
            <a:r>
              <a:rPr lang="it-IT" sz="2800" dirty="0"/>
              <a:t> essere un bene.</a:t>
            </a:r>
          </a:p>
          <a:p>
            <a:endParaRPr lang="it-IT" dirty="0"/>
          </a:p>
        </p:txBody>
      </p:sp>
    </p:spTree>
    <p:extLst>
      <p:ext uri="{BB962C8B-B14F-4D97-AF65-F5344CB8AC3E}">
        <p14:creationId xmlns:p14="http://schemas.microsoft.com/office/powerpoint/2010/main" val="37718072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Piano di distruzione</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È possibile, in definitiva, prevedere </a:t>
            </a:r>
            <a:r>
              <a:rPr lang="it-IT" b="1" dirty="0"/>
              <a:t>un piano di distruzione </a:t>
            </a:r>
            <a:r>
              <a:rPr lang="it-IT" dirty="0"/>
              <a:t>soltanto di quei dati che siano ben </a:t>
            </a:r>
            <a:r>
              <a:rPr lang="it-IT" b="1" dirty="0"/>
              <a:t>localizzati</a:t>
            </a:r>
            <a:r>
              <a:rPr lang="it-IT" dirty="0"/>
              <a:t> e che, soprattutto, siano nel </a:t>
            </a:r>
            <a:r>
              <a:rPr lang="it-IT" b="1" dirty="0"/>
              <a:t>possesso</a:t>
            </a:r>
            <a:r>
              <a:rPr lang="it-IT" dirty="0"/>
              <a:t> della persona. </a:t>
            </a:r>
            <a:endParaRPr lang="it-IT" dirty="0" smtClean="0"/>
          </a:p>
          <a:p>
            <a:pPr marL="0" indent="0" algn="just">
              <a:buNone/>
            </a:pPr>
            <a:r>
              <a:rPr lang="it-IT" dirty="0" smtClean="0"/>
              <a:t>La </a:t>
            </a:r>
            <a:r>
              <a:rPr lang="it-IT" dirty="0"/>
              <a:t>cancellazione dei dati sui </a:t>
            </a:r>
            <a:r>
              <a:rPr lang="it-IT" dirty="0" smtClean="0"/>
              <a:t>dispositivi </a:t>
            </a:r>
            <a:r>
              <a:rPr lang="it-IT" dirty="0"/>
              <a:t>personali, sul telefono, sul </a:t>
            </a:r>
            <a:r>
              <a:rPr lang="it-IT" dirty="0" err="1"/>
              <a:t>tablet</a:t>
            </a:r>
            <a:r>
              <a:rPr lang="it-IT" dirty="0"/>
              <a:t> è comunque </a:t>
            </a:r>
            <a:r>
              <a:rPr lang="it-IT" dirty="0" smtClean="0"/>
              <a:t>già </a:t>
            </a:r>
            <a:r>
              <a:rPr lang="it-IT" dirty="0"/>
              <a:t>un </a:t>
            </a:r>
            <a:r>
              <a:rPr lang="it-IT" b="1" dirty="0" smtClean="0"/>
              <a:t>ottimo</a:t>
            </a:r>
            <a:r>
              <a:rPr lang="it-IT" dirty="0" smtClean="0"/>
              <a:t> </a:t>
            </a:r>
            <a:r>
              <a:rPr lang="it-IT" dirty="0"/>
              <a:t>punto di </a:t>
            </a:r>
            <a:r>
              <a:rPr lang="it-IT" dirty="0" smtClean="0"/>
              <a:t>partenza. </a:t>
            </a:r>
          </a:p>
          <a:p>
            <a:pPr marL="0" indent="0" algn="just">
              <a:buNone/>
            </a:pPr>
            <a:r>
              <a:rPr lang="it-IT" dirty="0"/>
              <a:t>N</a:t>
            </a:r>
            <a:r>
              <a:rPr lang="it-IT" dirty="0" smtClean="0"/>
              <a:t>on </a:t>
            </a:r>
            <a:r>
              <a:rPr lang="it-IT" dirty="0"/>
              <a:t>si </a:t>
            </a:r>
            <a:r>
              <a:rPr lang="it-IT" dirty="0" smtClean="0"/>
              <a:t>può </a:t>
            </a:r>
            <a:r>
              <a:rPr lang="it-IT" dirty="0"/>
              <a:t>garantire, invece, la </a:t>
            </a:r>
            <a:r>
              <a:rPr lang="it-IT" b="1" dirty="0"/>
              <a:t>completa distruzione </a:t>
            </a:r>
            <a:r>
              <a:rPr lang="it-IT" dirty="0"/>
              <a:t>di dati che stanno circolando in rete a nostra insaputa, o al di là delle nostre </a:t>
            </a:r>
            <a:r>
              <a:rPr lang="it-IT" dirty="0" smtClean="0"/>
              <a:t>possibilità </a:t>
            </a:r>
            <a:r>
              <a:rPr lang="it-IT" dirty="0"/>
              <a:t>di </a:t>
            </a:r>
            <a:r>
              <a:rPr lang="it-IT" b="1" dirty="0"/>
              <a:t>tracciamento</a:t>
            </a:r>
            <a:r>
              <a:rPr lang="it-IT" dirty="0"/>
              <a:t> e di </a:t>
            </a:r>
            <a:r>
              <a:rPr lang="it-IT" b="1" dirty="0"/>
              <a:t>controllo</a:t>
            </a:r>
            <a:r>
              <a:rPr lang="it-IT" dirty="0"/>
              <a:t>.</a:t>
            </a:r>
          </a:p>
          <a:p>
            <a:endParaRPr lang="it-IT" dirty="0"/>
          </a:p>
        </p:txBody>
      </p:sp>
    </p:spTree>
    <p:extLst>
      <p:ext uri="{BB962C8B-B14F-4D97-AF65-F5344CB8AC3E}">
        <p14:creationId xmlns:p14="http://schemas.microsoft.com/office/powerpoint/2010/main" val="37851826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Pena di morte digitale</a:t>
            </a:r>
            <a:endParaRPr lang="it-IT" dirty="0"/>
          </a:p>
        </p:txBody>
      </p:sp>
      <p:sp>
        <p:nvSpPr>
          <p:cNvPr id="3" name="Segnaposto contenuto 2"/>
          <p:cNvSpPr>
            <a:spLocks noGrp="1"/>
          </p:cNvSpPr>
          <p:nvPr>
            <p:ph idx="1"/>
          </p:nvPr>
        </p:nvSpPr>
        <p:spPr/>
        <p:txBody>
          <a:bodyPr>
            <a:normAutofit/>
          </a:bodyPr>
          <a:lstStyle/>
          <a:p>
            <a:pPr marL="0" indent="0" algn="just">
              <a:buNone/>
            </a:pPr>
            <a:r>
              <a:rPr lang="it-IT" sz="3200" dirty="0"/>
              <a:t>Un aspetto tecnico molto interessante che riguarda la morte del dato e, in alcuni casi, dell’intera persona online – o corpo </a:t>
            </a:r>
            <a:r>
              <a:rPr lang="it-IT" sz="3200" dirty="0" smtClean="0"/>
              <a:t>elettronico </a:t>
            </a:r>
            <a:r>
              <a:rPr lang="it-IT" sz="3200" dirty="0"/>
              <a:t>che dir si voglia – è </a:t>
            </a:r>
            <a:r>
              <a:rPr lang="it-IT" sz="3200" b="1" dirty="0"/>
              <a:t>la chiusura improvvisa</a:t>
            </a:r>
            <a:r>
              <a:rPr lang="it-IT" sz="3200" dirty="0"/>
              <a:t> di un profilo, di un servizio o di un account a seguito di un </a:t>
            </a:r>
            <a:r>
              <a:rPr lang="it-IT" sz="3200" b="1" dirty="0"/>
              <a:t>atto</a:t>
            </a:r>
            <a:r>
              <a:rPr lang="it-IT" sz="3200" dirty="0"/>
              <a:t> </a:t>
            </a:r>
            <a:r>
              <a:rPr lang="it-IT" sz="3200" b="1" dirty="0"/>
              <a:t>unilaterale</a:t>
            </a:r>
            <a:r>
              <a:rPr lang="it-IT" sz="3200" dirty="0"/>
              <a:t> del provider. </a:t>
            </a:r>
          </a:p>
        </p:txBody>
      </p:sp>
    </p:spTree>
    <p:extLst>
      <p:ext uri="{BB962C8B-B14F-4D97-AF65-F5344CB8AC3E}">
        <p14:creationId xmlns:p14="http://schemas.microsoft.com/office/powerpoint/2010/main" val="18526682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Spazi chiusi improvvisamente</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sz="3600" dirty="0"/>
              <a:t>Si pensi a un social network che decide di chiudere un profilo che ha agito in violazione delle regole contrattuali, o al fornitore di uno spazio sul </a:t>
            </a:r>
            <a:r>
              <a:rPr lang="it-IT" sz="3600" dirty="0" err="1"/>
              <a:t>cloud</a:t>
            </a:r>
            <a:r>
              <a:rPr lang="it-IT" sz="3600" dirty="0"/>
              <a:t> contenente migliaia di dati </a:t>
            </a:r>
            <a:r>
              <a:rPr lang="it-IT" sz="3600" dirty="0" smtClean="0"/>
              <a:t>altrui che </a:t>
            </a:r>
            <a:r>
              <a:rPr lang="it-IT" sz="3600" dirty="0"/>
              <a:t>non </a:t>
            </a:r>
            <a:r>
              <a:rPr lang="it-IT" sz="3600" b="1" dirty="0"/>
              <a:t>rinnova l’abbonamento</a:t>
            </a:r>
            <a:r>
              <a:rPr lang="it-IT" sz="3600" dirty="0"/>
              <a:t> </a:t>
            </a:r>
            <a:r>
              <a:rPr lang="it-IT" sz="3600" dirty="0" smtClean="0"/>
              <a:t>perché </a:t>
            </a:r>
            <a:r>
              <a:rPr lang="it-IT" sz="3600" dirty="0"/>
              <a:t>non è stato corrisposto il canone annuale e distrugge le informazioni o, ancora, a </a:t>
            </a:r>
            <a:r>
              <a:rPr lang="it-IT" sz="3600" dirty="0" smtClean="0"/>
              <a:t>un’utenza </a:t>
            </a:r>
            <a:r>
              <a:rPr lang="it-IT" sz="3600" dirty="0"/>
              <a:t>che non è rinnovata dal titolare stesso, magari per </a:t>
            </a:r>
            <a:r>
              <a:rPr lang="it-IT" sz="3600" b="1" dirty="0" smtClean="0"/>
              <a:t>dimenticanza</a:t>
            </a:r>
            <a:r>
              <a:rPr lang="it-IT" sz="3600" dirty="0"/>
              <a:t>, e perde tutti i </a:t>
            </a:r>
            <a:r>
              <a:rPr lang="it-IT" sz="3600" dirty="0" smtClean="0"/>
              <a:t>dati.</a:t>
            </a:r>
            <a:endParaRPr lang="it-IT" sz="3600" dirty="0"/>
          </a:p>
          <a:p>
            <a:endParaRPr lang="it-IT" dirty="0"/>
          </a:p>
        </p:txBody>
      </p:sp>
    </p:spTree>
    <p:extLst>
      <p:ext uri="{BB962C8B-B14F-4D97-AF65-F5344CB8AC3E}">
        <p14:creationId xmlns:p14="http://schemas.microsoft.com/office/powerpoint/2010/main" val="6999331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Pena di morte</a:t>
            </a:r>
            <a:endParaRPr lang="it-IT" dirty="0"/>
          </a:p>
        </p:txBody>
      </p:sp>
      <p:sp>
        <p:nvSpPr>
          <p:cNvPr id="3" name="Segnaposto contenuto 2"/>
          <p:cNvSpPr>
            <a:spLocks noGrp="1"/>
          </p:cNvSpPr>
          <p:nvPr>
            <p:ph idx="1"/>
          </p:nvPr>
        </p:nvSpPr>
        <p:spPr/>
        <p:txBody>
          <a:bodyPr/>
          <a:lstStyle/>
          <a:p>
            <a:pPr marL="0" indent="0" algn="just">
              <a:buNone/>
            </a:pPr>
            <a:endParaRPr lang="it-IT" dirty="0" smtClean="0"/>
          </a:p>
          <a:p>
            <a:pPr marL="0" indent="0" algn="just">
              <a:buNone/>
            </a:pPr>
            <a:r>
              <a:rPr lang="it-IT" sz="3200" dirty="0" smtClean="0"/>
              <a:t>Nel </a:t>
            </a:r>
            <a:r>
              <a:rPr lang="it-IT" sz="3200" dirty="0"/>
              <a:t>caso non si siano effettuati dei </a:t>
            </a:r>
            <a:r>
              <a:rPr lang="it-IT" sz="3200" b="1" dirty="0"/>
              <a:t>backup</a:t>
            </a:r>
            <a:r>
              <a:rPr lang="it-IT" sz="3200" dirty="0"/>
              <a:t> e il provider non abbia previsto la </a:t>
            </a:r>
            <a:r>
              <a:rPr lang="it-IT" sz="3200" b="1" dirty="0" smtClean="0"/>
              <a:t>riconsegna</a:t>
            </a:r>
            <a:r>
              <a:rPr lang="it-IT" sz="3200" dirty="0" smtClean="0"/>
              <a:t> </a:t>
            </a:r>
            <a:r>
              <a:rPr lang="it-IT" sz="3200" dirty="0"/>
              <a:t>dei dati al termine del servizio, vi è il rischio concreto che quei dati siano stati eliminati </a:t>
            </a:r>
            <a:r>
              <a:rPr lang="it-IT" sz="3200" b="1" dirty="0"/>
              <a:t>per sempre </a:t>
            </a:r>
            <a:r>
              <a:rPr lang="it-IT" sz="3200" dirty="0"/>
              <a:t>insieme alla persona digitale correlata.</a:t>
            </a:r>
          </a:p>
          <a:p>
            <a:endParaRPr lang="it-IT" sz="3200" dirty="0"/>
          </a:p>
        </p:txBody>
      </p:sp>
    </p:spTree>
    <p:extLst>
      <p:ext uri="{BB962C8B-B14F-4D97-AF65-F5344CB8AC3E}">
        <p14:creationId xmlns:p14="http://schemas.microsoft.com/office/powerpoint/2010/main" val="113289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Informazione</a:t>
            </a:r>
            <a:endParaRPr lang="it-IT" dirty="0"/>
          </a:p>
        </p:txBody>
      </p:sp>
      <p:sp>
        <p:nvSpPr>
          <p:cNvPr id="3" name="Segnaposto contenuto 2"/>
          <p:cNvSpPr>
            <a:spLocks noGrp="1"/>
          </p:cNvSpPr>
          <p:nvPr>
            <p:ph idx="1"/>
          </p:nvPr>
        </p:nvSpPr>
        <p:spPr/>
        <p:txBody>
          <a:bodyPr>
            <a:normAutofit/>
          </a:bodyPr>
          <a:lstStyle/>
          <a:p>
            <a:pPr marL="0" indent="0" algn="ctr">
              <a:buNone/>
            </a:pPr>
            <a:r>
              <a:rPr lang="it-IT" dirty="0" smtClean="0"/>
              <a:t>Rappresentazione di cose, fatti, persone.</a:t>
            </a:r>
          </a:p>
          <a:p>
            <a:pPr marL="0" indent="0" algn="just">
              <a:buNone/>
            </a:pPr>
            <a:endParaRPr lang="it-IT" b="1" dirty="0" smtClean="0"/>
          </a:p>
          <a:p>
            <a:pPr marL="0" indent="0" algn="just">
              <a:buNone/>
            </a:pPr>
            <a:r>
              <a:rPr lang="it-IT" b="1" dirty="0" smtClean="0"/>
              <a:t>Qualsiasi</a:t>
            </a:r>
            <a:r>
              <a:rPr lang="it-IT" dirty="0" smtClean="0"/>
              <a:t>: è indipendente dal formato di codifica (termine linguistico, formato audio, simbolo grafico, immagine fissa o in movimento, un suono, un fotogramma o altro). (Bolognini, </a:t>
            </a:r>
            <a:r>
              <a:rPr lang="it-IT" dirty="0" err="1" smtClean="0"/>
              <a:t>Giuffrè</a:t>
            </a:r>
            <a:r>
              <a:rPr lang="it-IT" dirty="0" smtClean="0"/>
              <a:t>, 2016)</a:t>
            </a:r>
            <a:endParaRPr lang="it-IT" dirty="0" smtClean="0"/>
          </a:p>
        </p:txBody>
      </p:sp>
    </p:spTree>
    <p:extLst>
      <p:ext uri="{BB962C8B-B14F-4D97-AF65-F5344CB8AC3E}">
        <p14:creationId xmlns:p14="http://schemas.microsoft.com/office/powerpoint/2010/main" val="170102540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Spegnere interruttore </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dirty="0" smtClean="0"/>
          </a:p>
          <a:p>
            <a:pPr marL="0" indent="0" algn="just">
              <a:buNone/>
            </a:pPr>
            <a:r>
              <a:rPr lang="it-IT" sz="3200" dirty="0" smtClean="0"/>
              <a:t>La realtà </a:t>
            </a:r>
            <a:r>
              <a:rPr lang="it-IT" sz="3200" dirty="0"/>
              <a:t>è che molti dei contratti dei </a:t>
            </a:r>
            <a:r>
              <a:rPr lang="it-IT" sz="3200" dirty="0" smtClean="0"/>
              <a:t>più </a:t>
            </a:r>
            <a:r>
              <a:rPr lang="it-IT" sz="3200" dirty="0"/>
              <a:t>moderni servizi che si approvano – spesso senza leggere con </a:t>
            </a:r>
            <a:r>
              <a:rPr lang="it-IT" sz="3200" dirty="0" smtClean="0"/>
              <a:t>attenzione </a:t>
            </a:r>
            <a:r>
              <a:rPr lang="it-IT" sz="3200" dirty="0"/>
              <a:t>le clausole – prevedono la </a:t>
            </a:r>
            <a:r>
              <a:rPr lang="it-IT" sz="3200" b="1" dirty="0" smtClean="0"/>
              <a:t>possibilità</a:t>
            </a:r>
            <a:r>
              <a:rPr lang="it-IT" sz="3200" dirty="0" smtClean="0"/>
              <a:t>, </a:t>
            </a:r>
            <a:r>
              <a:rPr lang="it-IT" sz="3200" dirty="0"/>
              <a:t>per l’azienda, di interrompere </a:t>
            </a:r>
            <a:r>
              <a:rPr lang="it-IT" sz="3200" b="1" dirty="0"/>
              <a:t>improvvisamente</a:t>
            </a:r>
            <a:r>
              <a:rPr lang="it-IT" sz="3200" dirty="0"/>
              <a:t> il rapporto e di cessare </a:t>
            </a:r>
            <a:r>
              <a:rPr lang="it-IT" sz="3200" b="1" dirty="0" smtClean="0"/>
              <a:t>immediatamente</a:t>
            </a:r>
            <a:r>
              <a:rPr lang="it-IT" sz="3200" dirty="0" smtClean="0"/>
              <a:t> </a:t>
            </a:r>
            <a:r>
              <a:rPr lang="it-IT" sz="3200" dirty="0"/>
              <a:t>la fornitura del servizio</a:t>
            </a:r>
            <a:r>
              <a:rPr lang="it-IT" sz="3200" dirty="0" smtClean="0"/>
              <a:t>.</a:t>
            </a:r>
            <a:endParaRPr lang="it-IT" sz="3200" dirty="0"/>
          </a:p>
        </p:txBody>
      </p:sp>
    </p:spTree>
    <p:extLst>
      <p:ext uri="{BB962C8B-B14F-4D97-AF65-F5344CB8AC3E}">
        <p14:creationId xmlns:p14="http://schemas.microsoft.com/office/powerpoint/2010/main" val="38175257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Clausola </a:t>
            </a:r>
            <a:r>
              <a:rPr lang="it-IT" dirty="0" err="1" smtClean="0"/>
              <a:t>cloud</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a:t>Si veda, per fare un esempio, la seguente </a:t>
            </a:r>
            <a:r>
              <a:rPr lang="it-IT" b="1" dirty="0"/>
              <a:t>clausola</a:t>
            </a:r>
            <a:r>
              <a:rPr lang="it-IT" dirty="0"/>
              <a:t> </a:t>
            </a:r>
            <a:r>
              <a:rPr lang="it-IT" dirty="0" smtClean="0"/>
              <a:t>di </a:t>
            </a:r>
            <a:r>
              <a:rPr lang="it-IT" dirty="0"/>
              <a:t>un servizio di </a:t>
            </a:r>
            <a:r>
              <a:rPr lang="it-IT" dirty="0" err="1"/>
              <a:t>cloud</a:t>
            </a:r>
            <a:r>
              <a:rPr lang="it-IT" dirty="0"/>
              <a:t>.</a:t>
            </a:r>
          </a:p>
          <a:p>
            <a:pPr marL="0" indent="0" algn="just">
              <a:buNone/>
            </a:pPr>
            <a:r>
              <a:rPr lang="it-IT" dirty="0"/>
              <a:t>«</a:t>
            </a:r>
            <a:r>
              <a:rPr lang="it-IT" b="1" dirty="0"/>
              <a:t>Risoluzione</a:t>
            </a:r>
            <a:r>
              <a:rPr lang="it-IT" dirty="0"/>
              <a:t>. Ci riserviamo il diritto di sospendere o terminare i Servizi in qualsiasi momento a nostra discrezione e senza previo avviso. Ad esempio, potremmo sospendere o terminare l’utilizzo dei Servizi se non rispetti i presenti Termini, se utilizzi i Servizi in </a:t>
            </a:r>
            <a:r>
              <a:rPr lang="it-IT" dirty="0" smtClean="0"/>
              <a:t>modalità </a:t>
            </a:r>
            <a:r>
              <a:rPr lang="it-IT" dirty="0"/>
              <a:t>che potrebbero causarci conseguenze legali o interrompi i Servizi o l’utilizzo degli stessi da parte di altri utenti»</a:t>
            </a:r>
            <a:r>
              <a:rPr lang="it-IT" dirty="0" smtClean="0"/>
              <a:t>.</a:t>
            </a:r>
            <a:endParaRPr lang="it-IT" dirty="0"/>
          </a:p>
        </p:txBody>
      </p:sp>
    </p:spTree>
    <p:extLst>
      <p:ext uri="{BB962C8B-B14F-4D97-AF65-F5344CB8AC3E}">
        <p14:creationId xmlns:p14="http://schemas.microsoft.com/office/powerpoint/2010/main" val="14648556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PEC</a:t>
            </a:r>
            <a:endParaRPr lang="it-IT" dirty="0"/>
          </a:p>
        </p:txBody>
      </p:sp>
      <p:sp>
        <p:nvSpPr>
          <p:cNvPr id="3" name="Segnaposto contenuto 2"/>
          <p:cNvSpPr>
            <a:spLocks noGrp="1"/>
          </p:cNvSpPr>
          <p:nvPr>
            <p:ph idx="1"/>
          </p:nvPr>
        </p:nvSpPr>
        <p:spPr/>
        <p:txBody>
          <a:bodyPr>
            <a:noAutofit/>
          </a:bodyPr>
          <a:lstStyle/>
          <a:p>
            <a:pPr marL="0" indent="0" algn="just">
              <a:buNone/>
            </a:pPr>
            <a:r>
              <a:rPr lang="it-IT" sz="3200" dirty="0"/>
              <a:t>Una seconda ipotesi realistica ancora </a:t>
            </a:r>
            <a:r>
              <a:rPr lang="it-IT" sz="3200" dirty="0" smtClean="0"/>
              <a:t>più </a:t>
            </a:r>
            <a:r>
              <a:rPr lang="it-IT" sz="3200" dirty="0"/>
              <a:t>spiacevole che </a:t>
            </a:r>
            <a:r>
              <a:rPr lang="it-IT" sz="3200" dirty="0" smtClean="0"/>
              <a:t>potrebbe </a:t>
            </a:r>
            <a:r>
              <a:rPr lang="it-IT" sz="3200" dirty="0"/>
              <a:t>accadere si potrebbe collegare a un </a:t>
            </a:r>
            <a:r>
              <a:rPr lang="it-IT" sz="3200" b="1" dirty="0"/>
              <a:t>servizio critico</a:t>
            </a:r>
            <a:r>
              <a:rPr lang="it-IT" sz="3200" dirty="0"/>
              <a:t>. </a:t>
            </a:r>
            <a:endParaRPr lang="it-IT" sz="3200" dirty="0" smtClean="0"/>
          </a:p>
          <a:p>
            <a:pPr marL="0" indent="0" algn="ctr">
              <a:buNone/>
            </a:pPr>
            <a:r>
              <a:rPr lang="it-IT" sz="3200" dirty="0" smtClean="0"/>
              <a:t>Un </a:t>
            </a:r>
            <a:r>
              <a:rPr lang="it-IT" sz="3200" dirty="0"/>
              <a:t>account di posta elettronica certificata </a:t>
            </a:r>
            <a:r>
              <a:rPr lang="it-IT" sz="3200" dirty="0" smtClean="0"/>
              <a:t>(PEC).</a:t>
            </a:r>
            <a:endParaRPr lang="it-IT" sz="3200" dirty="0"/>
          </a:p>
        </p:txBody>
      </p:sp>
    </p:spTree>
    <p:extLst>
      <p:ext uri="{BB962C8B-B14F-4D97-AF65-F5344CB8AC3E}">
        <p14:creationId xmlns:p14="http://schemas.microsoft.com/office/powerpoint/2010/main" val="253782435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Contratto</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a:t>Il contratto che il professionista accetta quando attiva una casella di posta elettronica prevede, nella maggior parte dei casi, sia l’ipotesi di </a:t>
            </a:r>
            <a:r>
              <a:rPr lang="it-IT" b="1" dirty="0"/>
              <a:t>sospensione</a:t>
            </a:r>
            <a:r>
              <a:rPr lang="it-IT" dirty="0"/>
              <a:t> del servizio, sia la </a:t>
            </a:r>
            <a:r>
              <a:rPr lang="it-IT" dirty="0" smtClean="0"/>
              <a:t>più </a:t>
            </a:r>
            <a:r>
              <a:rPr lang="it-IT" dirty="0"/>
              <a:t>preoccupante opzione della </a:t>
            </a:r>
            <a:r>
              <a:rPr lang="it-IT" b="1" dirty="0"/>
              <a:t>cessazione</a:t>
            </a:r>
            <a:r>
              <a:rPr lang="it-IT" dirty="0"/>
              <a:t> del servizio. </a:t>
            </a:r>
            <a:endParaRPr lang="it-IT" dirty="0" smtClean="0"/>
          </a:p>
          <a:p>
            <a:pPr marL="0" indent="0" algn="just">
              <a:buNone/>
            </a:pPr>
            <a:r>
              <a:rPr lang="it-IT" dirty="0" smtClean="0"/>
              <a:t>In </a:t>
            </a:r>
            <a:r>
              <a:rPr lang="it-IT" dirty="0"/>
              <a:t>molti contratti si </a:t>
            </a:r>
            <a:r>
              <a:rPr lang="it-IT" dirty="0" smtClean="0"/>
              <a:t>trova </a:t>
            </a:r>
            <a:r>
              <a:rPr lang="it-IT" dirty="0"/>
              <a:t>una </a:t>
            </a:r>
            <a:r>
              <a:rPr lang="it-IT" dirty="0" smtClean="0"/>
              <a:t>facoltà </a:t>
            </a:r>
            <a:r>
              <a:rPr lang="it-IT" dirty="0"/>
              <a:t>di risoluzione del contratto senza preavviso, ovviamente in capo al provider, che opera prima </a:t>
            </a:r>
            <a:r>
              <a:rPr lang="it-IT" b="1" dirty="0"/>
              <a:t>sospendendo</a:t>
            </a:r>
            <a:r>
              <a:rPr lang="it-IT" dirty="0"/>
              <a:t> l’account per dare al professionista la </a:t>
            </a:r>
            <a:r>
              <a:rPr lang="it-IT" dirty="0" smtClean="0"/>
              <a:t>possibilità </a:t>
            </a:r>
            <a:r>
              <a:rPr lang="it-IT" dirty="0"/>
              <a:t>di accedere alla casella per scaricare i messaggi e, poi, </a:t>
            </a:r>
            <a:r>
              <a:rPr lang="it-IT" b="1" dirty="0"/>
              <a:t>comminando</a:t>
            </a:r>
            <a:r>
              <a:rPr lang="it-IT" dirty="0"/>
              <a:t> un divieto di accesso definitivo</a:t>
            </a:r>
            <a:r>
              <a:rPr lang="it-IT" dirty="0" smtClean="0"/>
              <a:t>.</a:t>
            </a:r>
            <a:endParaRPr lang="it-IT" dirty="0"/>
          </a:p>
        </p:txBody>
      </p:sp>
    </p:spTree>
    <p:extLst>
      <p:ext uri="{BB962C8B-B14F-4D97-AF65-F5344CB8AC3E}">
        <p14:creationId xmlns:p14="http://schemas.microsoft.com/office/powerpoint/2010/main" val="347070941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Estate</a:t>
            </a:r>
            <a:endParaRPr lang="it-IT" dirty="0"/>
          </a:p>
        </p:txBody>
      </p:sp>
      <p:sp>
        <p:nvSpPr>
          <p:cNvPr id="3" name="Segnaposto contenuto 2"/>
          <p:cNvSpPr>
            <a:spLocks noGrp="1"/>
          </p:cNvSpPr>
          <p:nvPr>
            <p:ph idx="1"/>
          </p:nvPr>
        </p:nvSpPr>
        <p:spPr/>
        <p:txBody>
          <a:bodyPr>
            <a:normAutofit/>
          </a:bodyPr>
          <a:lstStyle/>
          <a:p>
            <a:pPr marL="0" indent="0" algn="just">
              <a:buNone/>
            </a:pPr>
            <a:r>
              <a:rPr lang="it-IT" sz="3600" dirty="0"/>
              <a:t>Facciamo l’ipotesi, allora, che il titolare della casella di posta elettronica certificata commetta un’infrazione attorno alla metà del mese di agosto e che venga avvertito dalla </a:t>
            </a:r>
            <a:r>
              <a:rPr lang="it-IT" sz="3600" dirty="0" smtClean="0"/>
              <a:t>società, </a:t>
            </a:r>
            <a:r>
              <a:rPr lang="it-IT" sz="3600" dirty="0"/>
              <a:t>tramite </a:t>
            </a:r>
            <a:r>
              <a:rPr lang="it-IT" sz="3600" dirty="0" smtClean="0"/>
              <a:t>PEC, </a:t>
            </a:r>
            <a:r>
              <a:rPr lang="it-IT" sz="3600" dirty="0"/>
              <a:t>che ha </a:t>
            </a:r>
            <a:r>
              <a:rPr lang="it-IT" sz="3600" b="1" dirty="0"/>
              <a:t>48</a:t>
            </a:r>
            <a:r>
              <a:rPr lang="it-IT" sz="3600" dirty="0"/>
              <a:t> ore di tempo per scaricare tutte le sue e-mail </a:t>
            </a:r>
            <a:r>
              <a:rPr lang="it-IT" sz="3600" dirty="0" smtClean="0"/>
              <a:t>certificate</a:t>
            </a:r>
            <a:r>
              <a:rPr lang="it-IT" sz="3600" dirty="0"/>
              <a:t>. </a:t>
            </a:r>
          </a:p>
        </p:txBody>
      </p:sp>
    </p:spTree>
    <p:extLst>
      <p:ext uri="{BB962C8B-B14F-4D97-AF65-F5344CB8AC3E}">
        <p14:creationId xmlns:p14="http://schemas.microsoft.com/office/powerpoint/2010/main" val="160508634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Vacanza</a:t>
            </a:r>
            <a:endParaRPr lang="it-IT" dirty="0"/>
          </a:p>
        </p:txBody>
      </p:sp>
      <p:sp>
        <p:nvSpPr>
          <p:cNvPr id="3" name="Segnaposto contenuto 2"/>
          <p:cNvSpPr>
            <a:spLocks noGrp="1"/>
          </p:cNvSpPr>
          <p:nvPr>
            <p:ph idx="1"/>
          </p:nvPr>
        </p:nvSpPr>
        <p:spPr/>
        <p:txBody>
          <a:bodyPr>
            <a:normAutofit/>
          </a:bodyPr>
          <a:lstStyle/>
          <a:p>
            <a:pPr marL="0" indent="0" algn="just">
              <a:buNone/>
            </a:pPr>
            <a:r>
              <a:rPr lang="it-IT" sz="3600" dirty="0"/>
              <a:t>Nel caso il professionista fosse in vacanza o, comunque, in un luogo impossibilitato ad accedere all’account, al ritorno in ufficio scoprirebbe di avere </a:t>
            </a:r>
            <a:r>
              <a:rPr lang="it-IT" sz="3600" b="1" dirty="0"/>
              <a:t>perduto</a:t>
            </a:r>
            <a:r>
              <a:rPr lang="it-IT" sz="3600" dirty="0"/>
              <a:t> tutte le e-mail certificate e qualsiasi comunicazione o notificazione contenuta nella sua vecchia casella di posta. </a:t>
            </a:r>
          </a:p>
          <a:p>
            <a:endParaRPr lang="it-IT" dirty="0"/>
          </a:p>
        </p:txBody>
      </p:sp>
    </p:spTree>
    <p:extLst>
      <p:ext uri="{BB962C8B-B14F-4D97-AF65-F5344CB8AC3E}">
        <p14:creationId xmlns:p14="http://schemas.microsoft.com/office/powerpoint/2010/main" val="120720861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Entro 48 ore</a:t>
            </a:r>
            <a:endParaRPr lang="it-IT" dirty="0"/>
          </a:p>
        </p:txBody>
      </p:sp>
      <p:sp>
        <p:nvSpPr>
          <p:cNvPr id="3" name="Segnaposto contenuto 2"/>
          <p:cNvSpPr>
            <a:spLocks noGrp="1"/>
          </p:cNvSpPr>
          <p:nvPr>
            <p:ph idx="1"/>
          </p:nvPr>
        </p:nvSpPr>
        <p:spPr/>
        <p:txBody>
          <a:bodyPr>
            <a:normAutofit/>
          </a:bodyPr>
          <a:lstStyle/>
          <a:p>
            <a:pPr marL="0" indent="0" algn="just">
              <a:buNone/>
            </a:pPr>
            <a:r>
              <a:rPr lang="it-IT" sz="3600" dirty="0" smtClean="0"/>
              <a:t>Il </a:t>
            </a:r>
            <a:r>
              <a:rPr lang="it-IT" sz="3600" dirty="0"/>
              <a:t>riferimento alle 48 ore di tempo per recuperare tutta la e-mail è, però, reale ed è previsto da </a:t>
            </a:r>
            <a:r>
              <a:rPr lang="it-IT" sz="3600" dirty="0" smtClean="0"/>
              <a:t>alcuni </a:t>
            </a:r>
            <a:r>
              <a:rPr lang="it-IT" sz="3600" dirty="0"/>
              <a:t>servizi. </a:t>
            </a:r>
            <a:endParaRPr lang="it-IT" sz="3600" dirty="0" smtClean="0"/>
          </a:p>
          <a:p>
            <a:pPr marL="0" indent="0" algn="just">
              <a:buNone/>
            </a:pPr>
            <a:r>
              <a:rPr lang="it-IT" sz="3600" dirty="0" smtClean="0"/>
              <a:t>Una </a:t>
            </a:r>
            <a:r>
              <a:rPr lang="it-IT" sz="3600" dirty="0"/>
              <a:t>previsione che, in caso di qualche </a:t>
            </a:r>
            <a:r>
              <a:rPr lang="it-IT" sz="3600" dirty="0" smtClean="0"/>
              <a:t>contrattempo</a:t>
            </a:r>
            <a:r>
              <a:rPr lang="it-IT" sz="3600" dirty="0"/>
              <a:t>, potrebbe generare un’ipotesi di </a:t>
            </a:r>
            <a:r>
              <a:rPr lang="it-IT" sz="3600" b="1" dirty="0"/>
              <a:t>morte</a:t>
            </a:r>
            <a:r>
              <a:rPr lang="it-IT" sz="3600" dirty="0"/>
              <a:t> </a:t>
            </a:r>
            <a:r>
              <a:rPr lang="it-IT" sz="3600" b="1" dirty="0"/>
              <a:t>digitale</a:t>
            </a:r>
            <a:r>
              <a:rPr lang="it-IT" sz="3600" dirty="0"/>
              <a:t> di dati così importanti.</a:t>
            </a:r>
          </a:p>
          <a:p>
            <a:endParaRPr lang="it-IT" dirty="0"/>
          </a:p>
          <a:p>
            <a:endParaRPr lang="it-IT" dirty="0"/>
          </a:p>
          <a:p>
            <a:endParaRPr lang="it-IT" dirty="0"/>
          </a:p>
        </p:txBody>
      </p:sp>
    </p:spTree>
    <p:extLst>
      <p:ext uri="{BB962C8B-B14F-4D97-AF65-F5344CB8AC3E}">
        <p14:creationId xmlns:p14="http://schemas.microsoft.com/office/powerpoint/2010/main" val="8722551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Percezione della fragilità</a:t>
            </a:r>
            <a:endParaRPr lang="it-IT" dirty="0"/>
          </a:p>
        </p:txBody>
      </p:sp>
      <p:sp>
        <p:nvSpPr>
          <p:cNvPr id="3" name="Segnaposto contenuto 2"/>
          <p:cNvSpPr>
            <a:spLocks noGrp="1"/>
          </p:cNvSpPr>
          <p:nvPr>
            <p:ph idx="1"/>
          </p:nvPr>
        </p:nvSpPr>
        <p:spPr/>
        <p:txBody>
          <a:bodyPr>
            <a:normAutofit/>
          </a:bodyPr>
          <a:lstStyle/>
          <a:p>
            <a:pPr marL="0" indent="0" algn="just">
              <a:buNone/>
            </a:pPr>
            <a:r>
              <a:rPr lang="it-IT" sz="3200" dirty="0"/>
              <a:t>Manca, in molti utenti, la percezione che gran parte dei </a:t>
            </a:r>
            <a:r>
              <a:rPr lang="it-IT" sz="3200" dirty="0" smtClean="0"/>
              <a:t>servizi </a:t>
            </a:r>
            <a:r>
              <a:rPr lang="it-IT" sz="3200" dirty="0"/>
              <a:t>che si utilizzano quotidianamente, soprattutto quelli gratuiti, potrebbero essere </a:t>
            </a:r>
            <a:r>
              <a:rPr lang="it-IT" sz="3200" b="1" dirty="0"/>
              <a:t>sospesi</a:t>
            </a:r>
            <a:r>
              <a:rPr lang="it-IT" sz="3200" dirty="0"/>
              <a:t> o </a:t>
            </a:r>
            <a:r>
              <a:rPr lang="it-IT" sz="3200" b="1" dirty="0"/>
              <a:t>cancellati</a:t>
            </a:r>
            <a:r>
              <a:rPr lang="it-IT" sz="3200" dirty="0"/>
              <a:t> da un momento all’altro con gravi conseguenze se i dati che si sono accumulati nel corso dell’anno sino a quel momento non erano stati memorizzati da altra parte</a:t>
            </a:r>
            <a:r>
              <a:rPr lang="it-IT" sz="3200" dirty="0" smtClean="0"/>
              <a:t>.</a:t>
            </a:r>
            <a:endParaRPr lang="it-IT" sz="3200" dirty="0"/>
          </a:p>
        </p:txBody>
      </p:sp>
    </p:spTree>
    <p:extLst>
      <p:ext uri="{BB962C8B-B14F-4D97-AF65-F5344CB8AC3E}">
        <p14:creationId xmlns:p14="http://schemas.microsoft.com/office/powerpoint/2010/main" val="134637391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dato al centro</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dirty="0" smtClean="0"/>
          </a:p>
          <a:p>
            <a:pPr marL="0" indent="0" algn="just">
              <a:buNone/>
            </a:pPr>
            <a:r>
              <a:rPr lang="it-IT" sz="3200" dirty="0" smtClean="0"/>
              <a:t>Capacità </a:t>
            </a:r>
            <a:r>
              <a:rPr lang="it-IT" sz="3200" dirty="0"/>
              <a:t>di </a:t>
            </a:r>
            <a:r>
              <a:rPr lang="it-IT" sz="3200" b="1" dirty="0"/>
              <a:t>diffusione</a:t>
            </a:r>
            <a:r>
              <a:rPr lang="it-IT" sz="3200" dirty="0"/>
              <a:t>, di </a:t>
            </a:r>
            <a:r>
              <a:rPr lang="it-IT" sz="3200" b="1" dirty="0"/>
              <a:t>trasformazione</a:t>
            </a:r>
            <a:r>
              <a:rPr lang="it-IT" sz="3200" dirty="0"/>
              <a:t>, di </a:t>
            </a:r>
            <a:r>
              <a:rPr lang="it-IT" sz="3200" b="1" dirty="0"/>
              <a:t>correlazione</a:t>
            </a:r>
            <a:r>
              <a:rPr lang="it-IT" sz="3200" dirty="0"/>
              <a:t> e di </a:t>
            </a:r>
            <a:r>
              <a:rPr lang="it-IT" sz="3200" b="1" dirty="0"/>
              <a:t>resistenza</a:t>
            </a:r>
            <a:r>
              <a:rPr lang="it-IT" sz="3200" dirty="0"/>
              <a:t> alla cancellazione che sono molto particolari e che devono essere correttamente interpretate.</a:t>
            </a:r>
          </a:p>
          <a:p>
            <a:pPr marL="0" indent="0" algn="just">
              <a:buNone/>
            </a:pPr>
            <a:r>
              <a:rPr lang="it-IT" sz="3200" dirty="0"/>
              <a:t>La security si </a:t>
            </a:r>
            <a:r>
              <a:rPr lang="it-IT" sz="3200" b="1" dirty="0"/>
              <a:t>può</a:t>
            </a:r>
            <a:r>
              <a:rPr lang="it-IT" sz="3200" dirty="0"/>
              <a:t> e si </a:t>
            </a:r>
            <a:r>
              <a:rPr lang="it-IT" sz="3200" b="1" dirty="0"/>
              <a:t>deve</a:t>
            </a:r>
            <a:r>
              <a:rPr lang="it-IT" sz="3200" dirty="0"/>
              <a:t> fare carico anche di questo aspetto.</a:t>
            </a:r>
          </a:p>
          <a:p>
            <a:endParaRPr lang="it-IT" dirty="0"/>
          </a:p>
          <a:p>
            <a:endParaRPr lang="it-IT" dirty="0"/>
          </a:p>
        </p:txBody>
      </p:sp>
    </p:spTree>
    <p:extLst>
      <p:ext uri="{BB962C8B-B14F-4D97-AF65-F5344CB8AC3E}">
        <p14:creationId xmlns:p14="http://schemas.microsoft.com/office/powerpoint/2010/main" val="168508701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GRAZIE!!</a:t>
            </a:r>
            <a:endParaRPr lang="it-IT" dirty="0"/>
          </a:p>
        </p:txBody>
      </p:sp>
      <p:sp>
        <p:nvSpPr>
          <p:cNvPr id="3" name="Segnaposto contenuto 2"/>
          <p:cNvSpPr>
            <a:spLocks noGrp="1"/>
          </p:cNvSpPr>
          <p:nvPr>
            <p:ph idx="1"/>
          </p:nvPr>
        </p:nvSpPr>
        <p:spPr/>
        <p:txBody>
          <a:bodyPr/>
          <a:lstStyle/>
          <a:p>
            <a:pPr marL="0" indent="0" algn="ctr">
              <a:buNone/>
            </a:pPr>
            <a:r>
              <a:rPr lang="it-IT" dirty="0" smtClean="0"/>
              <a:t>Giovanni Ziccardi</a:t>
            </a:r>
          </a:p>
          <a:p>
            <a:pPr marL="0" indent="0" algn="ctr">
              <a:buNone/>
            </a:pPr>
            <a:endParaRPr lang="it-IT" dirty="0"/>
          </a:p>
          <a:p>
            <a:pPr marL="0" indent="0" algn="ctr">
              <a:buNone/>
            </a:pPr>
            <a:r>
              <a:rPr lang="it-IT" dirty="0">
                <a:hlinkClick r:id="rId2"/>
              </a:rPr>
              <a:t>g</a:t>
            </a:r>
            <a:r>
              <a:rPr lang="it-IT" dirty="0" smtClean="0">
                <a:hlinkClick r:id="rId2"/>
              </a:rPr>
              <a:t>iovanni.ziccardi@unimi.it</a:t>
            </a:r>
            <a:endParaRPr lang="it-IT" dirty="0" smtClean="0"/>
          </a:p>
          <a:p>
            <a:pPr marL="0" indent="0" algn="ctr">
              <a:buNone/>
            </a:pPr>
            <a:endParaRPr lang="it-IT" dirty="0"/>
          </a:p>
          <a:p>
            <a:pPr marL="0" indent="0" algn="ctr">
              <a:buNone/>
            </a:pPr>
            <a:r>
              <a:rPr lang="it-IT" dirty="0" smtClean="0"/>
              <a:t>http://</a:t>
            </a:r>
            <a:r>
              <a:rPr lang="it-IT" dirty="0" err="1" smtClean="0"/>
              <a:t>www.ziccardi.org</a:t>
            </a:r>
            <a:endParaRPr lang="it-IT" dirty="0"/>
          </a:p>
        </p:txBody>
      </p:sp>
    </p:spTree>
    <p:extLst>
      <p:ext uri="{BB962C8B-B14F-4D97-AF65-F5344CB8AC3E}">
        <p14:creationId xmlns:p14="http://schemas.microsoft.com/office/powerpoint/2010/main" val="308084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 PREMESSE</a:t>
            </a:r>
            <a:endParaRPr lang="it-IT" dirty="0"/>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1905116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Informazione #2</a:t>
            </a:r>
            <a:endParaRPr lang="it-IT" dirty="0"/>
          </a:p>
        </p:txBody>
      </p:sp>
      <p:sp>
        <p:nvSpPr>
          <p:cNvPr id="3" name="Segnaposto contenuto 2"/>
          <p:cNvSpPr>
            <a:spLocks noGrp="1"/>
          </p:cNvSpPr>
          <p:nvPr>
            <p:ph idx="1"/>
          </p:nvPr>
        </p:nvSpPr>
        <p:spPr/>
        <p:txBody>
          <a:bodyPr/>
          <a:lstStyle/>
          <a:p>
            <a:pPr marL="0" indent="0" algn="just">
              <a:buNone/>
            </a:pPr>
            <a:endParaRPr lang="it-IT" dirty="0" smtClean="0"/>
          </a:p>
          <a:p>
            <a:pPr marL="0" indent="0" algn="just">
              <a:buNone/>
            </a:pPr>
            <a:r>
              <a:rPr lang="it-IT" dirty="0" smtClean="0"/>
              <a:t>Lo </a:t>
            </a:r>
            <a:r>
              <a:rPr lang="it-IT" dirty="0"/>
              <a:t>è anche l’informazione irrilevante, positiva, minima o la </a:t>
            </a:r>
            <a:r>
              <a:rPr lang="it-IT" b="1" dirty="0" smtClean="0"/>
              <a:t>meta-informazione</a:t>
            </a:r>
            <a:r>
              <a:rPr lang="it-IT" dirty="0"/>
              <a:t>, ossia l’informazione sulla </a:t>
            </a:r>
            <a:r>
              <a:rPr lang="it-IT" dirty="0" smtClean="0"/>
              <a:t>informazione (Bolognini, </a:t>
            </a:r>
            <a:r>
              <a:rPr lang="it-IT" dirty="0" err="1" smtClean="0"/>
              <a:t>Giuffrè</a:t>
            </a:r>
            <a:r>
              <a:rPr lang="it-IT" dirty="0" smtClean="0"/>
              <a:t>, 2016)</a:t>
            </a:r>
            <a:r>
              <a:rPr lang="it-IT" dirty="0" smtClean="0"/>
              <a:t>.</a:t>
            </a:r>
            <a:endParaRPr lang="it-IT" dirty="0"/>
          </a:p>
          <a:p>
            <a:endParaRPr lang="it-IT" dirty="0"/>
          </a:p>
        </p:txBody>
      </p:sp>
    </p:spTree>
    <p:extLst>
      <p:ext uri="{BB962C8B-B14F-4D97-AF65-F5344CB8AC3E}">
        <p14:creationId xmlns:p14="http://schemas.microsoft.com/office/powerpoint/2010/main" val="322125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Vera o falsa?</a:t>
            </a:r>
            <a:endParaRPr lang="it-IT" dirty="0"/>
          </a:p>
        </p:txBody>
      </p:sp>
      <p:sp>
        <p:nvSpPr>
          <p:cNvPr id="3" name="Segnaposto contenuto 2"/>
          <p:cNvSpPr>
            <a:spLocks noGrp="1"/>
          </p:cNvSpPr>
          <p:nvPr>
            <p:ph idx="1"/>
          </p:nvPr>
        </p:nvSpPr>
        <p:spPr/>
        <p:txBody>
          <a:bodyPr/>
          <a:lstStyle/>
          <a:p>
            <a:pPr marL="0" indent="0" algn="ctr">
              <a:buNone/>
            </a:pPr>
            <a:r>
              <a:rPr lang="it-IT" dirty="0" smtClean="0"/>
              <a:t>Non importa se sia vera o falsa. </a:t>
            </a:r>
          </a:p>
          <a:p>
            <a:pPr marL="0" indent="0" algn="just">
              <a:buNone/>
            </a:pPr>
            <a:endParaRPr lang="it-IT" dirty="0" smtClean="0"/>
          </a:p>
          <a:p>
            <a:pPr marL="0" indent="0" algn="just">
              <a:buNone/>
            </a:pPr>
            <a:r>
              <a:rPr lang="it-IT" dirty="0" smtClean="0"/>
              <a:t>Una informazione </a:t>
            </a:r>
            <a:r>
              <a:rPr lang="it-IT" b="1" dirty="0" smtClean="0"/>
              <a:t>falsa</a:t>
            </a:r>
            <a:r>
              <a:rPr lang="it-IT" dirty="0" smtClean="0"/>
              <a:t> o </a:t>
            </a:r>
            <a:r>
              <a:rPr lang="it-IT" b="1" dirty="0" smtClean="0"/>
              <a:t>imprecisa</a:t>
            </a:r>
            <a:r>
              <a:rPr lang="it-IT" dirty="0" smtClean="0"/>
              <a:t> può produrre effetti ancora più </a:t>
            </a:r>
            <a:r>
              <a:rPr lang="it-IT" b="1" dirty="0" smtClean="0"/>
              <a:t>gravi</a:t>
            </a:r>
            <a:r>
              <a:rPr lang="it-IT" dirty="0" smtClean="0"/>
              <a:t> di una informazione veritiera (Bolognini, </a:t>
            </a:r>
            <a:r>
              <a:rPr lang="it-IT" dirty="0" err="1" smtClean="0"/>
              <a:t>Giuffrè</a:t>
            </a:r>
            <a:r>
              <a:rPr lang="it-IT" dirty="0" smtClean="0"/>
              <a:t>, 2016)</a:t>
            </a:r>
            <a:r>
              <a:rPr lang="it-IT" dirty="0" smtClean="0"/>
              <a:t>.</a:t>
            </a:r>
            <a:endParaRPr lang="it-IT" dirty="0"/>
          </a:p>
        </p:txBody>
      </p:sp>
    </p:spTree>
    <p:extLst>
      <p:ext uri="{BB962C8B-B14F-4D97-AF65-F5344CB8AC3E}">
        <p14:creationId xmlns:p14="http://schemas.microsoft.com/office/powerpoint/2010/main" val="381051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Collegamento alla persona</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lgn="ctr">
              <a:buNone/>
            </a:pPr>
            <a:r>
              <a:rPr lang="it-IT" dirty="0" smtClean="0"/>
              <a:t>Deve riguardare una persona fisica.</a:t>
            </a:r>
          </a:p>
          <a:p>
            <a:pPr marL="0" indent="0">
              <a:buNone/>
            </a:pPr>
            <a:endParaRPr lang="it-IT" dirty="0" smtClean="0"/>
          </a:p>
          <a:p>
            <a:pPr marL="0" indent="0" algn="ctr">
              <a:buNone/>
            </a:pPr>
            <a:r>
              <a:rPr lang="it-IT" dirty="0" smtClean="0"/>
              <a:t>Sono tutte nozioni molto </a:t>
            </a:r>
            <a:r>
              <a:rPr lang="it-IT" b="1" dirty="0" smtClean="0"/>
              <a:t>astratte</a:t>
            </a:r>
            <a:r>
              <a:rPr lang="it-IT" dirty="0" smtClean="0"/>
              <a:t> e </a:t>
            </a:r>
            <a:r>
              <a:rPr lang="it-IT" b="1" dirty="0" smtClean="0"/>
              <a:t>flessibili</a:t>
            </a:r>
            <a:r>
              <a:rPr lang="it-IT" dirty="0" smtClean="0"/>
              <a:t>.</a:t>
            </a:r>
          </a:p>
          <a:p>
            <a:pPr marL="0" indent="0">
              <a:buNone/>
            </a:pPr>
            <a:endParaRPr lang="it-IT" dirty="0" smtClean="0"/>
          </a:p>
          <a:p>
            <a:pPr marL="0" indent="0" algn="just">
              <a:buNone/>
            </a:pPr>
            <a:r>
              <a:rPr lang="it-IT" dirty="0" smtClean="0"/>
              <a:t>Ciò comporta che la definizione di dato personale sia </a:t>
            </a:r>
            <a:r>
              <a:rPr lang="it-IT" b="1" dirty="0" smtClean="0"/>
              <a:t>molto ampia </a:t>
            </a:r>
            <a:r>
              <a:rPr lang="it-IT" dirty="0" smtClean="0"/>
              <a:t>sul piano applicativo</a:t>
            </a:r>
            <a:endParaRPr lang="it-IT" dirty="0"/>
          </a:p>
        </p:txBody>
      </p:sp>
    </p:spTree>
    <p:extLst>
      <p:ext uri="{BB962C8B-B14F-4D97-AF65-F5344CB8AC3E}">
        <p14:creationId xmlns:p14="http://schemas.microsoft.com/office/powerpoint/2010/main" val="2081916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identificabilità</a:t>
            </a:r>
            <a:endParaRPr lang="it-IT" dirty="0"/>
          </a:p>
        </p:txBody>
      </p:sp>
      <p:sp>
        <p:nvSpPr>
          <p:cNvPr id="3" name="Segnaposto contenuto 2"/>
          <p:cNvSpPr>
            <a:spLocks noGrp="1"/>
          </p:cNvSpPr>
          <p:nvPr>
            <p:ph idx="1"/>
          </p:nvPr>
        </p:nvSpPr>
        <p:spPr/>
        <p:txBody>
          <a:bodyPr/>
          <a:lstStyle/>
          <a:p>
            <a:pPr marL="0" indent="0" algn="just">
              <a:buNone/>
            </a:pPr>
            <a:r>
              <a:rPr lang="it-IT" dirty="0" smtClean="0"/>
              <a:t>“Si considera </a:t>
            </a:r>
            <a:r>
              <a:rPr lang="it-IT" b="1" dirty="0" smtClean="0"/>
              <a:t>identificabile</a:t>
            </a:r>
            <a:r>
              <a:rPr lang="it-IT" dirty="0" smtClean="0"/>
              <a:t> la persona fisica che può essere identificata, direttamente o indirettamente, con particolare riferimento a un identificativo come il nome, un numero di identificazione, dati relativi all’ubicazione, un identificativo online o a uno o più elementi caratteristici della sua identità fisica, fisiologica, genetica, psichica, economica, culturale o sociale”. (Art. 4)</a:t>
            </a:r>
            <a:endParaRPr lang="it-IT" dirty="0"/>
          </a:p>
        </p:txBody>
      </p:sp>
    </p:spTree>
    <p:extLst>
      <p:ext uri="{BB962C8B-B14F-4D97-AF65-F5344CB8AC3E}">
        <p14:creationId xmlns:p14="http://schemas.microsoft.com/office/powerpoint/2010/main" val="246201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Considerando 26</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dirty="0" smtClean="0"/>
          </a:p>
          <a:p>
            <a:pPr marL="0" indent="0" algn="just">
              <a:buNone/>
            </a:pPr>
            <a:r>
              <a:rPr lang="it-IT" dirty="0" smtClean="0"/>
              <a:t>È auspicabile applicare i principi di protezione dei dati a </a:t>
            </a:r>
            <a:r>
              <a:rPr lang="it-IT" b="1" dirty="0" smtClean="0"/>
              <a:t>tutte</a:t>
            </a:r>
            <a:r>
              <a:rPr lang="it-IT" dirty="0" smtClean="0"/>
              <a:t> le informazioni relative a una persona fisica identificata o identificabile. </a:t>
            </a:r>
            <a:endParaRPr lang="it-IT" dirty="0"/>
          </a:p>
        </p:txBody>
      </p:sp>
    </p:spTree>
    <p:extLst>
      <p:ext uri="{BB962C8B-B14F-4D97-AF65-F5344CB8AC3E}">
        <p14:creationId xmlns:p14="http://schemas.microsoft.com/office/powerpoint/2010/main" val="1003039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Considerando 26</a:t>
            </a:r>
            <a:endParaRPr lang="it-IT" dirty="0"/>
          </a:p>
        </p:txBody>
      </p:sp>
      <p:sp>
        <p:nvSpPr>
          <p:cNvPr id="3" name="Segnaposto contenuto 2"/>
          <p:cNvSpPr>
            <a:spLocks noGrp="1"/>
          </p:cNvSpPr>
          <p:nvPr>
            <p:ph idx="1"/>
          </p:nvPr>
        </p:nvSpPr>
        <p:spPr/>
        <p:txBody>
          <a:bodyPr/>
          <a:lstStyle/>
          <a:p>
            <a:pPr marL="0" indent="0" algn="just">
              <a:buNone/>
            </a:pPr>
            <a:endParaRPr lang="it-IT" dirty="0" smtClean="0"/>
          </a:p>
          <a:p>
            <a:pPr marL="0" indent="0" algn="just">
              <a:buNone/>
            </a:pPr>
            <a:r>
              <a:rPr lang="it-IT" dirty="0" smtClean="0"/>
              <a:t>I </a:t>
            </a:r>
            <a:r>
              <a:rPr lang="it-IT" dirty="0"/>
              <a:t>dati personali sottoposti a </a:t>
            </a:r>
            <a:r>
              <a:rPr lang="it-IT" b="1" dirty="0" err="1"/>
              <a:t>pseudonimizzazione</a:t>
            </a:r>
            <a:r>
              <a:rPr lang="it-IT" dirty="0"/>
              <a:t>, i quali potrebbero essere attribuiti a una persona fisica mediante </a:t>
            </a:r>
            <a:r>
              <a:rPr lang="it-IT" dirty="0" smtClean="0"/>
              <a:t>l’utilizzo </a:t>
            </a:r>
            <a:r>
              <a:rPr lang="it-IT" dirty="0"/>
              <a:t>di ulteriori informazioni, dovrebbero essere considerati informazioni su una persona fisica identificabile. </a:t>
            </a:r>
          </a:p>
          <a:p>
            <a:endParaRPr lang="it-IT" dirty="0"/>
          </a:p>
        </p:txBody>
      </p:sp>
    </p:spTree>
    <p:extLst>
      <p:ext uri="{BB962C8B-B14F-4D97-AF65-F5344CB8AC3E}">
        <p14:creationId xmlns:p14="http://schemas.microsoft.com/office/powerpoint/2010/main" val="3288179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Considerando 26</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dirty="0" smtClean="0"/>
          </a:p>
          <a:p>
            <a:pPr marL="0" indent="0" algn="just">
              <a:buNone/>
            </a:pPr>
            <a:r>
              <a:rPr lang="it-IT" dirty="0" smtClean="0"/>
              <a:t>Per stabilire l'identificabilità di una persona è opportuno considerare </a:t>
            </a:r>
            <a:r>
              <a:rPr lang="it-IT" b="1" dirty="0" smtClean="0"/>
              <a:t>tutti i mezzi</a:t>
            </a:r>
            <a:r>
              <a:rPr lang="it-IT" dirty="0" smtClean="0"/>
              <a:t>, come l'individuazione, di cui il titolare del trattamento o un terzo può </a:t>
            </a:r>
            <a:r>
              <a:rPr lang="it-IT" b="1" dirty="0" smtClean="0"/>
              <a:t>ragionevolmente</a:t>
            </a:r>
            <a:r>
              <a:rPr lang="it-IT" dirty="0" smtClean="0"/>
              <a:t> avvalersi per identificare detta persona fisica direttamente o indirettamente. </a:t>
            </a:r>
            <a:endParaRPr lang="it-IT" dirty="0"/>
          </a:p>
        </p:txBody>
      </p:sp>
    </p:spTree>
    <p:extLst>
      <p:ext uri="{BB962C8B-B14F-4D97-AF65-F5344CB8AC3E}">
        <p14:creationId xmlns:p14="http://schemas.microsoft.com/office/powerpoint/2010/main" val="2630331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Considerando 26</a:t>
            </a:r>
            <a:endParaRPr lang="it-IT" dirty="0"/>
          </a:p>
        </p:txBody>
      </p:sp>
      <p:sp>
        <p:nvSpPr>
          <p:cNvPr id="3" name="Segnaposto contenuto 2"/>
          <p:cNvSpPr>
            <a:spLocks noGrp="1"/>
          </p:cNvSpPr>
          <p:nvPr>
            <p:ph idx="1"/>
          </p:nvPr>
        </p:nvSpPr>
        <p:spPr/>
        <p:txBody>
          <a:bodyPr/>
          <a:lstStyle/>
          <a:p>
            <a:pPr marL="0" indent="0" algn="just">
              <a:buNone/>
            </a:pPr>
            <a:r>
              <a:rPr lang="it-IT" dirty="0" smtClean="0"/>
              <a:t>Per accertare la ragionevole probabilità di utilizzo dei mezzi per identificare la persona fisica, si dovrebbe prendere in considerazione l'insieme dei </a:t>
            </a:r>
            <a:r>
              <a:rPr lang="it-IT" b="1" dirty="0" smtClean="0"/>
              <a:t>fattori obiettivi</a:t>
            </a:r>
            <a:r>
              <a:rPr lang="it-IT" dirty="0" smtClean="0"/>
              <a:t>, tra cui i </a:t>
            </a:r>
            <a:r>
              <a:rPr lang="it-IT" b="1" dirty="0" smtClean="0"/>
              <a:t>costi</a:t>
            </a:r>
            <a:r>
              <a:rPr lang="it-IT" dirty="0" smtClean="0"/>
              <a:t> e il </a:t>
            </a:r>
            <a:r>
              <a:rPr lang="it-IT" b="1" dirty="0" smtClean="0"/>
              <a:t>tempo</a:t>
            </a:r>
            <a:r>
              <a:rPr lang="it-IT" dirty="0" smtClean="0"/>
              <a:t> necessario per l'identificazione, tenendo conto sia delle tecnologie disponibili al momento del trattamento, sia degli sviluppi tecnologici.</a:t>
            </a:r>
          </a:p>
          <a:p>
            <a:endParaRPr lang="it-IT" dirty="0"/>
          </a:p>
        </p:txBody>
      </p:sp>
    </p:spTree>
    <p:extLst>
      <p:ext uri="{BB962C8B-B14F-4D97-AF65-F5344CB8AC3E}">
        <p14:creationId xmlns:p14="http://schemas.microsoft.com/office/powerpoint/2010/main" val="202125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Considerando 26</a:t>
            </a:r>
            <a:endParaRPr lang="it-IT" dirty="0"/>
          </a:p>
        </p:txBody>
      </p:sp>
      <p:sp>
        <p:nvSpPr>
          <p:cNvPr id="3" name="Segnaposto contenuto 2"/>
          <p:cNvSpPr>
            <a:spLocks noGrp="1"/>
          </p:cNvSpPr>
          <p:nvPr>
            <p:ph idx="1"/>
          </p:nvPr>
        </p:nvSpPr>
        <p:spPr/>
        <p:txBody>
          <a:bodyPr>
            <a:normAutofit/>
          </a:bodyPr>
          <a:lstStyle/>
          <a:p>
            <a:pPr marL="0" indent="0" algn="just">
              <a:buNone/>
            </a:pPr>
            <a:r>
              <a:rPr lang="it-IT" dirty="0" smtClean="0"/>
              <a:t>I principi di protezione dei dati non dovrebbero pertanto applicarsi a </a:t>
            </a:r>
            <a:r>
              <a:rPr lang="it-IT" b="1" dirty="0" smtClean="0"/>
              <a:t>informazioni anonime</a:t>
            </a:r>
            <a:r>
              <a:rPr lang="it-IT" dirty="0" smtClean="0"/>
              <a:t>, vale a dire informazioni che non si riferiscono a una persona fisica identificata o identificabile o a dati personali resi sufficientemente anonimi da impedire, o da non consentire più, l'identificazione dell'interessato. </a:t>
            </a:r>
          </a:p>
          <a:p>
            <a:endParaRPr lang="it-IT" dirty="0"/>
          </a:p>
        </p:txBody>
      </p:sp>
    </p:spTree>
    <p:extLst>
      <p:ext uri="{BB962C8B-B14F-4D97-AF65-F5344CB8AC3E}">
        <p14:creationId xmlns:p14="http://schemas.microsoft.com/office/powerpoint/2010/main" val="1469891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Considerando 26</a:t>
            </a:r>
            <a:endParaRPr lang="it-IT" dirty="0"/>
          </a:p>
        </p:txBody>
      </p:sp>
      <p:sp>
        <p:nvSpPr>
          <p:cNvPr id="3" name="Segnaposto contenuto 2"/>
          <p:cNvSpPr>
            <a:spLocks noGrp="1"/>
          </p:cNvSpPr>
          <p:nvPr>
            <p:ph idx="1"/>
          </p:nvPr>
        </p:nvSpPr>
        <p:spPr/>
        <p:txBody>
          <a:bodyPr/>
          <a:lstStyle/>
          <a:p>
            <a:pPr marL="0" indent="0" algn="just">
              <a:buNone/>
            </a:pPr>
            <a:endParaRPr lang="it-IT" dirty="0" smtClean="0"/>
          </a:p>
          <a:p>
            <a:pPr marL="0" indent="0" algn="just">
              <a:buNone/>
            </a:pPr>
            <a:r>
              <a:rPr lang="it-IT" dirty="0" smtClean="0"/>
              <a:t>Il regolamento </a:t>
            </a:r>
            <a:r>
              <a:rPr lang="it-IT" dirty="0"/>
              <a:t>non si applica pertanto al trattamento di tali informazioni anonime, anche per finalità </a:t>
            </a:r>
            <a:r>
              <a:rPr lang="it-IT" b="1" dirty="0"/>
              <a:t>statistiche</a:t>
            </a:r>
            <a:r>
              <a:rPr lang="it-IT" dirty="0"/>
              <a:t> o di </a:t>
            </a:r>
            <a:r>
              <a:rPr lang="it-IT" b="1" dirty="0"/>
              <a:t>ricerca</a:t>
            </a:r>
            <a:r>
              <a:rPr lang="it-IT" dirty="0"/>
              <a:t>.</a:t>
            </a:r>
          </a:p>
          <a:p>
            <a:endParaRPr lang="it-IT" dirty="0"/>
          </a:p>
        </p:txBody>
      </p:sp>
    </p:spTree>
    <p:extLst>
      <p:ext uri="{BB962C8B-B14F-4D97-AF65-F5344CB8AC3E}">
        <p14:creationId xmlns:p14="http://schemas.microsoft.com/office/powerpoint/2010/main" val="398084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“natura” del GDPR</a:t>
            </a:r>
            <a:endParaRPr lang="it-IT" dirty="0"/>
          </a:p>
        </p:txBody>
      </p:sp>
      <p:sp>
        <p:nvSpPr>
          <p:cNvPr id="3" name="Segnaposto contenuto 2"/>
          <p:cNvSpPr>
            <a:spLocks noGrp="1"/>
          </p:cNvSpPr>
          <p:nvPr>
            <p:ph idx="1"/>
          </p:nvPr>
        </p:nvSpPr>
        <p:spPr/>
        <p:txBody>
          <a:bodyPr/>
          <a:lstStyle/>
          <a:p>
            <a:pPr marL="0" indent="0" algn="ctr">
              <a:buNone/>
            </a:pPr>
            <a:r>
              <a:rPr lang="it-IT" dirty="0" smtClean="0"/>
              <a:t>Al centro del Regolamento vi è:</a:t>
            </a:r>
          </a:p>
          <a:p>
            <a:pPr marL="0" indent="0" algn="ctr">
              <a:buNone/>
            </a:pPr>
            <a:endParaRPr lang="it-IT" dirty="0"/>
          </a:p>
          <a:p>
            <a:pPr marL="514350" indent="-514350" algn="ctr">
              <a:buAutoNum type="arabicPeriod"/>
            </a:pPr>
            <a:r>
              <a:rPr lang="it-IT" dirty="0" smtClean="0"/>
              <a:t>La </a:t>
            </a:r>
            <a:r>
              <a:rPr lang="it-IT" b="1" dirty="0" smtClean="0"/>
              <a:t>persona</a:t>
            </a:r>
            <a:r>
              <a:rPr lang="it-IT" dirty="0"/>
              <a:t>:</a:t>
            </a:r>
            <a:r>
              <a:rPr lang="it-IT" dirty="0" smtClean="0"/>
              <a:t> l’interessato.</a:t>
            </a:r>
          </a:p>
          <a:p>
            <a:pPr marL="0" indent="0" algn="just">
              <a:buNone/>
            </a:pPr>
            <a:r>
              <a:rPr lang="it-IT" dirty="0" smtClean="0"/>
              <a:t>Ma la persona, e i suoi diritti di libertà, si proteggono attraverso la protezione dei suoi </a:t>
            </a:r>
            <a:r>
              <a:rPr lang="it-IT" b="1" dirty="0" smtClean="0"/>
              <a:t>dati.</a:t>
            </a:r>
          </a:p>
          <a:p>
            <a:pPr marL="0" indent="0" algn="just">
              <a:buNone/>
            </a:pPr>
            <a:r>
              <a:rPr lang="it-IT" dirty="0" smtClean="0"/>
              <a:t>È </a:t>
            </a:r>
            <a:r>
              <a:rPr lang="it-IT" dirty="0"/>
              <a:t>u</a:t>
            </a:r>
            <a:r>
              <a:rPr lang="it-IT" dirty="0" smtClean="0"/>
              <a:t>n dato che </a:t>
            </a:r>
            <a:r>
              <a:rPr lang="it-IT" b="1" dirty="0" smtClean="0"/>
              <a:t>cambia</a:t>
            </a:r>
            <a:r>
              <a:rPr lang="it-IT" dirty="0" smtClean="0"/>
              <a:t> </a:t>
            </a:r>
            <a:r>
              <a:rPr lang="it-IT" dirty="0" smtClean="0"/>
              <a:t>grazie alla </a:t>
            </a:r>
            <a:r>
              <a:rPr lang="it-IT" dirty="0" smtClean="0"/>
              <a:t>società dell’informazione e dei social network.</a:t>
            </a:r>
            <a:endParaRPr lang="it-IT" dirty="0"/>
          </a:p>
        </p:txBody>
      </p:sp>
    </p:spTree>
    <p:extLst>
      <p:ext uri="{BB962C8B-B14F-4D97-AF65-F5344CB8AC3E}">
        <p14:creationId xmlns:p14="http://schemas.microsoft.com/office/powerpoint/2010/main" val="2364590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 “famiglie” (Bolognini, </a:t>
            </a:r>
            <a:r>
              <a:rPr lang="it-IT" dirty="0" err="1" smtClean="0"/>
              <a:t>Giuffrè</a:t>
            </a:r>
            <a:r>
              <a:rPr lang="it-IT" dirty="0" smtClean="0"/>
              <a:t>)</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b="1" dirty="0" smtClean="0"/>
              <a:t>Identificativo</a:t>
            </a:r>
            <a:r>
              <a:rPr lang="it-IT" dirty="0" smtClean="0"/>
              <a:t>: una informazione idonea a rendere identificata/identificabile la persona fisica.</a:t>
            </a:r>
          </a:p>
          <a:p>
            <a:pPr algn="just"/>
            <a:r>
              <a:rPr lang="it-IT" b="1" dirty="0" smtClean="0"/>
              <a:t>Identificazione</a:t>
            </a:r>
            <a:r>
              <a:rPr lang="it-IT" dirty="0" smtClean="0"/>
              <a:t>: individuazione/riconoscimento della persona fisica anche a prescindere dal nome, diretta o indiretta.</a:t>
            </a:r>
          </a:p>
          <a:p>
            <a:pPr algn="just"/>
            <a:r>
              <a:rPr lang="it-IT" b="1" dirty="0" smtClean="0"/>
              <a:t>Identificabilità</a:t>
            </a:r>
            <a:r>
              <a:rPr lang="it-IT" dirty="0" smtClean="0"/>
              <a:t>: è la possibilità di pervenire all’identificazione dell’interessato, valutando gli strumenti di identificazione che è ragionevolmente probabile che il titolare o un terzo utilizzino.</a:t>
            </a:r>
            <a:endParaRPr lang="it-IT" dirty="0"/>
          </a:p>
        </p:txBody>
      </p:sp>
    </p:spTree>
    <p:extLst>
      <p:ext uri="{BB962C8B-B14F-4D97-AF65-F5344CB8AC3E}">
        <p14:creationId xmlns:p14="http://schemas.microsoft.com/office/powerpoint/2010/main" val="1430360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Rapporto con l’anonimato</a:t>
            </a:r>
            <a:endParaRPr lang="it-IT" dirty="0"/>
          </a:p>
        </p:txBody>
      </p:sp>
      <p:sp>
        <p:nvSpPr>
          <p:cNvPr id="3" name="Segnaposto contenuto 2"/>
          <p:cNvSpPr>
            <a:spLocks noGrp="1"/>
          </p:cNvSpPr>
          <p:nvPr>
            <p:ph idx="1"/>
          </p:nvPr>
        </p:nvSpPr>
        <p:spPr/>
        <p:txBody>
          <a:bodyPr/>
          <a:lstStyle/>
          <a:p>
            <a:pPr algn="just"/>
            <a:r>
              <a:rPr lang="it-IT" dirty="0" smtClean="0"/>
              <a:t>L’identificabilità è quella che fa </a:t>
            </a:r>
            <a:r>
              <a:rPr lang="it-IT" b="1" dirty="0" smtClean="0"/>
              <a:t>scattare</a:t>
            </a:r>
            <a:r>
              <a:rPr lang="it-IT" dirty="0" smtClean="0"/>
              <a:t> o meno l’anonimato. </a:t>
            </a:r>
          </a:p>
          <a:p>
            <a:pPr algn="just"/>
            <a:r>
              <a:rPr lang="it-IT" dirty="0" smtClean="0"/>
              <a:t>L’informazione anonima o anonimizzata manca di un </a:t>
            </a:r>
            <a:r>
              <a:rPr lang="it-IT" b="1" dirty="0" smtClean="0"/>
              <a:t>soggetto determinato </a:t>
            </a:r>
            <a:r>
              <a:rPr lang="it-IT" dirty="0" smtClean="0"/>
              <a:t>cui riferire il contenuto informativo.</a:t>
            </a:r>
          </a:p>
          <a:p>
            <a:pPr algn="just"/>
            <a:r>
              <a:rPr lang="it-IT" dirty="0" smtClean="0"/>
              <a:t>Due esempi più comuni di un’informazione che permette un’immediata identificazione: il </a:t>
            </a:r>
            <a:r>
              <a:rPr lang="it-IT" b="1" dirty="0" smtClean="0"/>
              <a:t>nome</a:t>
            </a:r>
            <a:r>
              <a:rPr lang="it-IT" dirty="0" smtClean="0"/>
              <a:t> o </a:t>
            </a:r>
            <a:r>
              <a:rPr lang="it-IT" b="1" dirty="0" smtClean="0"/>
              <a:t>l’immagine</a:t>
            </a:r>
            <a:r>
              <a:rPr lang="it-IT" dirty="0" smtClean="0"/>
              <a:t>.</a:t>
            </a:r>
            <a:endParaRPr lang="it-IT" dirty="0"/>
          </a:p>
        </p:txBody>
      </p:sp>
    </p:spTree>
    <p:extLst>
      <p:ext uri="{BB962C8B-B14F-4D97-AF65-F5344CB8AC3E}">
        <p14:creationId xmlns:p14="http://schemas.microsoft.com/office/powerpoint/2010/main" val="430741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Irrilevanza del nome anagrafico</a:t>
            </a:r>
            <a:endParaRPr lang="it-IT" dirty="0"/>
          </a:p>
        </p:txBody>
      </p:sp>
      <p:sp>
        <p:nvSpPr>
          <p:cNvPr id="3" name="Segnaposto contenuto 2"/>
          <p:cNvSpPr>
            <a:spLocks noGrp="1"/>
          </p:cNvSpPr>
          <p:nvPr>
            <p:ph idx="1"/>
          </p:nvPr>
        </p:nvSpPr>
        <p:spPr/>
        <p:txBody>
          <a:bodyPr/>
          <a:lstStyle/>
          <a:p>
            <a:pPr algn="just"/>
            <a:r>
              <a:rPr lang="it-IT" dirty="0" smtClean="0"/>
              <a:t>Ai fini della identificazione non è necessaria la determinazione del </a:t>
            </a:r>
            <a:r>
              <a:rPr lang="it-IT" b="1" dirty="0" smtClean="0"/>
              <a:t>nome anagrafico </a:t>
            </a:r>
            <a:r>
              <a:rPr lang="it-IT" dirty="0" smtClean="0"/>
              <a:t>della persona fisica ma è </a:t>
            </a:r>
            <a:r>
              <a:rPr lang="it-IT" b="1" dirty="0" smtClean="0"/>
              <a:t>sufficiente</a:t>
            </a:r>
            <a:r>
              <a:rPr lang="it-IT" dirty="0" smtClean="0"/>
              <a:t> l’individuazione della persona all’interno di un contesto, a prescindere quindi dalla conoscenza del nome.</a:t>
            </a:r>
          </a:p>
          <a:p>
            <a:pPr marL="0" indent="0" algn="ctr">
              <a:buNone/>
            </a:pPr>
            <a:r>
              <a:rPr lang="it-IT" dirty="0" smtClean="0"/>
              <a:t>Individuazione e riconoscimento.</a:t>
            </a:r>
            <a:endParaRPr lang="it-IT" dirty="0"/>
          </a:p>
        </p:txBody>
      </p:sp>
    </p:spTree>
    <p:extLst>
      <p:ext uri="{BB962C8B-B14F-4D97-AF65-F5344CB8AC3E}">
        <p14:creationId xmlns:p14="http://schemas.microsoft.com/office/powerpoint/2010/main" val="1591906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Attitudine distintiva (Bolognini, </a:t>
            </a:r>
            <a:r>
              <a:rPr lang="it-IT" sz="3200" dirty="0" err="1" smtClean="0"/>
              <a:t>Giuffrè</a:t>
            </a:r>
            <a:r>
              <a:rPr lang="it-IT" sz="3200" dirty="0" smtClean="0"/>
              <a:t>, 2016)</a:t>
            </a:r>
            <a:endParaRPr lang="it-IT" sz="3200" dirty="0"/>
          </a:p>
        </p:txBody>
      </p:sp>
      <p:sp>
        <p:nvSpPr>
          <p:cNvPr id="3" name="Segnaposto contenuto 2"/>
          <p:cNvSpPr>
            <a:spLocks noGrp="1"/>
          </p:cNvSpPr>
          <p:nvPr>
            <p:ph idx="1"/>
          </p:nvPr>
        </p:nvSpPr>
        <p:spPr/>
        <p:txBody>
          <a:bodyPr/>
          <a:lstStyle/>
          <a:p>
            <a:pPr marL="0" indent="0" algn="ctr">
              <a:buNone/>
            </a:pPr>
            <a:r>
              <a:rPr lang="it-IT" dirty="0" smtClean="0"/>
              <a:t>Basta che il dato abbia </a:t>
            </a:r>
            <a:r>
              <a:rPr lang="it-IT" b="1" dirty="0" smtClean="0"/>
              <a:t>attitudine distintiva</a:t>
            </a:r>
            <a:r>
              <a:rPr lang="it-IT" dirty="0" smtClean="0"/>
              <a:t>.</a:t>
            </a:r>
          </a:p>
          <a:p>
            <a:pPr marL="0" indent="0" algn="just">
              <a:buNone/>
            </a:pPr>
            <a:endParaRPr lang="it-IT" dirty="0" smtClean="0"/>
          </a:p>
          <a:p>
            <a:pPr marL="0" indent="0" algn="just">
              <a:buNone/>
            </a:pPr>
            <a:r>
              <a:rPr lang="it-IT" dirty="0" smtClean="0"/>
              <a:t>Non rileva che la persona fisica sia individuabile da chiunque, ma ciò che conta è che possa essere distinta o riconosciuta con una ragionevole probabilità </a:t>
            </a:r>
            <a:r>
              <a:rPr lang="it-IT" b="1" dirty="0" smtClean="0"/>
              <a:t>almeno da qualcuno</a:t>
            </a:r>
            <a:r>
              <a:rPr lang="it-IT" dirty="0" smtClean="0"/>
              <a:t>, ad esempio una cerchia di persone.</a:t>
            </a:r>
            <a:endParaRPr lang="it-IT" dirty="0"/>
          </a:p>
        </p:txBody>
      </p:sp>
    </p:spTree>
    <p:extLst>
      <p:ext uri="{BB962C8B-B14F-4D97-AF65-F5344CB8AC3E}">
        <p14:creationId xmlns:p14="http://schemas.microsoft.com/office/powerpoint/2010/main" val="1556189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Insieme di informazioni</a:t>
            </a:r>
            <a:endParaRPr lang="it-IT" dirty="0"/>
          </a:p>
        </p:txBody>
      </p:sp>
      <p:sp>
        <p:nvSpPr>
          <p:cNvPr id="3" name="Segnaposto contenuto 2"/>
          <p:cNvSpPr>
            <a:spLocks noGrp="1"/>
          </p:cNvSpPr>
          <p:nvPr>
            <p:ph idx="1"/>
          </p:nvPr>
        </p:nvSpPr>
        <p:spPr/>
        <p:txBody>
          <a:bodyPr/>
          <a:lstStyle/>
          <a:p>
            <a:pPr algn="just"/>
            <a:r>
              <a:rPr lang="it-IT" dirty="0" smtClean="0"/>
              <a:t>Una </a:t>
            </a:r>
            <a:r>
              <a:rPr lang="it-IT" b="1" dirty="0" smtClean="0"/>
              <a:t>singola informazione </a:t>
            </a:r>
            <a:r>
              <a:rPr lang="it-IT" dirty="0" smtClean="0"/>
              <a:t>può non avere sufficiente valore identificativo, ma l’attitudine a distinguere l’interessato entro un contesto può risultare dalla combinazione di più informazioni. </a:t>
            </a:r>
          </a:p>
          <a:p>
            <a:pPr algn="just"/>
            <a:r>
              <a:rPr lang="it-IT" dirty="0" smtClean="0"/>
              <a:t>Sono </a:t>
            </a:r>
            <a:r>
              <a:rPr lang="it-IT" b="1" dirty="0" smtClean="0"/>
              <a:t>insiemi di informazioni </a:t>
            </a:r>
            <a:r>
              <a:rPr lang="it-IT" dirty="0" smtClean="0"/>
              <a:t>con valore identificativo (Bolognini, </a:t>
            </a:r>
            <a:r>
              <a:rPr lang="it-IT" dirty="0" err="1" smtClean="0"/>
              <a:t>Giuffrè</a:t>
            </a:r>
            <a:r>
              <a:rPr lang="it-IT" dirty="0" smtClean="0"/>
              <a:t>).</a:t>
            </a:r>
            <a:endParaRPr lang="it-IT" dirty="0"/>
          </a:p>
        </p:txBody>
      </p:sp>
    </p:spTree>
    <p:extLst>
      <p:ext uri="{BB962C8B-B14F-4D97-AF65-F5344CB8AC3E}">
        <p14:creationId xmlns:p14="http://schemas.microsoft.com/office/powerpoint/2010/main" val="2482031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Diretto o indiretto</a:t>
            </a:r>
            <a:endParaRPr lang="it-IT" dirty="0"/>
          </a:p>
        </p:txBody>
      </p:sp>
      <p:sp>
        <p:nvSpPr>
          <p:cNvPr id="3" name="Segnaposto contenuto 2"/>
          <p:cNvSpPr>
            <a:spLocks noGrp="1"/>
          </p:cNvSpPr>
          <p:nvPr>
            <p:ph idx="1"/>
          </p:nvPr>
        </p:nvSpPr>
        <p:spPr/>
        <p:txBody>
          <a:bodyPr>
            <a:normAutofit lnSpcReduction="10000"/>
          </a:bodyPr>
          <a:lstStyle/>
          <a:p>
            <a:pPr marL="0" indent="0" algn="ctr">
              <a:buNone/>
            </a:pPr>
            <a:r>
              <a:rPr lang="it-IT" dirty="0" smtClean="0"/>
              <a:t>Identificazione </a:t>
            </a:r>
            <a:r>
              <a:rPr lang="it-IT" u="sng" dirty="0" smtClean="0"/>
              <a:t>diretta</a:t>
            </a:r>
            <a:r>
              <a:rPr lang="it-IT" dirty="0" smtClean="0"/>
              <a:t> o </a:t>
            </a:r>
            <a:r>
              <a:rPr lang="it-IT" u="sng" dirty="0" smtClean="0"/>
              <a:t>indiretta</a:t>
            </a:r>
          </a:p>
          <a:p>
            <a:pPr algn="just"/>
            <a:r>
              <a:rPr lang="it-IT" dirty="0" smtClean="0"/>
              <a:t>Significa un collegamento immediato o mediato dell’</a:t>
            </a:r>
            <a:r>
              <a:rPr lang="it-IT" dirty="0" err="1" smtClean="0"/>
              <a:t>indentificativo</a:t>
            </a:r>
            <a:r>
              <a:rPr lang="it-IT" dirty="0" smtClean="0"/>
              <a:t> rispetto alla persona fisica.</a:t>
            </a:r>
          </a:p>
          <a:p>
            <a:pPr algn="just"/>
            <a:r>
              <a:rPr lang="it-IT" dirty="0" smtClean="0"/>
              <a:t>Nome anagrafico, immagine, voce: </a:t>
            </a:r>
            <a:r>
              <a:rPr lang="it-IT" b="1" dirty="0" smtClean="0"/>
              <a:t>diretto</a:t>
            </a:r>
          </a:p>
          <a:p>
            <a:pPr algn="just"/>
            <a:r>
              <a:rPr lang="it-IT" dirty="0" smtClean="0"/>
              <a:t>Telefono, targa, codice fiscale, ubicazione, pseudonimo, credenziali online: </a:t>
            </a:r>
            <a:r>
              <a:rPr lang="it-IT" b="1" dirty="0" smtClean="0"/>
              <a:t>indiretto</a:t>
            </a:r>
            <a:r>
              <a:rPr lang="it-IT" dirty="0" smtClean="0"/>
              <a:t>.</a:t>
            </a:r>
          </a:p>
          <a:p>
            <a:r>
              <a:rPr lang="it-IT" dirty="0" smtClean="0"/>
              <a:t>È solo un criterio di massima (si pensi alla targa conosciuta a memoria da un familiare).</a:t>
            </a:r>
            <a:endParaRPr lang="it-IT" dirty="0"/>
          </a:p>
        </p:txBody>
      </p:sp>
    </p:spTree>
    <p:extLst>
      <p:ext uri="{BB962C8B-B14F-4D97-AF65-F5344CB8AC3E}">
        <p14:creationId xmlns:p14="http://schemas.microsoft.com/office/powerpoint/2010/main" val="1206221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Ragionevole probabilità</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dirty="0" smtClean="0"/>
          </a:p>
          <a:p>
            <a:pPr marL="0" indent="0" algn="just">
              <a:buNone/>
            </a:pPr>
            <a:r>
              <a:rPr lang="it-IT" dirty="0" smtClean="0"/>
              <a:t>Non qualsiasi possibile identificazione ha pregio, ma solo l’identificazione a cui si possa pervenire tenendo conto dei mezzi che è </a:t>
            </a:r>
            <a:r>
              <a:rPr lang="it-IT" b="1" dirty="0" smtClean="0"/>
              <a:t>ragionevolmente</a:t>
            </a:r>
            <a:r>
              <a:rPr lang="it-IT" dirty="0" smtClean="0"/>
              <a:t> probabile che verranno utilizzati da un titolare o da un terzo. (Bolognini, </a:t>
            </a:r>
            <a:r>
              <a:rPr lang="it-IT" dirty="0" err="1" smtClean="0"/>
              <a:t>Giuffrè</a:t>
            </a:r>
            <a:r>
              <a:rPr lang="it-IT" dirty="0" smtClean="0"/>
              <a:t>)</a:t>
            </a:r>
          </a:p>
        </p:txBody>
      </p:sp>
    </p:spTree>
    <p:extLst>
      <p:ext uri="{BB962C8B-B14F-4D97-AF65-F5344CB8AC3E}">
        <p14:creationId xmlns:p14="http://schemas.microsoft.com/office/powerpoint/2010/main" val="3690256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Ragionevole probabilità #2</a:t>
            </a:r>
            <a:endParaRPr lang="it-IT" dirty="0"/>
          </a:p>
        </p:txBody>
      </p:sp>
      <p:sp>
        <p:nvSpPr>
          <p:cNvPr id="3" name="Segnaposto contenuto 2"/>
          <p:cNvSpPr>
            <a:spLocks noGrp="1"/>
          </p:cNvSpPr>
          <p:nvPr>
            <p:ph idx="1"/>
          </p:nvPr>
        </p:nvSpPr>
        <p:spPr/>
        <p:txBody>
          <a:bodyPr/>
          <a:lstStyle/>
          <a:p>
            <a:pPr marL="0" indent="0" algn="just">
              <a:buNone/>
            </a:pPr>
            <a:endParaRPr lang="it-IT" dirty="0" smtClean="0"/>
          </a:p>
          <a:p>
            <a:pPr marL="0" indent="0" algn="just">
              <a:buNone/>
            </a:pPr>
            <a:r>
              <a:rPr lang="it-IT" dirty="0" smtClean="0"/>
              <a:t>Si </a:t>
            </a:r>
            <a:r>
              <a:rPr lang="it-IT" dirty="0"/>
              <a:t>parla di ragionevole probabilità che sia fatto uso di strumenti per l’identificazione </a:t>
            </a:r>
            <a:r>
              <a:rPr lang="it-IT" dirty="0" smtClean="0"/>
              <a:t>dell’interessato</a:t>
            </a:r>
            <a:r>
              <a:rPr lang="it-IT" dirty="0"/>
              <a:t>, ossia riguarda l’aspetto </a:t>
            </a:r>
            <a:r>
              <a:rPr lang="it-IT" b="1" dirty="0"/>
              <a:t>strumentale</a:t>
            </a:r>
            <a:r>
              <a:rPr lang="it-IT" dirty="0"/>
              <a:t> attraverso il qual si può raggiungere alla </a:t>
            </a:r>
            <a:r>
              <a:rPr lang="it-IT" dirty="0" smtClean="0"/>
              <a:t>identificazione (Bolognini, </a:t>
            </a:r>
            <a:r>
              <a:rPr lang="it-IT" dirty="0" err="1" smtClean="0"/>
              <a:t>Giuffrè</a:t>
            </a:r>
            <a:r>
              <a:rPr lang="it-IT" dirty="0" smtClean="0"/>
              <a:t>).</a:t>
            </a:r>
            <a:endParaRPr lang="it-IT" dirty="0"/>
          </a:p>
          <a:p>
            <a:endParaRPr lang="it-IT" dirty="0"/>
          </a:p>
        </p:txBody>
      </p:sp>
    </p:spTree>
    <p:extLst>
      <p:ext uri="{BB962C8B-B14F-4D97-AF65-F5344CB8AC3E}">
        <p14:creationId xmlns:p14="http://schemas.microsoft.com/office/powerpoint/2010/main" val="1791049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Strumenti disponibili</a:t>
            </a:r>
            <a:endParaRPr lang="it-IT" dirty="0"/>
          </a:p>
        </p:txBody>
      </p:sp>
      <p:sp>
        <p:nvSpPr>
          <p:cNvPr id="3" name="Segnaposto contenuto 2"/>
          <p:cNvSpPr>
            <a:spLocks noGrp="1"/>
          </p:cNvSpPr>
          <p:nvPr>
            <p:ph idx="1"/>
          </p:nvPr>
        </p:nvSpPr>
        <p:spPr/>
        <p:txBody>
          <a:bodyPr/>
          <a:lstStyle/>
          <a:p>
            <a:pPr marL="0" indent="0" algn="just">
              <a:buNone/>
            </a:pPr>
            <a:r>
              <a:rPr lang="it-IT" dirty="0" smtClean="0"/>
              <a:t>Attenzione agli strumenti </a:t>
            </a:r>
            <a:r>
              <a:rPr lang="it-IT" b="1" dirty="0" smtClean="0"/>
              <a:t>concretamente</a:t>
            </a:r>
            <a:r>
              <a:rPr lang="it-IT" dirty="0" smtClean="0"/>
              <a:t> disponibili nel caso di specie.</a:t>
            </a:r>
          </a:p>
          <a:p>
            <a:pPr marL="0" indent="0">
              <a:buNone/>
            </a:pPr>
            <a:r>
              <a:rPr lang="it-IT" b="1" dirty="0" smtClean="0"/>
              <a:t>Processi deduttivi </a:t>
            </a:r>
            <a:r>
              <a:rPr lang="it-IT" dirty="0" smtClean="0"/>
              <a:t>attraverso i quali è possibile approdare alla identificazione</a:t>
            </a:r>
          </a:p>
          <a:p>
            <a:pPr marL="0" indent="0" algn="just">
              <a:buNone/>
            </a:pPr>
            <a:r>
              <a:rPr lang="it-IT" dirty="0" smtClean="0"/>
              <a:t>Vi sono poi dei parametri oggettivi previsti ex </a:t>
            </a:r>
            <a:r>
              <a:rPr lang="it-IT" dirty="0" err="1" smtClean="0"/>
              <a:t>lege</a:t>
            </a:r>
            <a:r>
              <a:rPr lang="it-IT" dirty="0" smtClean="0"/>
              <a:t>. </a:t>
            </a:r>
          </a:p>
          <a:p>
            <a:pPr marL="0" indent="0" algn="ctr">
              <a:buNone/>
            </a:pPr>
            <a:r>
              <a:rPr lang="it-IT" dirty="0" smtClean="0"/>
              <a:t>Introdotti dal Gruppo di Lavoro: </a:t>
            </a:r>
          </a:p>
          <a:p>
            <a:pPr marL="0" indent="0">
              <a:buNone/>
            </a:pPr>
            <a:r>
              <a:rPr lang="it-IT" dirty="0" smtClean="0"/>
              <a:t>1) costi, e 2) Tempo necessario.</a:t>
            </a:r>
            <a:endParaRPr lang="it-IT" dirty="0"/>
          </a:p>
        </p:txBody>
      </p:sp>
    </p:spTree>
    <p:extLst>
      <p:ext uri="{BB962C8B-B14F-4D97-AF65-F5344CB8AC3E}">
        <p14:creationId xmlns:p14="http://schemas.microsoft.com/office/powerpoint/2010/main" val="1915147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Costo e tempo</a:t>
            </a:r>
            <a:endParaRPr lang="it-IT" dirty="0"/>
          </a:p>
        </p:txBody>
      </p:sp>
      <p:sp>
        <p:nvSpPr>
          <p:cNvPr id="3" name="Segnaposto contenuto 2"/>
          <p:cNvSpPr>
            <a:spLocks noGrp="1"/>
          </p:cNvSpPr>
          <p:nvPr>
            <p:ph idx="1"/>
          </p:nvPr>
        </p:nvSpPr>
        <p:spPr/>
        <p:txBody>
          <a:bodyPr/>
          <a:lstStyle/>
          <a:p>
            <a:pPr marL="0" indent="0" algn="ctr">
              <a:buNone/>
            </a:pPr>
            <a:r>
              <a:rPr lang="it-IT" dirty="0" smtClean="0"/>
              <a:t>Vanno considerati </a:t>
            </a:r>
            <a:r>
              <a:rPr lang="it-IT" b="1" dirty="0" smtClean="0"/>
              <a:t>entrambi</a:t>
            </a:r>
          </a:p>
          <a:p>
            <a:pPr algn="just"/>
            <a:r>
              <a:rPr lang="it-IT" dirty="0" smtClean="0"/>
              <a:t>Uso di strumenti statistici, o di strumenti crittografici.</a:t>
            </a:r>
          </a:p>
          <a:p>
            <a:pPr algn="just"/>
            <a:r>
              <a:rPr lang="it-IT" dirty="0" smtClean="0"/>
              <a:t>L’attenzione e la valutazione va fatta sia </a:t>
            </a:r>
            <a:r>
              <a:rPr lang="it-IT" i="1" dirty="0" smtClean="0"/>
              <a:t>ex ante</a:t>
            </a:r>
            <a:r>
              <a:rPr lang="it-IT" dirty="0" smtClean="0"/>
              <a:t>, quanto si stabilisce la protezione, sia </a:t>
            </a:r>
            <a:r>
              <a:rPr lang="it-IT" i="1" dirty="0" smtClean="0"/>
              <a:t>ex post</a:t>
            </a:r>
            <a:r>
              <a:rPr lang="it-IT" dirty="0" smtClean="0"/>
              <a:t>, quando già sono state disposte le misure di sicurezza.</a:t>
            </a:r>
            <a:endParaRPr lang="it-IT" dirty="0"/>
          </a:p>
        </p:txBody>
      </p:sp>
    </p:spTree>
    <p:extLst>
      <p:ext uri="{BB962C8B-B14F-4D97-AF65-F5344CB8AC3E}">
        <p14:creationId xmlns:p14="http://schemas.microsoft.com/office/powerpoint/2010/main" val="277576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è il dato oggi?</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dirty="0" smtClean="0"/>
              <a:t>1. </a:t>
            </a:r>
            <a:r>
              <a:rPr lang="it-IT" b="1" dirty="0" smtClean="0"/>
              <a:t>Preciso</a:t>
            </a:r>
            <a:r>
              <a:rPr lang="it-IT" dirty="0" smtClean="0"/>
              <a:t> (in alcuni casi: addirittura </a:t>
            </a:r>
            <a:r>
              <a:rPr lang="it-IT" b="1" dirty="0" smtClean="0"/>
              <a:t>predittivo</a:t>
            </a:r>
            <a:r>
              <a:rPr lang="it-IT" dirty="0" smtClean="0"/>
              <a:t>).</a:t>
            </a:r>
          </a:p>
          <a:p>
            <a:pPr marL="0" indent="0" algn="just">
              <a:buNone/>
            </a:pPr>
            <a:r>
              <a:rPr lang="it-IT" dirty="0" smtClean="0"/>
              <a:t>2. </a:t>
            </a:r>
            <a:r>
              <a:rPr lang="it-IT" b="1" dirty="0" smtClean="0"/>
              <a:t>Correlato </a:t>
            </a:r>
            <a:r>
              <a:rPr lang="it-IT" b="1" dirty="0" smtClean="0"/>
              <a:t>o </a:t>
            </a:r>
            <a:r>
              <a:rPr lang="it-IT" b="1" dirty="0" smtClean="0"/>
              <a:t>facilmente correlabile</a:t>
            </a:r>
            <a:r>
              <a:rPr lang="it-IT" dirty="0" smtClean="0"/>
              <a:t>: in un mondo fatto di </a:t>
            </a:r>
            <a:r>
              <a:rPr lang="it-IT" i="1" dirty="0" smtClean="0"/>
              <a:t>big data</a:t>
            </a:r>
            <a:r>
              <a:rPr lang="it-IT" dirty="0" smtClean="0"/>
              <a:t>.</a:t>
            </a:r>
          </a:p>
          <a:p>
            <a:pPr marL="0" indent="0" algn="just">
              <a:buNone/>
            </a:pPr>
            <a:r>
              <a:rPr lang="it-IT" dirty="0" smtClean="0"/>
              <a:t>3. Capace di </a:t>
            </a:r>
            <a:r>
              <a:rPr lang="it-IT" b="1" dirty="0" smtClean="0"/>
              <a:t>profilare</a:t>
            </a:r>
            <a:r>
              <a:rPr lang="it-IT" dirty="0" smtClean="0"/>
              <a:t>, anche in maniera automatizzata e “intelligente”.</a:t>
            </a:r>
          </a:p>
          <a:p>
            <a:pPr marL="0" indent="0" algn="just">
              <a:buNone/>
            </a:pPr>
            <a:r>
              <a:rPr lang="it-IT" dirty="0" smtClean="0"/>
              <a:t>4. Mobile: che rende il </a:t>
            </a:r>
            <a:r>
              <a:rPr lang="it-IT" b="1" dirty="0" err="1" smtClean="0"/>
              <a:t>tracking</a:t>
            </a:r>
            <a:r>
              <a:rPr lang="it-IT" dirty="0" smtClean="0"/>
              <a:t> dell’informazione complesso (si pensi al </a:t>
            </a:r>
            <a:r>
              <a:rPr lang="it-IT" dirty="0" err="1" smtClean="0"/>
              <a:t>cloud</a:t>
            </a:r>
            <a:r>
              <a:rPr lang="it-IT" dirty="0" smtClean="0"/>
              <a:t> e allo </a:t>
            </a:r>
            <a:r>
              <a:rPr lang="it-IT" b="1" dirty="0" smtClean="0"/>
              <a:t>spostamento</a:t>
            </a:r>
            <a:r>
              <a:rPr lang="it-IT" dirty="0" smtClean="0"/>
              <a:t> costante di informazioni anche in base alle esigenze/risorse del sistema).</a:t>
            </a:r>
            <a:endParaRPr lang="it-IT" dirty="0"/>
          </a:p>
        </p:txBody>
      </p:sp>
    </p:spTree>
    <p:extLst>
      <p:ext uri="{BB962C8B-B14F-4D97-AF65-F5344CB8AC3E}">
        <p14:creationId xmlns:p14="http://schemas.microsoft.com/office/powerpoint/2010/main" val="43739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Dati pluripersonali</a:t>
            </a:r>
            <a:endParaRPr lang="it-IT" dirty="0"/>
          </a:p>
        </p:txBody>
      </p:sp>
      <p:sp>
        <p:nvSpPr>
          <p:cNvPr id="3" name="Segnaposto contenuto 2"/>
          <p:cNvSpPr>
            <a:spLocks noGrp="1"/>
          </p:cNvSpPr>
          <p:nvPr>
            <p:ph idx="1"/>
          </p:nvPr>
        </p:nvSpPr>
        <p:spPr/>
        <p:txBody>
          <a:bodyPr>
            <a:normAutofit lnSpcReduction="10000"/>
          </a:bodyPr>
          <a:lstStyle/>
          <a:p>
            <a:pPr marL="0" indent="0" algn="ctr">
              <a:buNone/>
            </a:pPr>
            <a:r>
              <a:rPr lang="it-IT" dirty="0" smtClean="0"/>
              <a:t>Un dato collegato </a:t>
            </a:r>
            <a:r>
              <a:rPr lang="it-IT" b="1" dirty="0" smtClean="0"/>
              <a:t>a più soggetti </a:t>
            </a:r>
            <a:r>
              <a:rPr lang="it-IT" dirty="0" smtClean="0"/>
              <a:t>e che quindi presenta una pluralità di interessati.</a:t>
            </a:r>
          </a:p>
          <a:p>
            <a:r>
              <a:rPr lang="it-IT" dirty="0" smtClean="0"/>
              <a:t>Se si esercita il diritto di </a:t>
            </a:r>
            <a:r>
              <a:rPr lang="it-IT" b="1" dirty="0" smtClean="0"/>
              <a:t>accesso</a:t>
            </a:r>
            <a:r>
              <a:rPr lang="it-IT" dirty="0" smtClean="0"/>
              <a:t> da parte di un soggetto? Dipende se si possono separare o se viene snaturato il contenuto perché intrecciati e la separazione rende incomprensibili, allora si può comunicare. (Bolognini, </a:t>
            </a:r>
            <a:r>
              <a:rPr lang="it-IT" dirty="0" err="1" smtClean="0"/>
              <a:t>Giuffrè</a:t>
            </a:r>
            <a:r>
              <a:rPr lang="it-IT" dirty="0" smtClean="0"/>
              <a:t>)</a:t>
            </a:r>
          </a:p>
          <a:p>
            <a:pPr marL="0" indent="0" algn="ctr">
              <a:buNone/>
            </a:pPr>
            <a:r>
              <a:rPr lang="it-IT" dirty="0" smtClean="0"/>
              <a:t>I dati genetici sono </a:t>
            </a:r>
            <a:r>
              <a:rPr lang="it-IT" b="1" dirty="0" err="1" smtClean="0"/>
              <a:t>intersecamente</a:t>
            </a:r>
            <a:r>
              <a:rPr lang="it-IT" dirty="0" smtClean="0"/>
              <a:t> pluripersonali.</a:t>
            </a:r>
            <a:endParaRPr lang="it-IT" dirty="0"/>
          </a:p>
        </p:txBody>
      </p:sp>
    </p:spTree>
    <p:extLst>
      <p:ext uri="{BB962C8B-B14F-4D97-AF65-F5344CB8AC3E}">
        <p14:creationId xmlns:p14="http://schemas.microsoft.com/office/powerpoint/2010/main" val="2183327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Dati sensibili</a:t>
            </a:r>
            <a:endParaRPr lang="it-IT" dirty="0"/>
          </a:p>
        </p:txBody>
      </p:sp>
      <p:sp>
        <p:nvSpPr>
          <p:cNvPr id="3" name="Segnaposto contenuto 2"/>
          <p:cNvSpPr>
            <a:spLocks noGrp="1"/>
          </p:cNvSpPr>
          <p:nvPr>
            <p:ph idx="1"/>
          </p:nvPr>
        </p:nvSpPr>
        <p:spPr/>
        <p:txBody>
          <a:bodyPr/>
          <a:lstStyle/>
          <a:p>
            <a:pPr marL="0" indent="0" algn="just">
              <a:buNone/>
            </a:pPr>
            <a:r>
              <a:rPr lang="it-IT" dirty="0" smtClean="0"/>
              <a:t>“È vietato trattare dati personali che rivelino l'origine razziale o etnica, le opinioni politiche, le convinzioni religiose o filosofiche, o l'appartenenza sindacale, nonché trattare dati genetici, dati biometrici intesi a identificare in modo univoco una persona fisica, dati relativi alla salute o alla vita sessuale o all'orientamento sessuale della persona.”</a:t>
            </a:r>
            <a:endParaRPr lang="it-IT" dirty="0"/>
          </a:p>
        </p:txBody>
      </p:sp>
    </p:spTree>
    <p:extLst>
      <p:ext uri="{BB962C8B-B14F-4D97-AF65-F5344CB8AC3E}">
        <p14:creationId xmlns:p14="http://schemas.microsoft.com/office/powerpoint/2010/main" val="401878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Dati genetici</a:t>
            </a:r>
            <a:endParaRPr lang="it-IT" dirty="0"/>
          </a:p>
        </p:txBody>
      </p:sp>
      <p:sp>
        <p:nvSpPr>
          <p:cNvPr id="3" name="Segnaposto contenuto 2"/>
          <p:cNvSpPr>
            <a:spLocks noGrp="1"/>
          </p:cNvSpPr>
          <p:nvPr>
            <p:ph idx="1"/>
          </p:nvPr>
        </p:nvSpPr>
        <p:spPr/>
        <p:txBody>
          <a:bodyPr>
            <a:normAutofit/>
          </a:bodyPr>
          <a:lstStyle/>
          <a:p>
            <a:pPr marL="0" indent="0" algn="just">
              <a:buNone/>
            </a:pPr>
            <a:r>
              <a:rPr lang="it-IT" dirty="0" smtClean="0"/>
              <a:t>«</a:t>
            </a:r>
            <a:r>
              <a:rPr lang="it-IT" b="1" dirty="0" smtClean="0"/>
              <a:t>Dati genetici</a:t>
            </a:r>
            <a:r>
              <a:rPr lang="it-IT" dirty="0" smtClean="0"/>
              <a:t>»: i dati personali relativi alle caratteristiche genetiche ereditarie o acquisite di una persona fisica che forniscono informazioni univoche sulla fisiologia o sulla salute di detta persona fisica, e che risultano in particolare dall'analisi di un campione biologico della persona fisica in questione;</a:t>
            </a:r>
          </a:p>
        </p:txBody>
      </p:sp>
    </p:spTree>
    <p:extLst>
      <p:ext uri="{BB962C8B-B14F-4D97-AF65-F5344CB8AC3E}">
        <p14:creationId xmlns:p14="http://schemas.microsoft.com/office/powerpoint/2010/main" val="296911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Dati biometrici</a:t>
            </a:r>
            <a:endParaRPr lang="it-IT" dirty="0"/>
          </a:p>
        </p:txBody>
      </p:sp>
      <p:sp>
        <p:nvSpPr>
          <p:cNvPr id="3" name="Segnaposto contenuto 2"/>
          <p:cNvSpPr>
            <a:spLocks noGrp="1"/>
          </p:cNvSpPr>
          <p:nvPr>
            <p:ph idx="1"/>
          </p:nvPr>
        </p:nvSpPr>
        <p:spPr/>
        <p:txBody>
          <a:bodyPr/>
          <a:lstStyle/>
          <a:p>
            <a:pPr marL="0" indent="0" algn="just">
              <a:buNone/>
            </a:pPr>
            <a:endParaRPr lang="it-IT" dirty="0" smtClean="0"/>
          </a:p>
          <a:p>
            <a:pPr marL="0" indent="0" algn="just">
              <a:buNone/>
            </a:pPr>
            <a:r>
              <a:rPr lang="it-IT" dirty="0" smtClean="0"/>
              <a:t>«</a:t>
            </a:r>
            <a:r>
              <a:rPr lang="it-IT" b="1" dirty="0" smtClean="0"/>
              <a:t>Dati </a:t>
            </a:r>
            <a:r>
              <a:rPr lang="it-IT" b="1" dirty="0"/>
              <a:t>biometrici</a:t>
            </a:r>
            <a:r>
              <a:rPr lang="it-IT" dirty="0"/>
              <a:t>»: i dati personali ottenuti da un trattamento tecnico specifico relativi alle caratteristiche fisiche, fisiologiche o comportamentali di una persona fisica che ne consentono o confermano l'identificazione univoca, quali l'immagine facciale o i dati dattiloscopici;</a:t>
            </a:r>
          </a:p>
          <a:p>
            <a:endParaRPr lang="it-IT" dirty="0"/>
          </a:p>
        </p:txBody>
      </p:sp>
    </p:spTree>
    <p:extLst>
      <p:ext uri="{BB962C8B-B14F-4D97-AF65-F5344CB8AC3E}">
        <p14:creationId xmlns:p14="http://schemas.microsoft.com/office/powerpoint/2010/main" val="266803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Dati relativi alla salute</a:t>
            </a:r>
            <a:endParaRPr lang="it-IT" dirty="0"/>
          </a:p>
        </p:txBody>
      </p:sp>
      <p:sp>
        <p:nvSpPr>
          <p:cNvPr id="3" name="Segnaposto contenuto 2"/>
          <p:cNvSpPr>
            <a:spLocks noGrp="1"/>
          </p:cNvSpPr>
          <p:nvPr>
            <p:ph idx="1"/>
          </p:nvPr>
        </p:nvSpPr>
        <p:spPr/>
        <p:txBody>
          <a:bodyPr/>
          <a:lstStyle/>
          <a:p>
            <a:pPr marL="0" indent="0" algn="just">
              <a:buNone/>
            </a:pPr>
            <a:endParaRPr lang="it-IT" dirty="0" smtClean="0"/>
          </a:p>
          <a:p>
            <a:pPr marL="0" indent="0" algn="just">
              <a:buNone/>
            </a:pPr>
            <a:r>
              <a:rPr lang="it-IT" dirty="0" smtClean="0"/>
              <a:t>«</a:t>
            </a:r>
            <a:r>
              <a:rPr lang="it-IT" b="1" dirty="0" smtClean="0"/>
              <a:t>Dati relativi alla salute</a:t>
            </a:r>
            <a:r>
              <a:rPr lang="it-IT" dirty="0" smtClean="0"/>
              <a:t>»: i dati personali attinenti alla salute fisica o mentale di una persona fisica, compresa la prestazione di servizi di assistenza sanitaria, che rivelano informazioni relative al suo stato di salute;</a:t>
            </a:r>
            <a:endParaRPr lang="it-IT" dirty="0"/>
          </a:p>
        </p:txBody>
      </p:sp>
    </p:spTree>
    <p:extLst>
      <p:ext uri="{BB962C8B-B14F-4D97-AF65-F5344CB8AC3E}">
        <p14:creationId xmlns:p14="http://schemas.microsoft.com/office/powerpoint/2010/main" val="3773414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Dati comuni vs. sensibili</a:t>
            </a:r>
            <a:endParaRPr lang="it-IT" dirty="0"/>
          </a:p>
        </p:txBody>
      </p:sp>
      <p:sp>
        <p:nvSpPr>
          <p:cNvPr id="3" name="Segnaposto contenuto 2"/>
          <p:cNvSpPr>
            <a:spLocks noGrp="1"/>
          </p:cNvSpPr>
          <p:nvPr>
            <p:ph idx="1"/>
          </p:nvPr>
        </p:nvSpPr>
        <p:spPr/>
        <p:txBody>
          <a:bodyPr/>
          <a:lstStyle/>
          <a:p>
            <a:pPr algn="just"/>
            <a:endParaRPr lang="it-IT" dirty="0" smtClean="0"/>
          </a:p>
          <a:p>
            <a:pPr marL="0" indent="0" algn="ctr">
              <a:buNone/>
            </a:pPr>
            <a:r>
              <a:rPr lang="it-IT" dirty="0" smtClean="0"/>
              <a:t>Aggiunta di orientamento sessuale, di dati genetici e di dati biometrici.</a:t>
            </a:r>
          </a:p>
          <a:p>
            <a:pPr marL="0" indent="0">
              <a:buNone/>
            </a:pPr>
            <a:endParaRPr lang="it-IT" dirty="0" smtClean="0"/>
          </a:p>
          <a:p>
            <a:pPr marL="0" indent="0" algn="ctr">
              <a:buNone/>
            </a:pPr>
            <a:r>
              <a:rPr lang="it-IT" dirty="0" smtClean="0"/>
              <a:t>I dati non sensibili e non giudiziari prendono il nome di </a:t>
            </a:r>
            <a:r>
              <a:rPr lang="it-IT" b="1" dirty="0" smtClean="0"/>
              <a:t>dati comuni</a:t>
            </a:r>
            <a:r>
              <a:rPr lang="it-IT" dirty="0" smtClean="0"/>
              <a:t>.</a:t>
            </a:r>
            <a:endParaRPr lang="it-IT" dirty="0"/>
          </a:p>
        </p:txBody>
      </p:sp>
    </p:spTree>
    <p:extLst>
      <p:ext uri="{BB962C8B-B14F-4D97-AF65-F5344CB8AC3E}">
        <p14:creationId xmlns:p14="http://schemas.microsoft.com/office/powerpoint/2010/main" val="342974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proteggerli?</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smtClean="0"/>
              <a:t>Si vuole apprestare uno speciale </a:t>
            </a:r>
            <a:r>
              <a:rPr lang="it-IT" b="1" dirty="0" smtClean="0"/>
              <a:t>presidio</a:t>
            </a:r>
            <a:r>
              <a:rPr lang="it-IT" dirty="0" smtClean="0"/>
              <a:t> a informazioni con spiccato profilo di </a:t>
            </a:r>
            <a:r>
              <a:rPr lang="it-IT" b="1" dirty="0" smtClean="0"/>
              <a:t>rischio</a:t>
            </a:r>
            <a:r>
              <a:rPr lang="it-IT" dirty="0" smtClean="0"/>
              <a:t> per l’interessato.</a:t>
            </a:r>
          </a:p>
          <a:p>
            <a:pPr marL="0" indent="0" algn="ctr">
              <a:buNone/>
            </a:pPr>
            <a:r>
              <a:rPr lang="it-IT" dirty="0" smtClean="0"/>
              <a:t>Sono dati </a:t>
            </a:r>
            <a:r>
              <a:rPr lang="it-IT" b="1" dirty="0" smtClean="0"/>
              <a:t>intrinsecamente pericolosi</a:t>
            </a:r>
            <a:r>
              <a:rPr lang="it-IT" dirty="0" smtClean="0"/>
              <a:t>.</a:t>
            </a:r>
          </a:p>
          <a:p>
            <a:r>
              <a:rPr lang="it-IT" dirty="0" smtClean="0"/>
              <a:t>Dati volti a consentire la libera collocazione della persona nella società.</a:t>
            </a:r>
          </a:p>
          <a:p>
            <a:r>
              <a:rPr lang="it-IT" dirty="0" smtClean="0"/>
              <a:t>Identità sociale, politica, spirituale, sessuale.</a:t>
            </a:r>
          </a:p>
          <a:p>
            <a:r>
              <a:rPr lang="it-IT" dirty="0" smtClean="0"/>
              <a:t>No a ingerenze indebite, no a costrizioni, no a pubblicizzazioni forzate, no a strumentalizzazioni.</a:t>
            </a:r>
            <a:endParaRPr lang="it-IT" dirty="0"/>
          </a:p>
        </p:txBody>
      </p:sp>
    </p:spTree>
    <p:extLst>
      <p:ext uri="{BB962C8B-B14F-4D97-AF65-F5344CB8AC3E}">
        <p14:creationId xmlns:p14="http://schemas.microsoft.com/office/powerpoint/2010/main" val="2118182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Dati biometrici</a:t>
            </a:r>
            <a:endParaRPr lang="it-IT" dirty="0"/>
          </a:p>
        </p:txBody>
      </p:sp>
      <p:sp>
        <p:nvSpPr>
          <p:cNvPr id="3" name="Segnaposto contenuto 2"/>
          <p:cNvSpPr>
            <a:spLocks noGrp="1"/>
          </p:cNvSpPr>
          <p:nvPr>
            <p:ph idx="1"/>
          </p:nvPr>
        </p:nvSpPr>
        <p:spPr/>
        <p:txBody>
          <a:bodyPr>
            <a:normAutofit fontScale="92500"/>
          </a:bodyPr>
          <a:lstStyle/>
          <a:p>
            <a:pPr algn="just"/>
            <a:r>
              <a:rPr lang="it-IT" dirty="0" smtClean="0"/>
              <a:t>Le </a:t>
            </a:r>
            <a:r>
              <a:rPr lang="it-IT" b="1" dirty="0" smtClean="0"/>
              <a:t>fotografie</a:t>
            </a:r>
            <a:r>
              <a:rPr lang="it-IT" dirty="0" smtClean="0"/>
              <a:t> costituiscono dato biometrico solo quando sono trattate in modo tale da consentire l’identificazione univoca o l’autenticazione dell’interessato. Altrimenti sono dati personali </a:t>
            </a:r>
            <a:r>
              <a:rPr lang="it-IT" b="1" dirty="0" smtClean="0"/>
              <a:t>comuni</a:t>
            </a:r>
            <a:r>
              <a:rPr lang="it-IT" dirty="0" smtClean="0"/>
              <a:t>. (Bolognini, </a:t>
            </a:r>
            <a:r>
              <a:rPr lang="it-IT" dirty="0" err="1" smtClean="0"/>
              <a:t>Giuffrè</a:t>
            </a:r>
            <a:r>
              <a:rPr lang="it-IT" dirty="0" smtClean="0"/>
              <a:t>).</a:t>
            </a:r>
          </a:p>
          <a:p>
            <a:pPr marL="0" indent="0" algn="just">
              <a:buNone/>
            </a:pPr>
            <a:endParaRPr lang="it-IT" dirty="0" smtClean="0"/>
          </a:p>
          <a:p>
            <a:pPr marL="0" indent="0" algn="just">
              <a:buNone/>
            </a:pPr>
            <a:r>
              <a:rPr lang="it-IT" dirty="0" smtClean="0"/>
              <a:t>Elementi componenti della biometria: </a:t>
            </a:r>
            <a:r>
              <a:rPr lang="it-IT" b="1" dirty="0" smtClean="0"/>
              <a:t>i)</a:t>
            </a:r>
            <a:r>
              <a:rPr lang="it-IT" dirty="0" smtClean="0"/>
              <a:t> tipologia di utilizzo, </a:t>
            </a:r>
            <a:r>
              <a:rPr lang="it-IT" b="1" dirty="0" smtClean="0"/>
              <a:t>ii)</a:t>
            </a:r>
            <a:r>
              <a:rPr lang="it-IT" dirty="0" smtClean="0"/>
              <a:t> funzione, </a:t>
            </a:r>
            <a:r>
              <a:rPr lang="it-IT" b="1" dirty="0" smtClean="0"/>
              <a:t>iii)</a:t>
            </a:r>
            <a:r>
              <a:rPr lang="it-IT" dirty="0" smtClean="0"/>
              <a:t> fonte e </a:t>
            </a:r>
            <a:r>
              <a:rPr lang="it-IT" b="1" dirty="0" smtClean="0"/>
              <a:t>iv)</a:t>
            </a:r>
            <a:r>
              <a:rPr lang="it-IT" dirty="0" smtClean="0"/>
              <a:t> oggetto.</a:t>
            </a:r>
            <a:endParaRPr lang="it-IT" dirty="0"/>
          </a:p>
        </p:txBody>
      </p:sp>
    </p:spTree>
    <p:extLst>
      <p:ext uri="{BB962C8B-B14F-4D97-AF65-F5344CB8AC3E}">
        <p14:creationId xmlns:p14="http://schemas.microsoft.com/office/powerpoint/2010/main" val="2583052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Identificazione e autenticazione</a:t>
            </a:r>
            <a:endParaRPr lang="it-IT" dirty="0"/>
          </a:p>
        </p:txBody>
      </p:sp>
      <p:sp>
        <p:nvSpPr>
          <p:cNvPr id="3" name="Segnaposto contenuto 2"/>
          <p:cNvSpPr>
            <a:spLocks noGrp="1"/>
          </p:cNvSpPr>
          <p:nvPr>
            <p:ph idx="1"/>
          </p:nvPr>
        </p:nvSpPr>
        <p:spPr/>
        <p:txBody>
          <a:bodyPr>
            <a:normAutofit fontScale="92500" lnSpcReduction="10000"/>
          </a:bodyPr>
          <a:lstStyle/>
          <a:p>
            <a:pPr marL="0" indent="0" algn="just">
              <a:buNone/>
            </a:pPr>
            <a:r>
              <a:rPr lang="it-IT" b="1" dirty="0" smtClean="0"/>
              <a:t>Tipologia di utilizzo</a:t>
            </a:r>
            <a:r>
              <a:rPr lang="it-IT" dirty="0" smtClean="0"/>
              <a:t>: i dati biometrici sono impiegati di regola come </a:t>
            </a:r>
            <a:r>
              <a:rPr lang="it-IT" b="1" dirty="0" smtClean="0"/>
              <a:t>identificativi esclusivi</a:t>
            </a:r>
            <a:r>
              <a:rPr lang="it-IT" dirty="0" smtClean="0"/>
              <a:t>.</a:t>
            </a:r>
          </a:p>
          <a:p>
            <a:pPr marL="0" indent="0">
              <a:buNone/>
            </a:pPr>
            <a:r>
              <a:rPr lang="it-IT" b="1" dirty="0" smtClean="0"/>
              <a:t>Funzione</a:t>
            </a:r>
            <a:r>
              <a:rPr lang="it-IT" dirty="0" smtClean="0"/>
              <a:t>: assolvono funzione di identificazione e di autenticazione.</a:t>
            </a:r>
          </a:p>
          <a:p>
            <a:pPr marL="0" indent="0" algn="just">
              <a:buNone/>
            </a:pPr>
            <a:r>
              <a:rPr lang="it-IT" b="1" dirty="0" smtClean="0"/>
              <a:t>Fonte</a:t>
            </a:r>
            <a:r>
              <a:rPr lang="it-IT" dirty="0" smtClean="0"/>
              <a:t>: sono estrapolati da caratteristiche fisiche, fisiologiche o comportamentali di una persona.</a:t>
            </a:r>
          </a:p>
          <a:p>
            <a:pPr marL="0" indent="0" algn="just">
              <a:buNone/>
            </a:pPr>
            <a:r>
              <a:rPr lang="it-IT" b="1" dirty="0" smtClean="0"/>
              <a:t>Oggetto</a:t>
            </a:r>
            <a:r>
              <a:rPr lang="it-IT" dirty="0" smtClean="0"/>
              <a:t>: recano informazioni uniche sulla persona da cui sono estratte, ottenute con particolari tecniche di misurazione e di analisi matematica (Bolognini, </a:t>
            </a:r>
            <a:r>
              <a:rPr lang="it-IT" dirty="0" err="1" smtClean="0"/>
              <a:t>Giuffrè</a:t>
            </a:r>
            <a:r>
              <a:rPr lang="it-IT" dirty="0" smtClean="0"/>
              <a:t>).</a:t>
            </a:r>
            <a:endParaRPr lang="it-IT" dirty="0"/>
          </a:p>
        </p:txBody>
      </p:sp>
    </p:spTree>
    <p:extLst>
      <p:ext uri="{BB962C8B-B14F-4D97-AF65-F5344CB8AC3E}">
        <p14:creationId xmlns:p14="http://schemas.microsoft.com/office/powerpoint/2010/main" val="1919350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Sistemi di sicurezza biometrici</a:t>
            </a:r>
            <a:endParaRPr lang="it-IT" dirty="0"/>
          </a:p>
        </p:txBody>
      </p:sp>
      <p:sp>
        <p:nvSpPr>
          <p:cNvPr id="3" name="Segnaposto contenuto 2"/>
          <p:cNvSpPr>
            <a:spLocks noGrp="1"/>
          </p:cNvSpPr>
          <p:nvPr>
            <p:ph idx="1"/>
          </p:nvPr>
        </p:nvSpPr>
        <p:spPr/>
        <p:txBody>
          <a:bodyPr/>
          <a:lstStyle/>
          <a:p>
            <a:pPr marL="0" indent="0" algn="just">
              <a:buNone/>
            </a:pPr>
            <a:r>
              <a:rPr lang="it-IT" dirty="0" smtClean="0"/>
              <a:t>Nella tradizione in tema di privacy e misure di sicurezza, i sistemi biometrici sono sempre stati collegati a un processo di </a:t>
            </a:r>
            <a:r>
              <a:rPr lang="it-IT" b="1" dirty="0" smtClean="0"/>
              <a:t>autenticazione.</a:t>
            </a:r>
          </a:p>
          <a:p>
            <a:pPr marL="0" indent="0" algn="just">
              <a:buNone/>
            </a:pPr>
            <a:r>
              <a:rPr lang="it-IT" dirty="0" smtClean="0"/>
              <a:t>Qualcosa che tu conosci, qualcosa che tu possiedi, qualcosa che tu sei.</a:t>
            </a:r>
          </a:p>
          <a:p>
            <a:pPr marL="0" indent="0" algn="just">
              <a:buNone/>
            </a:pPr>
            <a:r>
              <a:rPr lang="it-IT" dirty="0" smtClean="0"/>
              <a:t>Reale sicurezza dei sistemi biometrici e </a:t>
            </a:r>
            <a:r>
              <a:rPr lang="it-IT" b="1" dirty="0" err="1" smtClean="0"/>
              <a:t>hacking</a:t>
            </a:r>
            <a:r>
              <a:rPr lang="it-IT" dirty="0" smtClean="0"/>
              <a:t> dei sistemi consumer (CCC).</a:t>
            </a:r>
            <a:endParaRPr lang="it-IT" dirty="0"/>
          </a:p>
        </p:txBody>
      </p:sp>
    </p:spTree>
    <p:extLst>
      <p:ext uri="{BB962C8B-B14F-4D97-AF65-F5344CB8AC3E}">
        <p14:creationId xmlns:p14="http://schemas.microsoft.com/office/powerpoint/2010/main" val="777992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 Orwell a Kafka</a:t>
            </a:r>
            <a:endParaRPr lang="it-IT" dirty="0"/>
          </a:p>
        </p:txBody>
      </p:sp>
      <p:sp>
        <p:nvSpPr>
          <p:cNvPr id="3" name="Segnaposto contenuto 2"/>
          <p:cNvSpPr>
            <a:spLocks noGrp="1"/>
          </p:cNvSpPr>
          <p:nvPr>
            <p:ph idx="1"/>
          </p:nvPr>
        </p:nvSpPr>
        <p:spPr/>
        <p:txBody>
          <a:bodyPr>
            <a:normAutofit fontScale="92500"/>
          </a:bodyPr>
          <a:lstStyle/>
          <a:p>
            <a:pPr marL="0" indent="0" algn="ctr">
              <a:buNone/>
            </a:pPr>
            <a:r>
              <a:rPr lang="it-IT" dirty="0" smtClean="0"/>
              <a:t>Cambia la tipologia di controllo del dato:</a:t>
            </a:r>
          </a:p>
          <a:p>
            <a:pPr marL="0" indent="0" algn="ctr">
              <a:buNone/>
            </a:pPr>
            <a:endParaRPr lang="it-IT" dirty="0"/>
          </a:p>
          <a:p>
            <a:pPr algn="just"/>
            <a:r>
              <a:rPr lang="it-IT" dirty="0" smtClean="0"/>
              <a:t>Sistema </a:t>
            </a:r>
            <a:r>
              <a:rPr lang="it-IT" b="1" dirty="0" smtClean="0"/>
              <a:t>orwelliano</a:t>
            </a:r>
            <a:r>
              <a:rPr lang="it-IT" dirty="0" smtClean="0"/>
              <a:t>: un controllo dal </a:t>
            </a:r>
            <a:r>
              <a:rPr lang="it-IT" b="1" dirty="0" smtClean="0"/>
              <a:t>centro</a:t>
            </a:r>
            <a:r>
              <a:rPr lang="it-IT" dirty="0" smtClean="0"/>
              <a:t>, che “vede”</a:t>
            </a:r>
          </a:p>
          <a:p>
            <a:pPr algn="just"/>
            <a:r>
              <a:rPr lang="it-IT" dirty="0" smtClean="0"/>
              <a:t>Sistema </a:t>
            </a:r>
            <a:r>
              <a:rPr lang="it-IT" b="1" dirty="0" smtClean="0"/>
              <a:t>kafkiano</a:t>
            </a:r>
            <a:r>
              <a:rPr lang="it-IT" dirty="0" smtClean="0"/>
              <a:t>: un controllo </a:t>
            </a:r>
            <a:r>
              <a:rPr lang="it-IT" b="1" dirty="0" smtClean="0"/>
              <a:t>labirintico</a:t>
            </a:r>
            <a:r>
              <a:rPr lang="it-IT" dirty="0" smtClean="0"/>
              <a:t>, basato sulla burocrazia, sulla perdita di controllo, sui “muri di gomma”, sui trasferimenti all’estero, sulla mancanza di riferimenti chiari </a:t>
            </a:r>
            <a:r>
              <a:rPr lang="it-IT" dirty="0" smtClean="0"/>
              <a:t>(di q</a:t>
            </a:r>
            <a:r>
              <a:rPr lang="it-IT" dirty="0" smtClean="0"/>
              <a:t>ui l’</a:t>
            </a:r>
            <a:r>
              <a:rPr lang="it-IT" b="1" dirty="0" smtClean="0"/>
              <a:t>importanza</a:t>
            </a:r>
            <a:r>
              <a:rPr lang="it-IT" dirty="0" smtClean="0"/>
              <a:t> </a:t>
            </a:r>
            <a:r>
              <a:rPr lang="it-IT" dirty="0" smtClean="0"/>
              <a:t>dell’informativa).</a:t>
            </a:r>
            <a:endParaRPr lang="it-IT" dirty="0"/>
          </a:p>
        </p:txBody>
      </p:sp>
    </p:spTree>
    <p:extLst>
      <p:ext uri="{BB962C8B-B14F-4D97-AF65-F5344CB8AC3E}">
        <p14:creationId xmlns:p14="http://schemas.microsoft.com/office/powerpoint/2010/main" val="514170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Matematica</a:t>
            </a:r>
            <a:endParaRPr lang="it-IT" dirty="0"/>
          </a:p>
        </p:txBody>
      </p:sp>
      <p:sp>
        <p:nvSpPr>
          <p:cNvPr id="3" name="Segnaposto contenuto 2"/>
          <p:cNvSpPr>
            <a:spLocks noGrp="1"/>
          </p:cNvSpPr>
          <p:nvPr>
            <p:ph idx="1"/>
          </p:nvPr>
        </p:nvSpPr>
        <p:spPr/>
        <p:txBody>
          <a:bodyPr>
            <a:normAutofit/>
          </a:bodyPr>
          <a:lstStyle/>
          <a:p>
            <a:pPr marL="0" indent="0" algn="just">
              <a:buNone/>
            </a:pPr>
            <a:endParaRPr lang="it-IT" dirty="0" smtClean="0"/>
          </a:p>
          <a:p>
            <a:pPr marL="0" indent="0" algn="just">
              <a:buNone/>
            </a:pPr>
            <a:r>
              <a:rPr lang="it-IT" dirty="0" smtClean="0"/>
              <a:t>Informazioni </a:t>
            </a:r>
            <a:r>
              <a:rPr lang="it-IT" b="1" dirty="0" smtClean="0"/>
              <a:t>matematiche</a:t>
            </a:r>
            <a:r>
              <a:rPr lang="it-IT" dirty="0" smtClean="0"/>
              <a:t> elaborate a partire dal volto della persona, dalle impronte digitali, dalle caratteristiche dell’iride, da conformazione di reticoli o capillari, da elementi misurabili del modo di camminare o di gesticolare (Bolognini, </a:t>
            </a:r>
            <a:r>
              <a:rPr lang="it-IT" dirty="0" err="1" smtClean="0"/>
              <a:t>Giuffrè</a:t>
            </a:r>
            <a:r>
              <a:rPr lang="it-IT" dirty="0" smtClean="0"/>
              <a:t>).</a:t>
            </a:r>
          </a:p>
        </p:txBody>
      </p:sp>
    </p:spTree>
    <p:extLst>
      <p:ext uri="{BB962C8B-B14F-4D97-AF65-F5344CB8AC3E}">
        <p14:creationId xmlns:p14="http://schemas.microsoft.com/office/powerpoint/2010/main" val="1067008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Nuovo rapporto uomo/macchina</a:t>
            </a:r>
            <a:endParaRPr lang="it-IT" dirty="0"/>
          </a:p>
        </p:txBody>
      </p:sp>
      <p:sp>
        <p:nvSpPr>
          <p:cNvPr id="3" name="Segnaposto contenuto 2"/>
          <p:cNvSpPr>
            <a:spLocks noGrp="1"/>
          </p:cNvSpPr>
          <p:nvPr>
            <p:ph idx="1"/>
          </p:nvPr>
        </p:nvSpPr>
        <p:spPr/>
        <p:txBody>
          <a:bodyPr/>
          <a:lstStyle/>
          <a:p>
            <a:pPr marL="0" indent="0" algn="just">
              <a:buNone/>
            </a:pPr>
            <a:r>
              <a:rPr lang="it-IT" dirty="0"/>
              <a:t>Cambiano in maniera irreversibile la relazione tra </a:t>
            </a:r>
            <a:r>
              <a:rPr lang="it-IT" b="1" dirty="0"/>
              <a:t>corpo</a:t>
            </a:r>
            <a:r>
              <a:rPr lang="it-IT" dirty="0"/>
              <a:t> e </a:t>
            </a:r>
            <a:r>
              <a:rPr lang="it-IT" b="1" dirty="0"/>
              <a:t>identità</a:t>
            </a:r>
            <a:r>
              <a:rPr lang="it-IT" dirty="0"/>
              <a:t>, in quanto le caratteristiche del corpo umano possono essere lette da una macchina e sottoposte a un successivo trattamento.</a:t>
            </a:r>
          </a:p>
          <a:p>
            <a:pPr marL="0" indent="0" algn="just">
              <a:buNone/>
            </a:pPr>
            <a:r>
              <a:rPr lang="it-IT" dirty="0" smtClean="0"/>
              <a:t>Decisioni del Garante sull’uso di sistemi biometrici: </a:t>
            </a:r>
            <a:r>
              <a:rPr lang="it-IT" b="1" dirty="0" err="1" smtClean="0"/>
              <a:t>extrema</a:t>
            </a:r>
            <a:r>
              <a:rPr lang="it-IT" b="1" dirty="0" smtClean="0"/>
              <a:t> ratio</a:t>
            </a:r>
            <a:r>
              <a:rPr lang="it-IT" dirty="0" smtClean="0"/>
              <a:t>, dignità, capacità di controllo del lavoratore</a:t>
            </a:r>
            <a:endParaRPr lang="it-IT" dirty="0"/>
          </a:p>
        </p:txBody>
      </p:sp>
    </p:spTree>
    <p:extLst>
      <p:ext uri="{BB962C8B-B14F-4D97-AF65-F5344CB8AC3E}">
        <p14:creationId xmlns:p14="http://schemas.microsoft.com/office/powerpoint/2010/main" val="3072109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Dati relativi alla salute</a:t>
            </a:r>
            <a:endParaRPr lang="it-IT" dirty="0"/>
          </a:p>
        </p:txBody>
      </p:sp>
      <p:sp>
        <p:nvSpPr>
          <p:cNvPr id="3" name="Segnaposto contenuto 2"/>
          <p:cNvSpPr>
            <a:spLocks noGrp="1"/>
          </p:cNvSpPr>
          <p:nvPr>
            <p:ph idx="1"/>
          </p:nvPr>
        </p:nvSpPr>
        <p:spPr/>
        <p:txBody>
          <a:bodyPr/>
          <a:lstStyle/>
          <a:p>
            <a:pPr marL="0" indent="0" algn="ctr">
              <a:buNone/>
            </a:pPr>
            <a:r>
              <a:rPr lang="it-IT" dirty="0" smtClean="0"/>
              <a:t>Dati sanitari</a:t>
            </a:r>
          </a:p>
          <a:p>
            <a:pPr marL="0" indent="0" algn="ctr">
              <a:buNone/>
            </a:pPr>
            <a:r>
              <a:rPr lang="it-IT" dirty="0" smtClean="0"/>
              <a:t>Sia salute </a:t>
            </a:r>
            <a:r>
              <a:rPr lang="it-IT" b="1" dirty="0" smtClean="0"/>
              <a:t>fisica</a:t>
            </a:r>
            <a:r>
              <a:rPr lang="it-IT" dirty="0" smtClean="0"/>
              <a:t>, sia mentale.</a:t>
            </a:r>
          </a:p>
          <a:p>
            <a:pPr algn="just"/>
            <a:r>
              <a:rPr lang="it-IT" dirty="0" smtClean="0"/>
              <a:t>Stato passato, presente e futuro, quindi anche valutazioni </a:t>
            </a:r>
            <a:r>
              <a:rPr lang="it-IT" b="1" dirty="0" smtClean="0"/>
              <a:t>prognostiche</a:t>
            </a:r>
            <a:r>
              <a:rPr lang="it-IT" dirty="0" smtClean="0"/>
              <a:t>.</a:t>
            </a:r>
          </a:p>
          <a:p>
            <a:pPr algn="just"/>
            <a:r>
              <a:rPr lang="it-IT" dirty="0" smtClean="0"/>
              <a:t>Anche identificativi personali utilizzati a fini sanitari, quali un codice o un simbolo, sono considerati dati sanitari (Bolognini, </a:t>
            </a:r>
            <a:r>
              <a:rPr lang="it-IT" dirty="0" err="1" smtClean="0"/>
              <a:t>Giuffrè</a:t>
            </a:r>
            <a:r>
              <a:rPr lang="it-IT" dirty="0" smtClean="0"/>
              <a:t>).</a:t>
            </a:r>
            <a:endParaRPr lang="it-IT" dirty="0"/>
          </a:p>
        </p:txBody>
      </p:sp>
    </p:spTree>
    <p:extLst>
      <p:ext uri="{BB962C8B-B14F-4D97-AF65-F5344CB8AC3E}">
        <p14:creationId xmlns:p14="http://schemas.microsoft.com/office/powerpoint/2010/main" val="2898613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Tipi di dati sanitari (Bolognini, </a:t>
            </a:r>
            <a:r>
              <a:rPr lang="it-IT" dirty="0" err="1" smtClean="0"/>
              <a:t>Giuffrè</a:t>
            </a:r>
            <a:r>
              <a:rPr lang="it-IT" dirty="0" smtClean="0"/>
              <a:t>)</a:t>
            </a:r>
            <a:endParaRPr lang="it-IT" dirty="0"/>
          </a:p>
        </p:txBody>
      </p:sp>
      <p:sp>
        <p:nvSpPr>
          <p:cNvPr id="3" name="Segnaposto contenuto 2"/>
          <p:cNvSpPr>
            <a:spLocks noGrp="1"/>
          </p:cNvSpPr>
          <p:nvPr>
            <p:ph idx="1"/>
          </p:nvPr>
        </p:nvSpPr>
        <p:spPr/>
        <p:txBody>
          <a:bodyPr>
            <a:normAutofit fontScale="92500" lnSpcReduction="10000"/>
          </a:bodyPr>
          <a:lstStyle/>
          <a:p>
            <a:pPr algn="just"/>
            <a:r>
              <a:rPr lang="it-IT" dirty="0" smtClean="0"/>
              <a:t>Informazioni risultanti da esami e controlli effettuati su una parte del corpo o una sostanza organica</a:t>
            </a:r>
          </a:p>
          <a:p>
            <a:r>
              <a:rPr lang="it-IT" dirty="0" smtClean="0"/>
              <a:t>Dati genetici e campioni biologici</a:t>
            </a:r>
          </a:p>
          <a:p>
            <a:pPr algn="just"/>
            <a:r>
              <a:rPr lang="it-IT" dirty="0" smtClean="0"/>
              <a:t>Informazioni su malattia, disabilità, rischio di malattie, anamnesi medica, trattamenti clinici, stato fisiologico o biomedico dell’interessato,</a:t>
            </a:r>
          </a:p>
          <a:p>
            <a:pPr algn="just"/>
            <a:r>
              <a:rPr lang="it-IT" dirty="0" smtClean="0"/>
              <a:t>Indipendentemente dalla </a:t>
            </a:r>
            <a:r>
              <a:rPr lang="it-IT" b="1" dirty="0" smtClean="0"/>
              <a:t>fonte</a:t>
            </a:r>
            <a:r>
              <a:rPr lang="it-IT" dirty="0" smtClean="0"/>
              <a:t> (medico o altro operatore sanitario, ospedale, dispositivo medico, test diagnostico in vitro).</a:t>
            </a:r>
          </a:p>
        </p:txBody>
      </p:sp>
    </p:spTree>
    <p:extLst>
      <p:ext uri="{BB962C8B-B14F-4D97-AF65-F5344CB8AC3E}">
        <p14:creationId xmlns:p14="http://schemas.microsoft.com/office/powerpoint/2010/main" val="3720067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Dati genetici</a:t>
            </a:r>
            <a:endParaRPr lang="it-IT" dirty="0"/>
          </a:p>
        </p:txBody>
      </p:sp>
      <p:sp>
        <p:nvSpPr>
          <p:cNvPr id="3" name="Segnaposto contenuto 2"/>
          <p:cNvSpPr>
            <a:spLocks noGrp="1"/>
          </p:cNvSpPr>
          <p:nvPr>
            <p:ph idx="1"/>
          </p:nvPr>
        </p:nvSpPr>
        <p:spPr/>
        <p:txBody>
          <a:bodyPr/>
          <a:lstStyle/>
          <a:p>
            <a:pPr marL="0" indent="0" algn="ctr">
              <a:buNone/>
            </a:pPr>
            <a:r>
              <a:rPr lang="it-IT" dirty="0" smtClean="0"/>
              <a:t>Sono una specificazione dei dati sanitari</a:t>
            </a:r>
          </a:p>
          <a:p>
            <a:pPr algn="just"/>
            <a:endParaRPr lang="it-IT" b="1" dirty="0" smtClean="0"/>
          </a:p>
          <a:p>
            <a:pPr algn="just"/>
            <a:r>
              <a:rPr lang="it-IT" b="1" dirty="0" smtClean="0"/>
              <a:t>Fonte</a:t>
            </a:r>
            <a:r>
              <a:rPr lang="it-IT" dirty="0" smtClean="0"/>
              <a:t>: sono estratti da campioni biologici della persona.</a:t>
            </a:r>
          </a:p>
          <a:p>
            <a:pPr algn="just"/>
            <a:r>
              <a:rPr lang="it-IT" b="1" dirty="0" smtClean="0"/>
              <a:t>Oggetto</a:t>
            </a:r>
            <a:r>
              <a:rPr lang="it-IT" dirty="0" smtClean="0"/>
              <a:t>: recano caratteristiche genetiche, ereditarie o acquisite.</a:t>
            </a:r>
            <a:endParaRPr lang="it-IT" dirty="0"/>
          </a:p>
        </p:txBody>
      </p:sp>
    </p:spTree>
    <p:extLst>
      <p:ext uri="{BB962C8B-B14F-4D97-AF65-F5344CB8AC3E}">
        <p14:creationId xmlns:p14="http://schemas.microsoft.com/office/powerpoint/2010/main" val="2037996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Dati sensibili per inferenza</a:t>
            </a:r>
            <a:endParaRPr lang="it-IT" dirty="0"/>
          </a:p>
        </p:txBody>
      </p:sp>
      <p:sp>
        <p:nvSpPr>
          <p:cNvPr id="3" name="Segnaposto contenuto 2"/>
          <p:cNvSpPr>
            <a:spLocks noGrp="1"/>
          </p:cNvSpPr>
          <p:nvPr>
            <p:ph idx="1"/>
          </p:nvPr>
        </p:nvSpPr>
        <p:spPr/>
        <p:txBody>
          <a:bodyPr>
            <a:normAutofit fontScale="92500"/>
          </a:bodyPr>
          <a:lstStyle/>
          <a:p>
            <a:pPr marL="0" indent="0" algn="just">
              <a:buNone/>
            </a:pPr>
            <a:r>
              <a:rPr lang="it-IT" dirty="0" smtClean="0"/>
              <a:t>I dati sensibili possono essere desunti da informazioni di per se stesse </a:t>
            </a:r>
            <a:r>
              <a:rPr lang="it-IT" b="1" dirty="0" smtClean="0"/>
              <a:t>non sensibili</a:t>
            </a:r>
          </a:p>
          <a:p>
            <a:pPr marL="0" indent="0" algn="just">
              <a:buNone/>
            </a:pPr>
            <a:endParaRPr lang="it-IT" dirty="0" smtClean="0"/>
          </a:p>
          <a:p>
            <a:pPr marL="0" indent="0" algn="just">
              <a:buNone/>
            </a:pPr>
            <a:r>
              <a:rPr lang="it-IT" dirty="0" smtClean="0"/>
              <a:t>È stato considerato </a:t>
            </a:r>
            <a:r>
              <a:rPr lang="it-IT" b="1" dirty="0" smtClean="0"/>
              <a:t>dato personale sensibile </a:t>
            </a:r>
            <a:r>
              <a:rPr lang="it-IT" dirty="0" smtClean="0"/>
              <a:t>la scelta di un passeggero di prenotare un particolare </a:t>
            </a:r>
            <a:r>
              <a:rPr lang="it-IT" b="1" dirty="0" smtClean="0"/>
              <a:t>menù</a:t>
            </a:r>
            <a:r>
              <a:rPr lang="it-IT" dirty="0" smtClean="0"/>
              <a:t> da consumare in volo diverso dal menù standard, posto che da siffatta scelta possono inferirsi appartenenze religiose o filosofiche o intolleranze alimentari (Bolognini, </a:t>
            </a:r>
            <a:r>
              <a:rPr lang="it-IT" dirty="0" err="1" smtClean="0"/>
              <a:t>Giuffrè</a:t>
            </a:r>
            <a:r>
              <a:rPr lang="it-IT" dirty="0" smtClean="0"/>
              <a:t>).</a:t>
            </a:r>
            <a:endParaRPr lang="it-IT" dirty="0"/>
          </a:p>
        </p:txBody>
      </p:sp>
    </p:spTree>
    <p:extLst>
      <p:ext uri="{BB962C8B-B14F-4D97-AF65-F5344CB8AC3E}">
        <p14:creationId xmlns:p14="http://schemas.microsoft.com/office/powerpoint/2010/main" val="2079086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Dati giudiziari</a:t>
            </a:r>
            <a:endParaRPr lang="it-IT" dirty="0"/>
          </a:p>
        </p:txBody>
      </p:sp>
      <p:sp>
        <p:nvSpPr>
          <p:cNvPr id="3" name="Segnaposto contenuto 2"/>
          <p:cNvSpPr>
            <a:spLocks noGrp="1"/>
          </p:cNvSpPr>
          <p:nvPr>
            <p:ph idx="1"/>
          </p:nvPr>
        </p:nvSpPr>
        <p:spPr/>
        <p:txBody>
          <a:bodyPr/>
          <a:lstStyle/>
          <a:p>
            <a:pPr marL="0" indent="0" algn="ctr">
              <a:buNone/>
            </a:pPr>
            <a:endParaRPr lang="it-IT" dirty="0" smtClean="0"/>
          </a:p>
          <a:p>
            <a:pPr marL="0" indent="0" algn="ctr">
              <a:buNone/>
            </a:pPr>
            <a:r>
              <a:rPr lang="it-IT" dirty="0" smtClean="0"/>
              <a:t>Dati relativi a condanne penali e reati</a:t>
            </a:r>
            <a:endParaRPr lang="it-IT" dirty="0"/>
          </a:p>
        </p:txBody>
      </p:sp>
    </p:spTree>
    <p:extLst>
      <p:ext uri="{BB962C8B-B14F-4D97-AF65-F5344CB8AC3E}">
        <p14:creationId xmlns:p14="http://schemas.microsoft.com/office/powerpoint/2010/main" val="2072611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3. Non siamo in un paese per dati</a:t>
            </a:r>
            <a:endParaRPr lang="it-IT" dirty="0"/>
          </a:p>
        </p:txBody>
      </p:sp>
      <p:sp>
        <p:nvSpPr>
          <p:cNvPr id="9" name="Segnaposto contenuto 8"/>
          <p:cNvSpPr>
            <a:spLocks noGrp="1"/>
          </p:cNvSpPr>
          <p:nvPr>
            <p:ph idx="1"/>
          </p:nvPr>
        </p:nvSpPr>
        <p:spPr/>
        <p:txBody>
          <a:bodyPr/>
          <a:lstStyle/>
          <a:p>
            <a:endParaRPr lang="it-IT"/>
          </a:p>
        </p:txBody>
      </p:sp>
    </p:spTree>
    <p:extLst>
      <p:ext uri="{BB962C8B-B14F-4D97-AF65-F5344CB8AC3E}">
        <p14:creationId xmlns:p14="http://schemas.microsoft.com/office/powerpoint/2010/main" val="38506344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concetto di ambiente ostile per i dati</a:t>
            </a:r>
            <a:endParaRPr lang="it-IT" dirty="0"/>
          </a:p>
        </p:txBody>
      </p:sp>
      <p:sp>
        <p:nvSpPr>
          <p:cNvPr id="3" name="Segnaposto contenuto 2"/>
          <p:cNvSpPr>
            <a:spLocks noGrp="1"/>
          </p:cNvSpPr>
          <p:nvPr>
            <p:ph idx="1"/>
          </p:nvPr>
        </p:nvSpPr>
        <p:spPr/>
        <p:txBody>
          <a:bodyPr/>
          <a:lstStyle/>
          <a:p>
            <a:pPr marL="0" indent="0" algn="ctr">
              <a:buNone/>
            </a:pPr>
            <a:endParaRPr lang="it-IT" sz="4800" dirty="0" smtClean="0"/>
          </a:p>
          <a:p>
            <a:pPr marL="0" indent="0" algn="ctr">
              <a:buNone/>
            </a:pPr>
            <a:r>
              <a:rPr lang="it-IT" sz="4800" dirty="0" smtClean="0"/>
              <a:t>Riguarda le </a:t>
            </a:r>
            <a:r>
              <a:rPr lang="it-IT" sz="4800" b="1" dirty="0" smtClean="0"/>
              <a:t>difficoltà</a:t>
            </a:r>
            <a:r>
              <a:rPr lang="it-IT" sz="4800" dirty="0" smtClean="0"/>
              <a:t> nel raggiungere una sicurezza reale dei dati e delle informazioni in un determinato ambiente</a:t>
            </a:r>
            <a:endParaRPr lang="it-IT" sz="4800" dirty="0"/>
          </a:p>
        </p:txBody>
      </p:sp>
    </p:spTree>
    <p:extLst>
      <p:ext uri="{BB962C8B-B14F-4D97-AF65-F5344CB8AC3E}">
        <p14:creationId xmlns:p14="http://schemas.microsoft.com/office/powerpoint/2010/main" val="305670929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caso “</a:t>
            </a:r>
            <a:r>
              <a:rPr lang="it-IT" dirty="0" err="1" smtClean="0"/>
              <a:t>El</a:t>
            </a:r>
            <a:r>
              <a:rPr lang="it-IT" dirty="0" smtClean="0"/>
              <a:t> </a:t>
            </a:r>
            <a:r>
              <a:rPr lang="it-IT" dirty="0" err="1" smtClean="0"/>
              <a:t>Chapo</a:t>
            </a:r>
            <a:r>
              <a:rPr lang="it-IT" dirty="0" smtClean="0"/>
              <a:t>”</a:t>
            </a:r>
            <a:endParaRPr lang="it-IT" dirty="0"/>
          </a:p>
        </p:txBody>
      </p:sp>
      <p:pic>
        <p:nvPicPr>
          <p:cNvPr id="4" name="Segnaposto contenuto 3"/>
          <p:cNvPicPr>
            <a:picLocks noGrp="1" noChangeAspect="1"/>
          </p:cNvPicPr>
          <p:nvPr>
            <p:ph idx="1"/>
          </p:nvPr>
        </p:nvPicPr>
        <p:blipFill>
          <a:blip r:embed="rId2"/>
          <a:srcRect l="-1157" r="-1157"/>
          <a:stretch>
            <a:fillRect/>
          </a:stretch>
        </p:blipFill>
        <p:spPr/>
      </p:pic>
    </p:spTree>
    <p:extLst>
      <p:ext uri="{BB962C8B-B14F-4D97-AF65-F5344CB8AC3E}">
        <p14:creationId xmlns:p14="http://schemas.microsoft.com/office/powerpoint/2010/main" val="31909278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dati nella tradizione della privacy:</a:t>
            </a:r>
            <a:endParaRPr lang="it-IT" dirty="0"/>
          </a:p>
        </p:txBody>
      </p:sp>
      <p:sp>
        <p:nvSpPr>
          <p:cNvPr id="3" name="Segnaposto contenuto 2"/>
          <p:cNvSpPr>
            <a:spLocks noGrp="1"/>
          </p:cNvSpPr>
          <p:nvPr>
            <p:ph idx="1"/>
          </p:nvPr>
        </p:nvSpPr>
        <p:spPr/>
        <p:txBody>
          <a:bodyPr>
            <a:normAutofit fontScale="92500" lnSpcReduction="10000"/>
          </a:bodyPr>
          <a:lstStyle/>
          <a:p>
            <a:pPr algn="just"/>
            <a:r>
              <a:rPr lang="it-IT" dirty="0" smtClean="0"/>
              <a:t>Anonimi.</a:t>
            </a:r>
          </a:p>
          <a:p>
            <a:pPr algn="just"/>
            <a:r>
              <a:rPr lang="it-IT" dirty="0" smtClean="0"/>
              <a:t>Personali.</a:t>
            </a:r>
          </a:p>
          <a:p>
            <a:pPr algn="just"/>
            <a:r>
              <a:rPr lang="it-IT" dirty="0" smtClean="0"/>
              <a:t>Sensibili.</a:t>
            </a:r>
          </a:p>
          <a:p>
            <a:pPr algn="just"/>
            <a:r>
              <a:rPr lang="it-IT" dirty="0" smtClean="0"/>
              <a:t>“Ultrasensibili” o particolari (era una categoria </a:t>
            </a:r>
            <a:r>
              <a:rPr lang="it-IT" b="1" dirty="0" smtClean="0"/>
              <a:t>non</a:t>
            </a:r>
            <a:r>
              <a:rPr lang="it-IT" dirty="0" smtClean="0"/>
              <a:t> formalizzata; ora lo è) .</a:t>
            </a:r>
          </a:p>
          <a:p>
            <a:pPr algn="just"/>
            <a:r>
              <a:rPr lang="it-IT" dirty="0" err="1" smtClean="0"/>
              <a:t>Pseudonimizzati</a:t>
            </a:r>
            <a:r>
              <a:rPr lang="it-IT" dirty="0" smtClean="0"/>
              <a:t>.</a:t>
            </a:r>
          </a:p>
          <a:p>
            <a:pPr marL="0" indent="0" algn="just">
              <a:buNone/>
            </a:pPr>
            <a:r>
              <a:rPr lang="it-IT" dirty="0" smtClean="0"/>
              <a:t>Grande differenza tra dati </a:t>
            </a:r>
            <a:r>
              <a:rPr lang="it-IT" dirty="0"/>
              <a:t>i</a:t>
            </a:r>
            <a:r>
              <a:rPr lang="it-IT" dirty="0" smtClean="0"/>
              <a:t>n </a:t>
            </a:r>
            <a:r>
              <a:rPr lang="it-IT" b="1" dirty="0" smtClean="0"/>
              <a:t>chiaro</a:t>
            </a:r>
            <a:r>
              <a:rPr lang="it-IT" dirty="0" smtClean="0"/>
              <a:t> e dati </a:t>
            </a:r>
            <a:r>
              <a:rPr lang="it-IT" b="1" dirty="0" smtClean="0"/>
              <a:t>cifrati</a:t>
            </a:r>
            <a:r>
              <a:rPr lang="it-IT" dirty="0" smtClean="0"/>
              <a:t>, che sta caratterizzando tutta la società dell’informazione (anche) in un’ottica di </a:t>
            </a:r>
            <a:r>
              <a:rPr lang="it-IT" b="1" dirty="0" smtClean="0"/>
              <a:t>sicurezza</a:t>
            </a:r>
            <a:r>
              <a:rPr lang="it-IT" dirty="0" smtClean="0"/>
              <a:t>.</a:t>
            </a:r>
          </a:p>
          <a:p>
            <a:endParaRPr lang="it-IT" dirty="0"/>
          </a:p>
        </p:txBody>
      </p:sp>
    </p:spTree>
    <p:extLst>
      <p:ext uri="{BB962C8B-B14F-4D97-AF65-F5344CB8AC3E}">
        <p14:creationId xmlns:p14="http://schemas.microsoft.com/office/powerpoint/2010/main" val="2601065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“Operations Security” (OPSEC)</a:t>
            </a:r>
            <a:endParaRPr lang="it-IT" dirty="0"/>
          </a:p>
        </p:txBody>
      </p:sp>
      <p:sp>
        <p:nvSpPr>
          <p:cNvPr id="3" name="Segnaposto contenuto 2"/>
          <p:cNvSpPr>
            <a:spLocks noGrp="1"/>
          </p:cNvSpPr>
          <p:nvPr>
            <p:ph idx="1"/>
          </p:nvPr>
        </p:nvSpPr>
        <p:spPr/>
        <p:txBody>
          <a:bodyPr>
            <a:normAutofit/>
          </a:bodyPr>
          <a:lstStyle/>
          <a:p>
            <a:pPr algn="just"/>
            <a:r>
              <a:rPr lang="it-IT" sz="4000" dirty="0" smtClean="0"/>
              <a:t>Sean Penn lascia </a:t>
            </a:r>
            <a:r>
              <a:rPr lang="it-IT" sz="4000" b="1" dirty="0" smtClean="0"/>
              <a:t>tutti i suoi dispositivi </a:t>
            </a:r>
            <a:r>
              <a:rPr lang="it-IT" sz="4000" dirty="0" smtClean="0"/>
              <a:t>a Los Angeles (quindi: sono </a:t>
            </a:r>
            <a:r>
              <a:rPr lang="it-IT" sz="4000" b="1" dirty="0" smtClean="0"/>
              <a:t>insicuri per definizione</a:t>
            </a:r>
            <a:r>
              <a:rPr lang="it-IT" sz="4000" dirty="0" smtClean="0"/>
              <a:t>).</a:t>
            </a:r>
          </a:p>
          <a:p>
            <a:pPr algn="just"/>
            <a:r>
              <a:rPr lang="it-IT" sz="4000" dirty="0" smtClean="0"/>
              <a:t>Utilizzo di </a:t>
            </a:r>
            <a:r>
              <a:rPr lang="it-IT" sz="4000" dirty="0" err="1" smtClean="0"/>
              <a:t>TracFones</a:t>
            </a:r>
            <a:r>
              <a:rPr lang="it-IT" sz="4000" dirty="0"/>
              <a:t> </a:t>
            </a:r>
            <a:r>
              <a:rPr lang="it-IT" sz="4000" dirty="0" smtClean="0"/>
              <a:t>e di </a:t>
            </a:r>
            <a:r>
              <a:rPr lang="it-IT" sz="4000" dirty="0" err="1" smtClean="0"/>
              <a:t>BlackPhones</a:t>
            </a:r>
            <a:r>
              <a:rPr lang="it-IT" sz="4000" dirty="0" smtClean="0"/>
              <a:t> (</a:t>
            </a:r>
            <a:r>
              <a:rPr lang="it-IT" sz="4000" dirty="0" err="1" smtClean="0"/>
              <a:t>Silent</a:t>
            </a:r>
            <a:r>
              <a:rPr lang="it-IT" sz="4000" dirty="0" smtClean="0"/>
              <a:t> </a:t>
            </a:r>
            <a:r>
              <a:rPr lang="it-IT" sz="4000" dirty="0" err="1" smtClean="0"/>
              <a:t>Circle</a:t>
            </a:r>
            <a:r>
              <a:rPr lang="it-IT" sz="4000" dirty="0" smtClean="0"/>
              <a:t>) (quindi: utilizzo di </a:t>
            </a:r>
            <a:r>
              <a:rPr lang="it-IT" sz="4000" b="1" dirty="0" smtClean="0"/>
              <a:t>strumenti ad hoc</a:t>
            </a:r>
            <a:r>
              <a:rPr lang="it-IT" sz="4000" dirty="0" smtClean="0"/>
              <a:t>).</a:t>
            </a:r>
          </a:p>
          <a:p>
            <a:pPr marL="0" indent="0">
              <a:buNone/>
            </a:pPr>
            <a:endParaRPr lang="it-IT" dirty="0"/>
          </a:p>
        </p:txBody>
      </p:sp>
    </p:spTree>
    <p:extLst>
      <p:ext uri="{BB962C8B-B14F-4D97-AF65-F5344CB8AC3E}">
        <p14:creationId xmlns:p14="http://schemas.microsoft.com/office/powerpoint/2010/main" val="25734727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OPSEC #2</a:t>
            </a:r>
            <a:endParaRPr lang="it-IT" dirty="0"/>
          </a:p>
        </p:txBody>
      </p:sp>
      <p:sp>
        <p:nvSpPr>
          <p:cNvPr id="3" name="Segnaposto contenuto 2"/>
          <p:cNvSpPr>
            <a:spLocks noGrp="1"/>
          </p:cNvSpPr>
          <p:nvPr>
            <p:ph idx="1"/>
          </p:nvPr>
        </p:nvSpPr>
        <p:spPr/>
        <p:txBody>
          <a:bodyPr/>
          <a:lstStyle/>
          <a:p>
            <a:pPr algn="just"/>
            <a:r>
              <a:rPr lang="it-IT" sz="3600" dirty="0"/>
              <a:t>Uso di indirizzi e-mail anonimi e messaggi lasciati in bozza e non spediti, in account condivisi in chiaro (quindi: </a:t>
            </a:r>
            <a:r>
              <a:rPr lang="it-IT" sz="3600" b="1" dirty="0"/>
              <a:t>comportamenti ad hoc</a:t>
            </a:r>
            <a:r>
              <a:rPr lang="it-IT" sz="3600" dirty="0"/>
              <a:t>).</a:t>
            </a:r>
          </a:p>
          <a:p>
            <a:pPr algn="just"/>
            <a:r>
              <a:rPr lang="it-IT" sz="3600" dirty="0"/>
              <a:t>Comunicazione con BBM (</a:t>
            </a:r>
            <a:r>
              <a:rPr lang="it-IT" sz="3600" dirty="0" err="1"/>
              <a:t>BlackBerry</a:t>
            </a:r>
            <a:r>
              <a:rPr lang="it-IT" sz="3600" dirty="0"/>
              <a:t> </a:t>
            </a:r>
            <a:r>
              <a:rPr lang="it-IT" sz="3600" dirty="0" err="1"/>
              <a:t>Messages</a:t>
            </a:r>
            <a:r>
              <a:rPr lang="it-IT" sz="3600" dirty="0"/>
              <a:t>) a intermediari (quindi</a:t>
            </a:r>
            <a:r>
              <a:rPr lang="it-IT" sz="3600" dirty="0" smtClean="0"/>
              <a:t>: attività di </a:t>
            </a:r>
            <a:r>
              <a:rPr lang="it-IT" sz="3600" b="1" dirty="0" smtClean="0"/>
              <a:t>anti-</a:t>
            </a:r>
            <a:r>
              <a:rPr lang="it-IT" sz="3600" b="1" dirty="0" err="1" smtClean="0"/>
              <a:t>forensics</a:t>
            </a:r>
            <a:r>
              <a:rPr lang="it-IT" sz="3600" dirty="0"/>
              <a:t>).</a:t>
            </a:r>
          </a:p>
          <a:p>
            <a:endParaRPr lang="it-IT" dirty="0"/>
          </a:p>
        </p:txBody>
      </p:sp>
    </p:spTree>
    <p:extLst>
      <p:ext uri="{BB962C8B-B14F-4D97-AF65-F5344CB8AC3E}">
        <p14:creationId xmlns:p14="http://schemas.microsoft.com/office/powerpoint/2010/main" val="159344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TracFones</a:t>
            </a:r>
            <a:endParaRPr lang="it-IT" dirty="0"/>
          </a:p>
        </p:txBody>
      </p:sp>
      <p:pic>
        <p:nvPicPr>
          <p:cNvPr id="4" name="Segnaposto contenuto 3"/>
          <p:cNvPicPr>
            <a:picLocks noGrp="1" noChangeAspect="1"/>
          </p:cNvPicPr>
          <p:nvPr>
            <p:ph idx="1"/>
          </p:nvPr>
        </p:nvPicPr>
        <p:blipFill>
          <a:blip r:embed="rId2"/>
          <a:srcRect t="-23219" b="-23219"/>
          <a:stretch>
            <a:fillRect/>
          </a:stretch>
        </p:blipFill>
        <p:spPr/>
      </p:pic>
    </p:spTree>
    <p:extLst>
      <p:ext uri="{BB962C8B-B14F-4D97-AF65-F5344CB8AC3E}">
        <p14:creationId xmlns:p14="http://schemas.microsoft.com/office/powerpoint/2010/main" val="1518373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Caratteristiche</a:t>
            </a:r>
            <a:endParaRPr lang="it-IT" dirty="0"/>
          </a:p>
        </p:txBody>
      </p:sp>
      <p:sp>
        <p:nvSpPr>
          <p:cNvPr id="3" name="Segnaposto contenuto 2"/>
          <p:cNvSpPr>
            <a:spLocks noGrp="1"/>
          </p:cNvSpPr>
          <p:nvPr>
            <p:ph idx="1"/>
          </p:nvPr>
        </p:nvSpPr>
        <p:spPr/>
        <p:txBody>
          <a:bodyPr>
            <a:normAutofit fontScale="92500"/>
          </a:bodyPr>
          <a:lstStyle/>
          <a:p>
            <a:pPr algn="just"/>
            <a:r>
              <a:rPr lang="it-IT" dirty="0" smtClean="0"/>
              <a:t>Economici (20 dollari) e affidabili (Motorola/ Samsung/LG).</a:t>
            </a:r>
          </a:p>
          <a:p>
            <a:r>
              <a:rPr lang="it-IT" dirty="0" smtClean="0"/>
              <a:t>Prepagati.</a:t>
            </a:r>
          </a:p>
          <a:p>
            <a:pPr algn="just"/>
            <a:r>
              <a:rPr lang="it-IT" dirty="0" smtClean="0"/>
              <a:t>Nessun contratto, nessun collegamento utente/SIM, nessuna richiesta di carta di credito.</a:t>
            </a:r>
          </a:p>
          <a:p>
            <a:pPr algn="just"/>
            <a:r>
              <a:rPr lang="it-IT" dirty="0" smtClean="0"/>
              <a:t>Ricaricabili.</a:t>
            </a:r>
          </a:p>
          <a:p>
            <a:r>
              <a:rPr lang="it-IT" dirty="0" smtClean="0"/>
              <a:t>Numero intercambiabile o sempre lo stesso.</a:t>
            </a:r>
          </a:p>
          <a:p>
            <a:pPr algn="just"/>
            <a:r>
              <a:rPr lang="it-IT" dirty="0" smtClean="0"/>
              <a:t>Diffusione internazionale (oltre 100 località).</a:t>
            </a:r>
            <a:endParaRPr lang="it-IT" dirty="0"/>
          </a:p>
        </p:txBody>
      </p:sp>
    </p:spTree>
    <p:extLst>
      <p:ext uri="{BB962C8B-B14F-4D97-AF65-F5344CB8AC3E}">
        <p14:creationId xmlns:p14="http://schemas.microsoft.com/office/powerpoint/2010/main" val="3577388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TracFones</a:t>
            </a:r>
            <a:r>
              <a:rPr lang="it-IT" dirty="0" smtClean="0"/>
              <a:t> VIP</a:t>
            </a:r>
            <a:endParaRPr lang="it-IT" dirty="0"/>
          </a:p>
        </p:txBody>
      </p:sp>
      <p:pic>
        <p:nvPicPr>
          <p:cNvPr id="4" name="Segnaposto contenuto 3"/>
          <p:cNvPicPr>
            <a:picLocks noGrp="1" noChangeAspect="1"/>
          </p:cNvPicPr>
          <p:nvPr>
            <p:ph idx="1"/>
          </p:nvPr>
        </p:nvPicPr>
        <p:blipFill>
          <a:blip r:embed="rId2"/>
          <a:srcRect l="-11288" r="-11288"/>
          <a:stretch>
            <a:fillRect/>
          </a:stretch>
        </p:blipFill>
        <p:spPr/>
      </p:pic>
    </p:spTree>
    <p:extLst>
      <p:ext uri="{BB962C8B-B14F-4D97-AF65-F5344CB8AC3E}">
        <p14:creationId xmlns:p14="http://schemas.microsoft.com/office/powerpoint/2010/main" val="26034838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BlackPhones</a:t>
            </a:r>
            <a:endParaRPr lang="it-IT" dirty="0"/>
          </a:p>
        </p:txBody>
      </p:sp>
      <p:pic>
        <p:nvPicPr>
          <p:cNvPr id="4" name="Segnaposto contenuto 3"/>
          <p:cNvPicPr>
            <a:picLocks noGrp="1" noChangeAspect="1"/>
          </p:cNvPicPr>
          <p:nvPr>
            <p:ph idx="1"/>
          </p:nvPr>
        </p:nvPicPr>
        <p:blipFill>
          <a:blip r:embed="rId2"/>
          <a:srcRect t="-2008" b="-2008"/>
          <a:stretch>
            <a:fillRect/>
          </a:stretch>
        </p:blipFill>
        <p:spPr/>
      </p:pic>
    </p:spTree>
    <p:extLst>
      <p:ext uri="{BB962C8B-B14F-4D97-AF65-F5344CB8AC3E}">
        <p14:creationId xmlns:p14="http://schemas.microsoft.com/office/powerpoint/2010/main" val="1161876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caratteristiche</a:t>
            </a:r>
            <a:endParaRPr lang="it-IT" dirty="0"/>
          </a:p>
        </p:txBody>
      </p:sp>
      <p:sp>
        <p:nvSpPr>
          <p:cNvPr id="3" name="Segnaposto contenuto 2"/>
          <p:cNvSpPr>
            <a:spLocks noGrp="1"/>
          </p:cNvSpPr>
          <p:nvPr>
            <p:ph idx="1"/>
          </p:nvPr>
        </p:nvSpPr>
        <p:spPr/>
        <p:txBody>
          <a:bodyPr/>
          <a:lstStyle/>
          <a:p>
            <a:pPr algn="just"/>
            <a:endParaRPr lang="it-IT" dirty="0" smtClean="0"/>
          </a:p>
          <a:p>
            <a:pPr algn="just"/>
            <a:r>
              <a:rPr lang="it-IT" dirty="0" smtClean="0"/>
              <a:t>Informazioni </a:t>
            </a:r>
            <a:r>
              <a:rPr lang="it-IT" b="1" dirty="0" smtClean="0"/>
              <a:t>cifrate</a:t>
            </a:r>
            <a:r>
              <a:rPr lang="it-IT" dirty="0" smtClean="0"/>
              <a:t> e messaggi </a:t>
            </a:r>
            <a:r>
              <a:rPr lang="it-IT" b="1" dirty="0" smtClean="0"/>
              <a:t>sicuri</a:t>
            </a:r>
            <a:r>
              <a:rPr lang="it-IT" dirty="0" smtClean="0"/>
              <a:t>.</a:t>
            </a:r>
          </a:p>
          <a:p>
            <a:pPr algn="just"/>
            <a:r>
              <a:rPr lang="it-IT" dirty="0" smtClean="0"/>
              <a:t>Si collega solo a reti wireless </a:t>
            </a:r>
            <a:r>
              <a:rPr lang="it-IT" b="1" dirty="0" smtClean="0"/>
              <a:t>certificate</a:t>
            </a:r>
            <a:r>
              <a:rPr lang="it-IT" dirty="0" smtClean="0"/>
              <a:t>.</a:t>
            </a:r>
          </a:p>
          <a:p>
            <a:pPr algn="just"/>
            <a:r>
              <a:rPr lang="it-IT" dirty="0" smtClean="0"/>
              <a:t>Un team risolve le </a:t>
            </a:r>
            <a:r>
              <a:rPr lang="it-IT" b="1" dirty="0" smtClean="0"/>
              <a:t>vulnerabilità</a:t>
            </a:r>
            <a:r>
              <a:rPr lang="it-IT" dirty="0" smtClean="0"/>
              <a:t> scoperte nel sistema operativo in 72 ore.</a:t>
            </a:r>
          </a:p>
          <a:p>
            <a:pPr algn="just"/>
            <a:r>
              <a:rPr lang="it-IT" dirty="0" smtClean="0"/>
              <a:t>Crea diversi telefoni </a:t>
            </a:r>
            <a:r>
              <a:rPr lang="it-IT" b="1" dirty="0" smtClean="0"/>
              <a:t>virtuali</a:t>
            </a:r>
            <a:r>
              <a:rPr lang="it-IT" dirty="0" smtClean="0"/>
              <a:t> che non condividono tra loro spazi comunicanti.</a:t>
            </a:r>
            <a:endParaRPr lang="it-IT" dirty="0"/>
          </a:p>
        </p:txBody>
      </p:sp>
    </p:spTree>
    <p:extLst>
      <p:ext uri="{BB962C8B-B14F-4D97-AF65-F5344CB8AC3E}">
        <p14:creationId xmlns:p14="http://schemas.microsoft.com/office/powerpoint/2010/main" val="500837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Ha influito nel tracciamento?</a:t>
            </a:r>
            <a:endParaRPr lang="it-IT" dirty="0"/>
          </a:p>
        </p:txBody>
      </p:sp>
      <p:pic>
        <p:nvPicPr>
          <p:cNvPr id="4" name="Segnaposto contenuto 3"/>
          <p:cNvPicPr>
            <a:picLocks noGrp="1" noChangeAspect="1"/>
          </p:cNvPicPr>
          <p:nvPr>
            <p:ph idx="1"/>
          </p:nvPr>
        </p:nvPicPr>
        <p:blipFill>
          <a:blip r:embed="rId2"/>
          <a:srcRect t="-81549" b="-81549"/>
          <a:stretch>
            <a:fillRect/>
          </a:stretch>
        </p:blipFill>
        <p:spPr/>
      </p:pic>
    </p:spTree>
    <p:extLst>
      <p:ext uri="{BB962C8B-B14F-4D97-AF65-F5344CB8AC3E}">
        <p14:creationId xmlns:p14="http://schemas.microsoft.com/office/powerpoint/2010/main" val="5620857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Mirroring</a:t>
            </a:r>
            <a:r>
              <a:rPr lang="it-IT" dirty="0" smtClean="0"/>
              <a:t> dei dati con BBM</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smtClean="0"/>
              <a:t>Vuoi contattare il Boss? Manda BBM (messaggio da </a:t>
            </a:r>
            <a:r>
              <a:rPr lang="it-IT" dirty="0" err="1" smtClean="0"/>
              <a:t>BlackBerry</a:t>
            </a:r>
            <a:r>
              <a:rPr lang="it-IT" dirty="0" smtClean="0"/>
              <a:t>) a un </a:t>
            </a:r>
            <a:r>
              <a:rPr lang="it-IT" b="1" dirty="0" smtClean="0"/>
              <a:t>intermediario</a:t>
            </a:r>
            <a:r>
              <a:rPr lang="it-IT" dirty="0" smtClean="0"/>
              <a:t>, che se ne sta in un luogo pubblico connesso a un Wi-Fi.</a:t>
            </a:r>
          </a:p>
          <a:p>
            <a:pPr algn="just"/>
            <a:r>
              <a:rPr lang="it-IT" dirty="0" smtClean="0"/>
              <a:t>L’intermediario </a:t>
            </a:r>
            <a:r>
              <a:rPr lang="it-IT" b="1" dirty="0" smtClean="0"/>
              <a:t>trascrive</a:t>
            </a:r>
            <a:r>
              <a:rPr lang="it-IT" dirty="0" smtClean="0"/>
              <a:t> il testo su un </a:t>
            </a:r>
            <a:r>
              <a:rPr lang="it-IT" dirty="0" err="1" smtClean="0"/>
              <a:t>iPad</a:t>
            </a:r>
            <a:r>
              <a:rPr lang="it-IT" dirty="0" smtClean="0"/>
              <a:t> e lo manda attraverso il network (e non la rete cellulare).</a:t>
            </a:r>
          </a:p>
          <a:p>
            <a:pPr algn="just"/>
            <a:r>
              <a:rPr lang="it-IT" dirty="0" smtClean="0"/>
              <a:t>Chi lo riceve lo </a:t>
            </a:r>
            <a:r>
              <a:rPr lang="it-IT" b="1" dirty="0" smtClean="0"/>
              <a:t>trascrive</a:t>
            </a:r>
            <a:r>
              <a:rPr lang="it-IT" dirty="0" smtClean="0"/>
              <a:t> in un altro BBM e lo manda a </a:t>
            </a:r>
            <a:r>
              <a:rPr lang="it-IT" b="1" dirty="0" err="1" smtClean="0"/>
              <a:t>Guzman</a:t>
            </a:r>
            <a:r>
              <a:rPr lang="it-IT" dirty="0" smtClean="0"/>
              <a:t>. Quasi impossibile analizzare il traffico di </a:t>
            </a:r>
            <a:r>
              <a:rPr lang="it-IT" dirty="0" err="1" smtClean="0"/>
              <a:t>Guzman</a:t>
            </a:r>
            <a:r>
              <a:rPr lang="it-IT" dirty="0" smtClean="0"/>
              <a:t> perché comunica con solo un altro dispositivo e gli intermediari si spostano e cambiano continuamente.</a:t>
            </a:r>
            <a:endParaRPr lang="it-IT" dirty="0"/>
          </a:p>
        </p:txBody>
      </p:sp>
    </p:spTree>
    <p:extLst>
      <p:ext uri="{BB962C8B-B14F-4D97-AF65-F5344CB8AC3E}">
        <p14:creationId xmlns:p14="http://schemas.microsoft.com/office/powerpoint/2010/main" val="2660403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Prime conclusioni:</a:t>
            </a:r>
            <a:endParaRPr lang="it-IT" dirty="0"/>
          </a:p>
        </p:txBody>
      </p:sp>
      <p:sp>
        <p:nvSpPr>
          <p:cNvPr id="3" name="Segnaposto contenuto 2"/>
          <p:cNvSpPr>
            <a:spLocks noGrp="1"/>
          </p:cNvSpPr>
          <p:nvPr>
            <p:ph idx="1"/>
          </p:nvPr>
        </p:nvSpPr>
        <p:spPr/>
        <p:txBody>
          <a:bodyPr>
            <a:normAutofit fontScale="92500"/>
          </a:bodyPr>
          <a:lstStyle/>
          <a:p>
            <a:pPr algn="just"/>
            <a:endParaRPr lang="it-IT" dirty="0" smtClean="0"/>
          </a:p>
          <a:p>
            <a:pPr algn="just"/>
            <a:r>
              <a:rPr lang="it-IT" dirty="0" smtClean="0"/>
              <a:t>Nel digitale tutto si complica e spesso occorrono </a:t>
            </a:r>
            <a:r>
              <a:rPr lang="it-IT" b="1" dirty="0" smtClean="0"/>
              <a:t>strumenti ad hoc </a:t>
            </a:r>
            <a:r>
              <a:rPr lang="it-IT" dirty="0" smtClean="0"/>
              <a:t>per proteggere i dati.</a:t>
            </a:r>
          </a:p>
          <a:p>
            <a:pPr algn="just"/>
            <a:endParaRPr lang="it-IT" dirty="0" smtClean="0"/>
          </a:p>
          <a:p>
            <a:pPr algn="just"/>
            <a:r>
              <a:rPr lang="it-IT" dirty="0" smtClean="0"/>
              <a:t>Raggiungere riservatezza reale, inviare lettere (e-mail) anonime, mantenere canali di comunicazione sicuri è di solito più complesso rispetto a quanto siamo abituati a fare nel mondo reale.</a:t>
            </a:r>
            <a:endParaRPr lang="it-IT" dirty="0"/>
          </a:p>
        </p:txBody>
      </p:sp>
    </p:spTree>
    <p:extLst>
      <p:ext uri="{BB962C8B-B14F-4D97-AF65-F5344CB8AC3E}">
        <p14:creationId xmlns:p14="http://schemas.microsoft.com/office/powerpoint/2010/main" val="250136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L’emergenza dei </a:t>
            </a:r>
            <a:r>
              <a:rPr lang="it-IT" dirty="0"/>
              <a:t>d</a:t>
            </a:r>
            <a:r>
              <a:rPr lang="it-IT" dirty="0" smtClean="0"/>
              <a:t>ata </a:t>
            </a:r>
            <a:r>
              <a:rPr lang="it-IT" dirty="0" err="1" smtClean="0"/>
              <a:t>breach</a:t>
            </a:r>
            <a:endParaRPr lang="it-IT" dirty="0"/>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smtClean="0"/>
              <a:t>Il dato </a:t>
            </a:r>
            <a:r>
              <a:rPr lang="it-IT" b="1" dirty="0" smtClean="0"/>
              <a:t>fugge</a:t>
            </a:r>
            <a:r>
              <a:rPr lang="it-IT" dirty="0" smtClean="0"/>
              <a:t>, </a:t>
            </a:r>
            <a:r>
              <a:rPr lang="it-IT" b="1" dirty="0" smtClean="0"/>
              <a:t>esce</a:t>
            </a:r>
            <a:r>
              <a:rPr lang="it-IT" dirty="0" smtClean="0"/>
              <a:t>, e non possiamo farci nulla.</a:t>
            </a:r>
          </a:p>
          <a:p>
            <a:pPr marL="0" indent="0" algn="just">
              <a:buNone/>
            </a:pPr>
            <a:r>
              <a:rPr lang="it-IT" dirty="0" smtClean="0"/>
              <a:t>Anche la miglior sicurezza nostra, personale, non può far nulla contro un attacco al “</a:t>
            </a:r>
            <a:r>
              <a:rPr lang="it-IT" b="1" dirty="0" smtClean="0"/>
              <a:t>centro</a:t>
            </a:r>
            <a:r>
              <a:rPr lang="it-IT" dirty="0" smtClean="0"/>
              <a:t>”, ai luoghi dove i nostri dati sono custoditi (senso di impotenza</a:t>
            </a:r>
            <a:r>
              <a:rPr lang="mr-IN" dirty="0" smtClean="0"/>
              <a:t>…</a:t>
            </a:r>
            <a:r>
              <a:rPr lang="it-IT" dirty="0" smtClean="0"/>
              <a:t>)</a:t>
            </a:r>
            <a:endParaRPr lang="it-IT" dirty="0"/>
          </a:p>
          <a:p>
            <a:pPr marL="0" indent="0" algn="just">
              <a:buNone/>
            </a:pPr>
            <a:r>
              <a:rPr lang="it-IT" dirty="0" smtClean="0"/>
              <a:t>Tutti hanno subito </a:t>
            </a:r>
            <a:r>
              <a:rPr lang="it-IT" dirty="0" smtClean="0"/>
              <a:t>o prima o poi subiranno</a:t>
            </a:r>
            <a:r>
              <a:rPr lang="it-IT" dirty="0" smtClean="0"/>
              <a:t> </a:t>
            </a:r>
            <a:r>
              <a:rPr lang="it-IT" dirty="0" smtClean="0"/>
              <a:t>un data </a:t>
            </a:r>
            <a:r>
              <a:rPr lang="it-IT" dirty="0" err="1" smtClean="0"/>
              <a:t>breach</a:t>
            </a:r>
            <a:r>
              <a:rPr lang="it-IT" dirty="0"/>
              <a:t>.</a:t>
            </a:r>
            <a:endParaRPr lang="it-IT" dirty="0"/>
          </a:p>
          <a:p>
            <a:pPr marL="0" indent="0" algn="just">
              <a:buNone/>
            </a:pPr>
            <a:r>
              <a:rPr lang="it-IT" dirty="0" smtClean="0"/>
              <a:t>Apre problemi enormi: è stato “anticipato” nel settore </a:t>
            </a:r>
            <a:r>
              <a:rPr lang="it-IT" b="1" dirty="0" smtClean="0"/>
              <a:t>pubblico</a:t>
            </a:r>
            <a:r>
              <a:rPr lang="it-IT" dirty="0" smtClean="0"/>
              <a:t>, prospetta rischi di </a:t>
            </a:r>
            <a:r>
              <a:rPr lang="it-IT" b="1" dirty="0" smtClean="0"/>
              <a:t>autodenuncia</a:t>
            </a:r>
            <a:r>
              <a:rPr lang="it-IT" dirty="0" smtClean="0"/>
              <a:t>, impatta sul rapporto coi clienti e intacca gli interessi del </a:t>
            </a:r>
            <a:r>
              <a:rPr lang="it-IT" b="1" dirty="0" smtClean="0"/>
              <a:t>business</a:t>
            </a:r>
            <a:endParaRPr lang="it-IT" b="1" dirty="0"/>
          </a:p>
        </p:txBody>
      </p:sp>
    </p:spTree>
    <p:extLst>
      <p:ext uri="{BB962C8B-B14F-4D97-AF65-F5344CB8AC3E}">
        <p14:creationId xmlns:p14="http://schemas.microsoft.com/office/powerpoint/2010/main" val="37360914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a:t>
            </a:r>
            <a:endParaRPr lang="it-IT" dirty="0"/>
          </a:p>
        </p:txBody>
      </p:sp>
      <p:sp>
        <p:nvSpPr>
          <p:cNvPr id="3" name="Segnaposto contenuto 2"/>
          <p:cNvSpPr>
            <a:spLocks noGrp="1"/>
          </p:cNvSpPr>
          <p:nvPr>
            <p:ph idx="1"/>
          </p:nvPr>
        </p:nvSpPr>
        <p:spPr/>
        <p:txBody>
          <a:bodyPr/>
          <a:lstStyle/>
          <a:p>
            <a:pPr marL="0" indent="0" algn="ctr">
              <a:buNone/>
            </a:pPr>
            <a:endParaRPr lang="it-IT" dirty="0" smtClean="0"/>
          </a:p>
          <a:p>
            <a:pPr marL="0" indent="0" algn="ctr">
              <a:buNone/>
            </a:pPr>
            <a:endParaRPr lang="it-IT" dirty="0"/>
          </a:p>
          <a:p>
            <a:pPr marL="0" indent="0" algn="ctr">
              <a:buNone/>
            </a:pPr>
            <a:endParaRPr lang="it-IT" dirty="0" smtClean="0"/>
          </a:p>
          <a:p>
            <a:pPr marL="0" indent="0" algn="ctr">
              <a:buNone/>
            </a:pPr>
            <a:r>
              <a:rPr lang="it-IT" sz="4800" dirty="0" smtClean="0"/>
              <a:t>I dati e i comportamenti</a:t>
            </a:r>
            <a:endParaRPr lang="it-IT" sz="4800" dirty="0"/>
          </a:p>
        </p:txBody>
      </p:sp>
    </p:spTree>
    <p:extLst>
      <p:ext uri="{BB962C8B-B14F-4D97-AF65-F5344CB8AC3E}">
        <p14:creationId xmlns:p14="http://schemas.microsoft.com/office/powerpoint/2010/main" val="3985776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Importanza di questo aspetto</a:t>
            </a:r>
            <a:endParaRPr lang="it-IT" dirty="0"/>
          </a:p>
        </p:txBody>
      </p:sp>
      <p:sp>
        <p:nvSpPr>
          <p:cNvPr id="3" name="Segnaposto contenuto 2"/>
          <p:cNvSpPr>
            <a:spLocks noGrp="1"/>
          </p:cNvSpPr>
          <p:nvPr>
            <p:ph idx="1"/>
          </p:nvPr>
        </p:nvSpPr>
        <p:spPr/>
        <p:txBody>
          <a:bodyPr/>
          <a:lstStyle/>
          <a:p>
            <a:pPr algn="just"/>
            <a:endParaRPr lang="it-IT" dirty="0" smtClean="0"/>
          </a:p>
          <a:p>
            <a:pPr algn="just"/>
            <a:r>
              <a:rPr lang="it-IT" dirty="0" smtClean="0"/>
              <a:t>Oggi è l’aspetto più </a:t>
            </a:r>
            <a:r>
              <a:rPr lang="it-IT" b="1" dirty="0" smtClean="0"/>
              <a:t>importante</a:t>
            </a:r>
            <a:r>
              <a:rPr lang="it-IT" dirty="0" smtClean="0"/>
              <a:t> della sicurezza informatica.</a:t>
            </a:r>
          </a:p>
          <a:p>
            <a:pPr algn="just"/>
            <a:endParaRPr lang="it-IT" dirty="0" smtClean="0"/>
          </a:p>
          <a:p>
            <a:pPr algn="just"/>
            <a:r>
              <a:rPr lang="it-IT" dirty="0" smtClean="0"/>
              <a:t>Anche la tecnologia più sofisticata è vulnerabile, e le banche dati più sicure diventano accessibili, se i </a:t>
            </a:r>
            <a:r>
              <a:rPr lang="it-IT" b="1" dirty="0" smtClean="0"/>
              <a:t>comportamenti</a:t>
            </a:r>
            <a:r>
              <a:rPr lang="it-IT" dirty="0" smtClean="0"/>
              <a:t> sono sbagliati.</a:t>
            </a:r>
          </a:p>
          <a:p>
            <a:endParaRPr lang="it-IT" dirty="0"/>
          </a:p>
        </p:txBody>
      </p:sp>
    </p:spTree>
    <p:extLst>
      <p:ext uri="{BB962C8B-B14F-4D97-AF65-F5344CB8AC3E}">
        <p14:creationId xmlns:p14="http://schemas.microsoft.com/office/powerpoint/2010/main" val="41535877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si sbaglia?</a:t>
            </a:r>
            <a:endParaRPr lang="it-IT" dirty="0"/>
          </a:p>
        </p:txBody>
      </p:sp>
      <p:sp>
        <p:nvSpPr>
          <p:cNvPr id="3" name="Segnaposto contenuto 2"/>
          <p:cNvSpPr>
            <a:spLocks noGrp="1"/>
          </p:cNvSpPr>
          <p:nvPr>
            <p:ph idx="1"/>
          </p:nvPr>
        </p:nvSpPr>
        <p:spPr/>
        <p:txBody>
          <a:bodyPr/>
          <a:lstStyle/>
          <a:p>
            <a:pPr algn="just"/>
            <a:endParaRPr lang="it-IT" dirty="0" smtClean="0"/>
          </a:p>
          <a:p>
            <a:pPr algn="just"/>
            <a:r>
              <a:rPr lang="it-IT" dirty="0" smtClean="0"/>
              <a:t>Ignoranza degli aspetti più “profondi” delle tecnologie che utilizziamo e delle modalità di custodia e di protezione dei dati.</a:t>
            </a:r>
          </a:p>
          <a:p>
            <a:pPr algn="just"/>
            <a:endParaRPr lang="it-IT" dirty="0"/>
          </a:p>
          <a:p>
            <a:pPr algn="just"/>
            <a:r>
              <a:rPr lang="it-IT" dirty="0" smtClean="0"/>
              <a:t>Mancata </a:t>
            </a:r>
            <a:r>
              <a:rPr lang="it-IT" b="1" dirty="0" smtClean="0"/>
              <a:t>consapevolezza</a:t>
            </a:r>
            <a:r>
              <a:rPr lang="it-IT" dirty="0" smtClean="0"/>
              <a:t> degli effetti della circolazione del dato digitale.</a:t>
            </a:r>
          </a:p>
          <a:p>
            <a:endParaRPr lang="it-IT" dirty="0"/>
          </a:p>
        </p:txBody>
      </p:sp>
    </p:spTree>
    <p:extLst>
      <p:ext uri="{BB962C8B-B14F-4D97-AF65-F5344CB8AC3E}">
        <p14:creationId xmlns:p14="http://schemas.microsoft.com/office/powerpoint/2010/main" val="524624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concetto di “ambienti ostili”</a:t>
            </a:r>
            <a:endParaRPr lang="it-IT" dirty="0"/>
          </a:p>
        </p:txBody>
      </p:sp>
      <p:sp>
        <p:nvSpPr>
          <p:cNvPr id="3" name="Segnaposto contenuto 2"/>
          <p:cNvSpPr>
            <a:spLocks noGrp="1"/>
          </p:cNvSpPr>
          <p:nvPr>
            <p:ph idx="1"/>
          </p:nvPr>
        </p:nvSpPr>
        <p:spPr/>
        <p:txBody>
          <a:bodyPr/>
          <a:lstStyle/>
          <a:p>
            <a:endParaRPr lang="it-IT" dirty="0" smtClean="0"/>
          </a:p>
          <a:p>
            <a:pPr algn="just"/>
            <a:r>
              <a:rPr lang="it-IT" dirty="0" smtClean="0"/>
              <a:t>Ambienti non conosciuti.</a:t>
            </a:r>
          </a:p>
          <a:p>
            <a:pPr algn="just"/>
            <a:endParaRPr lang="it-IT" dirty="0" smtClean="0"/>
          </a:p>
          <a:p>
            <a:pPr algn="just"/>
            <a:r>
              <a:rPr lang="it-IT" dirty="0" smtClean="0"/>
              <a:t>Ambienti che tracciano spostamenti o memorizzano i dati.</a:t>
            </a:r>
          </a:p>
          <a:p>
            <a:endParaRPr lang="it-IT" dirty="0" smtClean="0"/>
          </a:p>
        </p:txBody>
      </p:sp>
    </p:spTree>
    <p:extLst>
      <p:ext uri="{BB962C8B-B14F-4D97-AF65-F5344CB8AC3E}">
        <p14:creationId xmlns:p14="http://schemas.microsoft.com/office/powerpoint/2010/main" val="16926941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Policy</a:t>
            </a:r>
            <a:endParaRPr lang="it-IT" dirty="0"/>
          </a:p>
        </p:txBody>
      </p:sp>
      <p:sp>
        <p:nvSpPr>
          <p:cNvPr id="3" name="Segnaposto contenuto 2"/>
          <p:cNvSpPr>
            <a:spLocks noGrp="1"/>
          </p:cNvSpPr>
          <p:nvPr>
            <p:ph idx="1"/>
          </p:nvPr>
        </p:nvSpPr>
        <p:spPr/>
        <p:txBody>
          <a:bodyPr/>
          <a:lstStyle/>
          <a:p>
            <a:pPr algn="just"/>
            <a:endParaRPr lang="it-IT" dirty="0" smtClean="0"/>
          </a:p>
          <a:p>
            <a:pPr algn="just"/>
            <a:endParaRPr lang="it-IT" dirty="0"/>
          </a:p>
          <a:p>
            <a:pPr algn="just"/>
            <a:r>
              <a:rPr lang="it-IT" dirty="0" smtClean="0"/>
              <a:t>Le policy sono di solito gli strumenti pensati per disciplinare i comportamenti.</a:t>
            </a:r>
          </a:p>
          <a:p>
            <a:pPr algn="just"/>
            <a:endParaRPr lang="it-IT" dirty="0"/>
          </a:p>
          <a:p>
            <a:pPr algn="just"/>
            <a:r>
              <a:rPr lang="it-IT" dirty="0" smtClean="0"/>
              <a:t>Molto </a:t>
            </a:r>
            <a:r>
              <a:rPr lang="it-IT" b="1" dirty="0" smtClean="0"/>
              <a:t>diffuse</a:t>
            </a:r>
            <a:r>
              <a:rPr lang="it-IT" dirty="0" smtClean="0"/>
              <a:t> anche negli studi professionali e molto “apprezzate” dal GDPR.</a:t>
            </a:r>
            <a:endParaRPr lang="it-IT" dirty="0"/>
          </a:p>
        </p:txBody>
      </p:sp>
    </p:spTree>
    <p:extLst>
      <p:ext uri="{BB962C8B-B14F-4D97-AF65-F5344CB8AC3E}">
        <p14:creationId xmlns:p14="http://schemas.microsoft.com/office/powerpoint/2010/main" val="26522611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Morte della privacy</a:t>
            </a:r>
            <a:endParaRPr lang="it-IT" dirty="0"/>
          </a:p>
        </p:txBody>
      </p:sp>
      <p:sp>
        <p:nvSpPr>
          <p:cNvPr id="3" name="Segnaposto contenuto 2"/>
          <p:cNvSpPr>
            <a:spLocks noGrp="1"/>
          </p:cNvSpPr>
          <p:nvPr>
            <p:ph idx="1"/>
          </p:nvPr>
        </p:nvSpPr>
        <p:spPr/>
        <p:txBody>
          <a:bodyPr/>
          <a:lstStyle/>
          <a:p>
            <a:endParaRPr lang="it-IT" dirty="0" smtClean="0"/>
          </a:p>
          <a:p>
            <a:endParaRPr lang="it-IT" dirty="0"/>
          </a:p>
          <a:p>
            <a:pPr algn="just"/>
            <a:r>
              <a:rPr lang="it-IT" dirty="0" smtClean="0"/>
              <a:t>Difficoltà di garantire la protezione del dato in un contesto dove sono le persone stesse a </a:t>
            </a:r>
            <a:r>
              <a:rPr lang="it-IT" b="1" dirty="0" smtClean="0"/>
              <a:t>diffondere</a:t>
            </a:r>
            <a:r>
              <a:rPr lang="it-IT" dirty="0" smtClean="0"/>
              <a:t> i loro dati o a violare la privacy altrui.</a:t>
            </a:r>
          </a:p>
          <a:p>
            <a:pPr algn="just"/>
            <a:endParaRPr lang="it-IT" dirty="0"/>
          </a:p>
          <a:p>
            <a:pPr algn="just"/>
            <a:r>
              <a:rPr lang="it-IT" dirty="0" smtClean="0"/>
              <a:t>Rinuncia a proteggersi e </a:t>
            </a:r>
            <a:r>
              <a:rPr lang="it-IT" b="1" dirty="0" smtClean="0"/>
              <a:t>esibizione</a:t>
            </a:r>
            <a:r>
              <a:rPr lang="it-IT" dirty="0" smtClean="0"/>
              <a:t> del dato.</a:t>
            </a:r>
            <a:endParaRPr lang="it-IT" dirty="0"/>
          </a:p>
        </p:txBody>
      </p:sp>
    </p:spTree>
    <p:extLst>
      <p:ext uri="{BB962C8B-B14F-4D97-AF65-F5344CB8AC3E}">
        <p14:creationId xmlns:p14="http://schemas.microsoft.com/office/powerpoint/2010/main" val="406830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Seconde conclusioni:</a:t>
            </a:r>
            <a:endParaRPr lang="it-IT" dirty="0"/>
          </a:p>
        </p:txBody>
      </p:sp>
      <p:sp>
        <p:nvSpPr>
          <p:cNvPr id="3" name="Segnaposto contenuto 2"/>
          <p:cNvSpPr>
            <a:spLocks noGrp="1"/>
          </p:cNvSpPr>
          <p:nvPr>
            <p:ph idx="1"/>
          </p:nvPr>
        </p:nvSpPr>
        <p:spPr/>
        <p:txBody>
          <a:bodyPr/>
          <a:lstStyle/>
          <a:p>
            <a:pPr algn="just"/>
            <a:r>
              <a:rPr lang="it-IT" b="1" dirty="0" smtClean="0"/>
              <a:t>NON</a:t>
            </a:r>
            <a:r>
              <a:rPr lang="it-IT" dirty="0" smtClean="0"/>
              <a:t> siamo in un periodo storico votato alla privacy e alla riservatezza dei dati.</a:t>
            </a:r>
          </a:p>
          <a:p>
            <a:pPr algn="just"/>
            <a:r>
              <a:rPr lang="it-IT" dirty="0" smtClean="0"/>
              <a:t>Non sempre possiamo </a:t>
            </a:r>
            <a:r>
              <a:rPr lang="it-IT" b="1" dirty="0" smtClean="0"/>
              <a:t>controllare</a:t>
            </a:r>
            <a:r>
              <a:rPr lang="it-IT" dirty="0" smtClean="0"/>
              <a:t> tutti i nostri dati anche se NOI adottiamo comportamenti sicuri.</a:t>
            </a:r>
          </a:p>
          <a:p>
            <a:pPr algn="just"/>
            <a:r>
              <a:rPr lang="it-IT" dirty="0" smtClean="0"/>
              <a:t>È praticamente impossibile vivere “fuori dal sistema”.</a:t>
            </a:r>
            <a:endParaRPr lang="it-IT" dirty="0"/>
          </a:p>
        </p:txBody>
      </p:sp>
    </p:spTree>
    <p:extLst>
      <p:ext uri="{BB962C8B-B14F-4D97-AF65-F5344CB8AC3E}">
        <p14:creationId xmlns:p14="http://schemas.microsoft.com/office/powerpoint/2010/main" val="23534163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 </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lgn="ctr">
              <a:buNone/>
            </a:pPr>
            <a:r>
              <a:rPr lang="it-IT" dirty="0" smtClean="0"/>
              <a:t>Come operare in concreto</a:t>
            </a:r>
          </a:p>
          <a:p>
            <a:pPr marL="0" indent="0" algn="ctr">
              <a:buNone/>
            </a:pPr>
            <a:endParaRPr lang="it-IT" dirty="0"/>
          </a:p>
          <a:p>
            <a:pPr marL="0" indent="0" algn="ctr">
              <a:buNone/>
            </a:pPr>
            <a:r>
              <a:rPr lang="it-IT" dirty="0" smtClean="0"/>
              <a:t>Una </a:t>
            </a:r>
            <a:r>
              <a:rPr lang="it-IT" b="1" dirty="0" smtClean="0"/>
              <a:t>policy</a:t>
            </a:r>
            <a:r>
              <a:rPr lang="it-IT" dirty="0" smtClean="0"/>
              <a:t> per la gestione quotidiana dei dati</a:t>
            </a:r>
            <a:endParaRPr lang="it-IT" dirty="0"/>
          </a:p>
        </p:txBody>
      </p:sp>
    </p:spTree>
    <p:extLst>
      <p:ext uri="{BB962C8B-B14F-4D97-AF65-F5344CB8AC3E}">
        <p14:creationId xmlns:p14="http://schemas.microsoft.com/office/powerpoint/2010/main" val="1251921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1. La “comprensione” del dato</a:t>
            </a:r>
            <a:endParaRPr lang="it-IT" dirty="0"/>
          </a:p>
        </p:txBody>
      </p:sp>
      <p:sp>
        <p:nvSpPr>
          <p:cNvPr id="3" name="Segnaposto contenuto 2"/>
          <p:cNvSpPr>
            <a:spLocks noGrp="1"/>
          </p:cNvSpPr>
          <p:nvPr>
            <p:ph idx="1"/>
          </p:nvPr>
        </p:nvSpPr>
        <p:spPr/>
        <p:txBody>
          <a:bodyPr>
            <a:normAutofit/>
          </a:bodyPr>
          <a:lstStyle/>
          <a:p>
            <a:pPr marL="0" indent="0" algn="just">
              <a:buNone/>
            </a:pPr>
            <a:r>
              <a:rPr lang="it-IT" b="1" dirty="0" smtClean="0"/>
              <a:t>Capire</a:t>
            </a:r>
            <a:r>
              <a:rPr lang="it-IT" dirty="0" smtClean="0"/>
              <a:t> il dato che si sta trattando e il suo “peso”.</a:t>
            </a:r>
          </a:p>
          <a:p>
            <a:pPr marL="0" indent="0" algn="just">
              <a:buNone/>
            </a:pPr>
            <a:r>
              <a:rPr lang="it-IT" dirty="0" smtClean="0"/>
              <a:t>Avere chiaro il suo </a:t>
            </a:r>
            <a:r>
              <a:rPr lang="it-IT" b="1" dirty="0" smtClean="0"/>
              <a:t>impatto</a:t>
            </a:r>
            <a:r>
              <a:rPr lang="it-IT" dirty="0" smtClean="0"/>
              <a:t> sulla privacy (nel nuovo Regolamento è previsto espressamente). Valutare il tipo </a:t>
            </a:r>
            <a:r>
              <a:rPr lang="it-IT" dirty="0"/>
              <a:t>di dato e analisi del </a:t>
            </a:r>
            <a:r>
              <a:rPr lang="it-IT" dirty="0" smtClean="0"/>
              <a:t>rischio</a:t>
            </a:r>
          </a:p>
          <a:p>
            <a:pPr marL="0" indent="0" algn="just">
              <a:buNone/>
            </a:pPr>
            <a:r>
              <a:rPr lang="it-IT" dirty="0" smtClean="0"/>
              <a:t>Evitare </a:t>
            </a:r>
            <a:r>
              <a:rPr lang="it-IT" b="1" dirty="0" smtClean="0"/>
              <a:t>l’esposizione</a:t>
            </a:r>
            <a:r>
              <a:rPr lang="it-IT" dirty="0" smtClean="0"/>
              <a:t> dei dati volontaria e involontaria</a:t>
            </a:r>
          </a:p>
          <a:p>
            <a:pPr marL="0" indent="0" algn="just">
              <a:buNone/>
            </a:pPr>
            <a:r>
              <a:rPr lang="it-IT" dirty="0" smtClean="0"/>
              <a:t>Differenza tra dati </a:t>
            </a:r>
            <a:r>
              <a:rPr lang="it-IT" b="1" dirty="0" smtClean="0"/>
              <a:t>in chiaro </a:t>
            </a:r>
            <a:r>
              <a:rPr lang="it-IT" dirty="0" smtClean="0"/>
              <a:t>e </a:t>
            </a:r>
            <a:r>
              <a:rPr lang="it-IT" b="1" dirty="0" smtClean="0"/>
              <a:t>dati cifrati</a:t>
            </a:r>
            <a:r>
              <a:rPr lang="it-IT" dirty="0" smtClean="0"/>
              <a:t>.</a:t>
            </a:r>
          </a:p>
        </p:txBody>
      </p:sp>
    </p:spTree>
    <p:extLst>
      <p:ext uri="{BB962C8B-B14F-4D97-AF65-F5344CB8AC3E}">
        <p14:creationId xmlns:p14="http://schemas.microsoft.com/office/powerpoint/2010/main" val="38613660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Dati in chiaro e dati cifrati</a:t>
            </a:r>
            <a:endParaRPr lang="it-IT" dirty="0"/>
          </a:p>
        </p:txBody>
      </p:sp>
      <p:sp>
        <p:nvSpPr>
          <p:cNvPr id="3" name="Segnaposto contenuto 2"/>
          <p:cNvSpPr>
            <a:spLocks noGrp="1"/>
          </p:cNvSpPr>
          <p:nvPr>
            <p:ph idx="1"/>
          </p:nvPr>
        </p:nvSpPr>
        <p:spPr/>
        <p:txBody>
          <a:bodyPr/>
          <a:lstStyle/>
          <a:p>
            <a:pPr marL="0" indent="0">
              <a:buNone/>
            </a:pPr>
            <a:r>
              <a:rPr lang="it-IT" dirty="0" smtClean="0"/>
              <a:t>La </a:t>
            </a:r>
            <a:r>
              <a:rPr lang="it-IT" b="1" dirty="0" smtClean="0"/>
              <a:t>crittografia</a:t>
            </a:r>
            <a:r>
              <a:rPr lang="it-IT" dirty="0" smtClean="0"/>
              <a:t> come strumento essenziale.</a:t>
            </a:r>
          </a:p>
          <a:p>
            <a:pPr marL="0" indent="0">
              <a:buNone/>
            </a:pPr>
            <a:endParaRPr lang="it-IT" dirty="0" smtClean="0"/>
          </a:p>
          <a:p>
            <a:pPr marL="0" indent="0" algn="just">
              <a:buNone/>
            </a:pPr>
            <a:r>
              <a:rPr lang="it-IT" dirty="0" smtClean="0"/>
              <a:t>Nel file </a:t>
            </a:r>
            <a:r>
              <a:rPr lang="it-IT" dirty="0" err="1" smtClean="0"/>
              <a:t>system</a:t>
            </a:r>
            <a:r>
              <a:rPr lang="it-IT" dirty="0" smtClean="0"/>
              <a:t>, nei telefoni, nelle comunicazioni, nelle immagini e video.</a:t>
            </a:r>
            <a:endParaRPr lang="it-IT" dirty="0"/>
          </a:p>
          <a:p>
            <a:pPr marL="0" indent="0">
              <a:buNone/>
            </a:pPr>
            <a:endParaRPr lang="it-IT" dirty="0" smtClean="0"/>
          </a:p>
          <a:p>
            <a:pPr marL="0" indent="0" algn="just">
              <a:buNone/>
            </a:pPr>
            <a:r>
              <a:rPr lang="it-IT" dirty="0" smtClean="0"/>
              <a:t>Pericolo: il caso di </a:t>
            </a:r>
            <a:r>
              <a:rPr lang="it-IT" dirty="0" err="1" smtClean="0"/>
              <a:t>TrueCrypt</a:t>
            </a:r>
            <a:r>
              <a:rPr lang="it-IT" dirty="0" smtClean="0"/>
              <a:t>.</a:t>
            </a:r>
            <a:endParaRPr lang="it-IT" dirty="0"/>
          </a:p>
        </p:txBody>
      </p:sp>
    </p:spTree>
    <p:extLst>
      <p:ext uri="{BB962C8B-B14F-4D97-AF65-F5344CB8AC3E}">
        <p14:creationId xmlns:p14="http://schemas.microsoft.com/office/powerpoint/2010/main" val="198933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DPO (Data </a:t>
            </a:r>
            <a:r>
              <a:rPr lang="it-IT" dirty="0" err="1" smtClean="0"/>
              <a:t>Protection</a:t>
            </a:r>
            <a:r>
              <a:rPr lang="it-IT" dirty="0" smtClean="0"/>
              <a:t> </a:t>
            </a:r>
            <a:r>
              <a:rPr lang="it-IT" dirty="0" err="1" smtClean="0"/>
              <a:t>Officer</a:t>
            </a:r>
            <a:r>
              <a:rPr lang="it-IT" dirty="0" smtClean="0"/>
              <a:t>)!</a:t>
            </a:r>
            <a:endParaRPr lang="it-IT" dirty="0"/>
          </a:p>
        </p:txBody>
      </p:sp>
      <p:sp>
        <p:nvSpPr>
          <p:cNvPr id="3" name="Segnaposto contenuto 2"/>
          <p:cNvSpPr>
            <a:spLocks noGrp="1"/>
          </p:cNvSpPr>
          <p:nvPr>
            <p:ph idx="1"/>
          </p:nvPr>
        </p:nvSpPr>
        <p:spPr/>
        <p:txBody>
          <a:bodyPr>
            <a:normAutofit/>
          </a:bodyPr>
          <a:lstStyle/>
          <a:p>
            <a:pPr marL="0" indent="0" algn="ctr">
              <a:buNone/>
            </a:pPr>
            <a:r>
              <a:rPr lang="it-IT" dirty="0" smtClean="0"/>
              <a:t>Un “ufficiale”, un agente per la </a:t>
            </a:r>
            <a:r>
              <a:rPr lang="it-IT" b="1" dirty="0" smtClean="0"/>
              <a:t>protezione del dato.</a:t>
            </a:r>
          </a:p>
          <a:p>
            <a:pPr marL="0" indent="0" algn="just">
              <a:buNone/>
            </a:pPr>
            <a:endParaRPr lang="it-IT" dirty="0" smtClean="0"/>
          </a:p>
          <a:p>
            <a:pPr marL="0" indent="0" algn="ctr">
              <a:buNone/>
            </a:pPr>
            <a:r>
              <a:rPr lang="it-IT" dirty="0" smtClean="0"/>
              <a:t>Testimonia il valore </a:t>
            </a:r>
            <a:r>
              <a:rPr lang="it-IT" b="1" dirty="0" smtClean="0"/>
              <a:t>centrale</a:t>
            </a:r>
            <a:r>
              <a:rPr lang="it-IT" dirty="0" smtClean="0"/>
              <a:t> dell’informazione.</a:t>
            </a:r>
          </a:p>
          <a:p>
            <a:pPr marL="0" indent="0" algn="just">
              <a:buNone/>
            </a:pPr>
            <a:endParaRPr lang="it-IT" dirty="0" smtClean="0"/>
          </a:p>
          <a:p>
            <a:pPr marL="0" indent="0" algn="just">
              <a:buNone/>
            </a:pPr>
            <a:r>
              <a:rPr lang="it-IT" dirty="0" smtClean="0"/>
              <a:t>i) Guarda </a:t>
            </a:r>
            <a:r>
              <a:rPr lang="it-IT" dirty="0" smtClean="0"/>
              <a:t>all’interno, </a:t>
            </a:r>
            <a:r>
              <a:rPr lang="it-IT" dirty="0" smtClean="0"/>
              <a:t>ii) guarda agli interessati, e iii) guarda all’autorità di controllo: nelle </a:t>
            </a:r>
            <a:r>
              <a:rPr lang="it-IT" b="1" dirty="0" smtClean="0"/>
              <a:t>tre direzioni</a:t>
            </a:r>
            <a:r>
              <a:rPr lang="it-IT" dirty="0" smtClean="0"/>
              <a:t> dove può sorgere un problema al dato.</a:t>
            </a:r>
            <a:endParaRPr lang="it-IT" dirty="0"/>
          </a:p>
        </p:txBody>
      </p:sp>
    </p:spTree>
    <p:extLst>
      <p:ext uri="{BB962C8B-B14F-4D97-AF65-F5344CB8AC3E}">
        <p14:creationId xmlns:p14="http://schemas.microsoft.com/office/powerpoint/2010/main" val="34201200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2. La cancellazione del dato</a:t>
            </a:r>
            <a:endParaRPr lang="it-IT" dirty="0"/>
          </a:p>
        </p:txBody>
      </p:sp>
      <p:sp>
        <p:nvSpPr>
          <p:cNvPr id="3" name="Segnaposto contenuto 2"/>
          <p:cNvSpPr>
            <a:spLocks noGrp="1"/>
          </p:cNvSpPr>
          <p:nvPr>
            <p:ph idx="1"/>
          </p:nvPr>
        </p:nvSpPr>
        <p:spPr/>
        <p:txBody>
          <a:bodyPr/>
          <a:lstStyle/>
          <a:p>
            <a:pPr marL="0" indent="0">
              <a:buNone/>
            </a:pPr>
            <a:endParaRPr lang="it-IT" dirty="0" smtClean="0"/>
          </a:p>
          <a:p>
            <a:r>
              <a:rPr lang="it-IT" dirty="0" smtClean="0"/>
              <a:t>Cancellazione  </a:t>
            </a:r>
            <a:r>
              <a:rPr lang="it-IT" b="1" dirty="0" smtClean="0"/>
              <a:t>sicura</a:t>
            </a:r>
            <a:r>
              <a:rPr lang="it-IT" dirty="0" smtClean="0"/>
              <a:t> e recupero dei dati.</a:t>
            </a:r>
          </a:p>
          <a:p>
            <a:pPr marL="0" indent="0">
              <a:buNone/>
            </a:pPr>
            <a:endParaRPr lang="it-IT" dirty="0" smtClean="0"/>
          </a:p>
          <a:p>
            <a:pPr algn="just"/>
            <a:r>
              <a:rPr lang="it-IT" dirty="0" smtClean="0"/>
              <a:t>Smaltimento dei rifiuti tecnologici, per il legislatore sulla privacy.</a:t>
            </a:r>
          </a:p>
          <a:p>
            <a:pPr algn="just"/>
            <a:endParaRPr lang="it-IT" dirty="0" smtClean="0"/>
          </a:p>
          <a:p>
            <a:pPr algn="just"/>
            <a:r>
              <a:rPr lang="it-IT" dirty="0" err="1" smtClean="0"/>
              <a:t>Erasing</a:t>
            </a:r>
            <a:r>
              <a:rPr lang="it-IT" dirty="0" smtClean="0"/>
              <a:t> o </a:t>
            </a:r>
            <a:r>
              <a:rPr lang="it-IT" dirty="0" err="1" smtClean="0"/>
              <a:t>wiping</a:t>
            </a:r>
            <a:r>
              <a:rPr lang="it-IT" dirty="0" smtClean="0"/>
              <a:t> dei dati.</a:t>
            </a:r>
            <a:endParaRPr lang="it-IT" dirty="0"/>
          </a:p>
        </p:txBody>
      </p:sp>
    </p:spTree>
    <p:extLst>
      <p:ext uri="{BB962C8B-B14F-4D97-AF65-F5344CB8AC3E}">
        <p14:creationId xmlns:p14="http://schemas.microsoft.com/office/powerpoint/2010/main" val="22392744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 </a:t>
            </a:r>
            <a:r>
              <a:rPr lang="it-IT" dirty="0"/>
              <a:t>I</a:t>
            </a:r>
            <a:r>
              <a:rPr lang="it-IT" dirty="0" smtClean="0"/>
              <a:t>l backup</a:t>
            </a:r>
            <a:endParaRPr lang="it-IT" dirty="0"/>
          </a:p>
        </p:txBody>
      </p:sp>
      <p:sp>
        <p:nvSpPr>
          <p:cNvPr id="3" name="Segnaposto contenuto 2"/>
          <p:cNvSpPr>
            <a:spLocks noGrp="1"/>
          </p:cNvSpPr>
          <p:nvPr>
            <p:ph idx="1"/>
          </p:nvPr>
        </p:nvSpPr>
        <p:spPr/>
        <p:txBody>
          <a:bodyPr/>
          <a:lstStyle/>
          <a:p>
            <a:pPr marL="0" indent="0">
              <a:buNone/>
            </a:pPr>
            <a:endParaRPr lang="it-IT" dirty="0" smtClean="0"/>
          </a:p>
          <a:p>
            <a:r>
              <a:rPr lang="it-IT" dirty="0" smtClean="0"/>
              <a:t>Backup e </a:t>
            </a:r>
            <a:r>
              <a:rPr lang="it-IT" b="1" dirty="0" smtClean="0"/>
              <a:t>ridondanza</a:t>
            </a:r>
            <a:r>
              <a:rPr lang="it-IT" dirty="0" smtClean="0"/>
              <a:t> dei dati.</a:t>
            </a:r>
          </a:p>
          <a:p>
            <a:pPr marL="0" indent="0">
              <a:buNone/>
            </a:pPr>
            <a:endParaRPr lang="it-IT" dirty="0" smtClean="0"/>
          </a:p>
          <a:p>
            <a:r>
              <a:rPr lang="it-IT" dirty="0" smtClean="0"/>
              <a:t>Anche per la protezione dal </a:t>
            </a:r>
            <a:r>
              <a:rPr lang="it-IT" b="1" dirty="0" err="1" smtClean="0"/>
              <a:t>ransomware</a:t>
            </a:r>
            <a:r>
              <a:rPr lang="it-IT" b="1" dirty="0" smtClean="0"/>
              <a:t>.</a:t>
            </a:r>
          </a:p>
          <a:p>
            <a:endParaRPr lang="it-IT" b="1" dirty="0"/>
          </a:p>
          <a:p>
            <a:r>
              <a:rPr lang="it-IT" dirty="0" smtClean="0"/>
              <a:t>Sistemi di backup moderni e in tempo reale</a:t>
            </a:r>
            <a:endParaRPr lang="it-IT" dirty="0"/>
          </a:p>
        </p:txBody>
      </p:sp>
    </p:spTree>
    <p:extLst>
      <p:ext uri="{BB962C8B-B14F-4D97-AF65-F5344CB8AC3E}">
        <p14:creationId xmlns:p14="http://schemas.microsoft.com/office/powerpoint/2010/main" val="10135452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4. L’antivirus e il firewall</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buNone/>
            </a:pPr>
            <a:r>
              <a:rPr lang="it-IT" dirty="0" smtClean="0"/>
              <a:t>Oggi essenziali come strumenti di protezione dei dati.</a:t>
            </a:r>
          </a:p>
          <a:p>
            <a:pPr marL="0" indent="0">
              <a:buNone/>
            </a:pPr>
            <a:endParaRPr lang="it-IT" dirty="0"/>
          </a:p>
          <a:p>
            <a:pPr marL="0" indent="0">
              <a:buNone/>
            </a:pPr>
            <a:r>
              <a:rPr lang="it-IT" dirty="0" smtClean="0"/>
              <a:t>Attacchi nuovi e sempre più diffusi.</a:t>
            </a:r>
            <a:endParaRPr lang="it-IT" dirty="0"/>
          </a:p>
        </p:txBody>
      </p:sp>
    </p:spTree>
    <p:extLst>
      <p:ext uri="{BB962C8B-B14F-4D97-AF65-F5344CB8AC3E}">
        <p14:creationId xmlns:p14="http://schemas.microsoft.com/office/powerpoint/2010/main" val="793510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5. L’autenticazione</a:t>
            </a:r>
            <a:endParaRPr lang="it-IT" dirty="0"/>
          </a:p>
        </p:txBody>
      </p:sp>
      <p:sp>
        <p:nvSpPr>
          <p:cNvPr id="3" name="Segnaposto contenuto 2"/>
          <p:cNvSpPr>
            <a:spLocks noGrp="1"/>
          </p:cNvSpPr>
          <p:nvPr>
            <p:ph idx="1"/>
          </p:nvPr>
        </p:nvSpPr>
        <p:spPr/>
        <p:txBody>
          <a:bodyPr>
            <a:normAutofit lnSpcReduction="10000"/>
          </a:bodyPr>
          <a:lstStyle/>
          <a:p>
            <a:pPr marL="0" indent="0" algn="ctr">
              <a:buNone/>
            </a:pPr>
            <a:endParaRPr lang="it-IT" dirty="0" smtClean="0"/>
          </a:p>
          <a:p>
            <a:pPr marL="0" indent="0" algn="ctr">
              <a:buNone/>
            </a:pPr>
            <a:endParaRPr lang="it-IT" dirty="0"/>
          </a:p>
          <a:p>
            <a:pPr marL="0" indent="0" algn="ctr">
              <a:buNone/>
            </a:pPr>
            <a:r>
              <a:rPr lang="it-IT" dirty="0" smtClean="0"/>
              <a:t>Unica sicurezza,</a:t>
            </a:r>
            <a:r>
              <a:rPr lang="it-IT" dirty="0"/>
              <a:t> </a:t>
            </a:r>
            <a:r>
              <a:rPr lang="it-IT" dirty="0" smtClean="0"/>
              <a:t>a volte, per l’accesso ai dati.</a:t>
            </a:r>
          </a:p>
          <a:p>
            <a:pPr marL="0" indent="0" algn="ctr">
              <a:buNone/>
            </a:pPr>
            <a:endParaRPr lang="it-IT" dirty="0"/>
          </a:p>
          <a:p>
            <a:pPr marL="0" indent="0" algn="ctr">
              <a:buNone/>
            </a:pPr>
            <a:r>
              <a:rPr lang="it-IT" dirty="0" smtClean="0"/>
              <a:t>Tutta la sicurezza sulla </a:t>
            </a:r>
            <a:r>
              <a:rPr lang="it-IT" b="1" dirty="0" smtClean="0"/>
              <a:t>password</a:t>
            </a:r>
            <a:r>
              <a:rPr lang="it-IT" dirty="0" smtClean="0"/>
              <a:t>.</a:t>
            </a:r>
          </a:p>
          <a:p>
            <a:pPr marL="0" indent="0" algn="ctr">
              <a:buNone/>
            </a:pPr>
            <a:endParaRPr lang="it-IT" dirty="0"/>
          </a:p>
          <a:p>
            <a:pPr marL="0" indent="0" algn="ctr">
              <a:buNone/>
            </a:pPr>
            <a:r>
              <a:rPr lang="it-IT" dirty="0" smtClean="0"/>
              <a:t>Evoluzione dei </a:t>
            </a:r>
            <a:r>
              <a:rPr lang="it-IT" b="1" dirty="0" smtClean="0"/>
              <a:t>tre tipi </a:t>
            </a:r>
            <a:r>
              <a:rPr lang="it-IT" dirty="0" smtClean="0"/>
              <a:t>(conoscere, avere, essere).</a:t>
            </a:r>
            <a:endParaRPr lang="it-IT" dirty="0"/>
          </a:p>
        </p:txBody>
      </p:sp>
    </p:spTree>
    <p:extLst>
      <p:ext uri="{BB962C8B-B14F-4D97-AF65-F5344CB8AC3E}">
        <p14:creationId xmlns:p14="http://schemas.microsoft.com/office/powerpoint/2010/main" val="30139586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6. I dati e i comportamenti</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dirty="0" smtClean="0"/>
              <a:t>I comportamenti e il lato umano.</a:t>
            </a:r>
          </a:p>
          <a:p>
            <a:pPr marL="0" indent="0" algn="ctr">
              <a:buNone/>
            </a:pPr>
            <a:endParaRPr lang="it-IT" dirty="0"/>
          </a:p>
          <a:p>
            <a:pPr marL="0" indent="0" algn="ctr">
              <a:buNone/>
            </a:pPr>
            <a:r>
              <a:rPr lang="it-IT" dirty="0" smtClean="0"/>
              <a:t>I tipici comportamenti sbagliati, e la </a:t>
            </a:r>
            <a:r>
              <a:rPr lang="it-IT" b="1" dirty="0" smtClean="0"/>
              <a:t>paranoia</a:t>
            </a:r>
            <a:r>
              <a:rPr lang="it-IT" dirty="0" smtClean="0"/>
              <a:t> come virtù.</a:t>
            </a:r>
            <a:endParaRPr lang="it-IT" dirty="0"/>
          </a:p>
        </p:txBody>
      </p:sp>
    </p:spTree>
    <p:extLst>
      <p:ext uri="{BB962C8B-B14F-4D97-AF65-F5344CB8AC3E}">
        <p14:creationId xmlns:p14="http://schemas.microsoft.com/office/powerpoint/2010/main" val="12965629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7. Non violare la privacy altrui</a:t>
            </a:r>
            <a:endParaRPr lang="it-IT" dirty="0"/>
          </a:p>
        </p:txBody>
      </p:sp>
      <p:sp>
        <p:nvSpPr>
          <p:cNvPr id="3" name="Segnaposto contenuto 2"/>
          <p:cNvSpPr>
            <a:spLocks noGrp="1"/>
          </p:cNvSpPr>
          <p:nvPr>
            <p:ph idx="1"/>
          </p:nvPr>
        </p:nvSpPr>
        <p:spPr/>
        <p:txBody>
          <a:bodyPr>
            <a:normAutofit/>
          </a:bodyPr>
          <a:lstStyle/>
          <a:p>
            <a:pPr marL="0" indent="0" algn="ctr">
              <a:buNone/>
            </a:pPr>
            <a:r>
              <a:rPr lang="it-IT" dirty="0" smtClean="0"/>
              <a:t>Attenzione ai dati </a:t>
            </a:r>
            <a:r>
              <a:rPr lang="it-IT" b="1" dirty="0" smtClean="0"/>
              <a:t>di terzi</a:t>
            </a:r>
            <a:r>
              <a:rPr lang="it-IT" dirty="0" smtClean="0"/>
              <a:t>.</a:t>
            </a:r>
          </a:p>
          <a:p>
            <a:pPr marL="0" indent="0" algn="ctr">
              <a:buNone/>
            </a:pPr>
            <a:endParaRPr lang="it-IT" dirty="0"/>
          </a:p>
          <a:p>
            <a:pPr marL="0" indent="0" algn="ctr">
              <a:buNone/>
            </a:pPr>
            <a:r>
              <a:rPr lang="it-IT" dirty="0" smtClean="0"/>
              <a:t>Prevedere anche l’uso anche </a:t>
            </a:r>
            <a:r>
              <a:rPr lang="it-IT" b="1" dirty="0" smtClean="0"/>
              <a:t>sbagliato</a:t>
            </a:r>
            <a:r>
              <a:rPr lang="it-IT" dirty="0" smtClean="0"/>
              <a:t> delle tecnologie che faranno coloro che si </a:t>
            </a:r>
            <a:r>
              <a:rPr lang="it-IT" b="1" dirty="0" smtClean="0"/>
              <a:t>relazionano</a:t>
            </a:r>
            <a:r>
              <a:rPr lang="it-IT" dirty="0" smtClean="0"/>
              <a:t> con noi.</a:t>
            </a:r>
          </a:p>
          <a:p>
            <a:pPr marL="0" indent="0" algn="ctr">
              <a:buNone/>
            </a:pPr>
            <a:endParaRPr lang="it-IT" dirty="0"/>
          </a:p>
        </p:txBody>
      </p:sp>
    </p:spTree>
    <p:extLst>
      <p:ext uri="{BB962C8B-B14F-4D97-AF65-F5344CB8AC3E}">
        <p14:creationId xmlns:p14="http://schemas.microsoft.com/office/powerpoint/2010/main" val="25287824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8. La persistenza del dato</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buNone/>
            </a:pPr>
            <a:endParaRPr lang="it-IT" dirty="0"/>
          </a:p>
          <a:p>
            <a:pPr marL="0" indent="0" algn="ctr">
              <a:buNone/>
            </a:pPr>
            <a:r>
              <a:rPr lang="it-IT" dirty="0" smtClean="0"/>
              <a:t>Persistenza e visibilità del dato.</a:t>
            </a:r>
          </a:p>
          <a:p>
            <a:pPr marL="0" indent="0" algn="ctr">
              <a:buNone/>
            </a:pPr>
            <a:endParaRPr lang="it-IT" dirty="0"/>
          </a:p>
          <a:p>
            <a:pPr marL="0" indent="0" algn="ctr">
              <a:buNone/>
            </a:pPr>
            <a:r>
              <a:rPr lang="it-IT" dirty="0" smtClean="0"/>
              <a:t>Non vi è la possibilità di tornare </a:t>
            </a:r>
            <a:r>
              <a:rPr lang="it-IT" b="1" dirty="0" smtClean="0"/>
              <a:t>indietro</a:t>
            </a:r>
            <a:r>
              <a:rPr lang="it-IT" dirty="0" smtClean="0"/>
              <a:t>.</a:t>
            </a:r>
          </a:p>
          <a:p>
            <a:pPr marL="0" indent="0" algn="ctr">
              <a:buNone/>
            </a:pPr>
            <a:endParaRPr lang="it-IT" dirty="0"/>
          </a:p>
          <a:p>
            <a:pPr marL="0" indent="0" algn="ctr">
              <a:buNone/>
            </a:pPr>
            <a:r>
              <a:rPr lang="it-IT" dirty="0" smtClean="0"/>
              <a:t>Diritto all’oblio tecnico </a:t>
            </a:r>
            <a:r>
              <a:rPr lang="it-IT" b="1" dirty="0" smtClean="0"/>
              <a:t>inesistente</a:t>
            </a:r>
            <a:r>
              <a:rPr lang="it-IT" dirty="0" smtClean="0"/>
              <a:t>.</a:t>
            </a:r>
            <a:endParaRPr lang="it-IT" dirty="0"/>
          </a:p>
        </p:txBody>
      </p:sp>
    </p:spTree>
    <p:extLst>
      <p:ext uri="{BB962C8B-B14F-4D97-AF65-F5344CB8AC3E}">
        <p14:creationId xmlns:p14="http://schemas.microsoft.com/office/powerpoint/2010/main" val="21306183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9. Il finto anonimato</a:t>
            </a:r>
            <a:endParaRPr lang="it-IT" dirty="0"/>
          </a:p>
        </p:txBody>
      </p:sp>
      <p:sp>
        <p:nvSpPr>
          <p:cNvPr id="3" name="Segnaposto contenuto 2"/>
          <p:cNvSpPr>
            <a:spLocks noGrp="1"/>
          </p:cNvSpPr>
          <p:nvPr>
            <p:ph idx="1"/>
          </p:nvPr>
        </p:nvSpPr>
        <p:spPr/>
        <p:txBody>
          <a:bodyPr>
            <a:normAutofit fontScale="92500" lnSpcReduction="10000"/>
          </a:bodyPr>
          <a:lstStyle/>
          <a:p>
            <a:pPr marL="0" indent="0">
              <a:buNone/>
            </a:pPr>
            <a:endParaRPr lang="it-IT" dirty="0" smtClean="0"/>
          </a:p>
          <a:p>
            <a:pPr marL="0" indent="0" algn="ctr">
              <a:buNone/>
            </a:pPr>
            <a:r>
              <a:rPr lang="it-IT" dirty="0" smtClean="0"/>
              <a:t>Il vero anonimato è assai difficile da raggiungere. Lo è anche per i dati. Per le informazioni delle persone.</a:t>
            </a:r>
          </a:p>
          <a:p>
            <a:pPr marL="0" indent="0" algn="ctr">
              <a:buNone/>
            </a:pPr>
            <a:endParaRPr lang="it-IT" dirty="0"/>
          </a:p>
          <a:p>
            <a:pPr marL="0" indent="0" algn="ctr">
              <a:buNone/>
            </a:pPr>
            <a:r>
              <a:rPr lang="it-IT" dirty="0" smtClean="0"/>
              <a:t>Strumenti utili: </a:t>
            </a:r>
            <a:r>
              <a:rPr lang="it-IT" b="1" dirty="0" smtClean="0"/>
              <a:t>Tor </a:t>
            </a:r>
            <a:r>
              <a:rPr lang="it-IT" dirty="0" smtClean="0"/>
              <a:t>(per usi leciti).</a:t>
            </a:r>
          </a:p>
          <a:p>
            <a:pPr marL="0" indent="0" algn="ctr">
              <a:buNone/>
            </a:pPr>
            <a:endParaRPr lang="it-IT" b="1" dirty="0"/>
          </a:p>
          <a:p>
            <a:pPr marL="0" indent="0" algn="ctr">
              <a:buNone/>
            </a:pPr>
            <a:r>
              <a:rPr lang="it-IT" b="1" dirty="0" smtClean="0"/>
              <a:t>Accesso</a:t>
            </a:r>
            <a:r>
              <a:rPr lang="it-IT" dirty="0" smtClean="0"/>
              <a:t> alla rete e </a:t>
            </a:r>
            <a:r>
              <a:rPr lang="it-IT" b="1" dirty="0" smtClean="0"/>
              <a:t>mantenere</a:t>
            </a:r>
            <a:r>
              <a:rPr lang="it-IT" dirty="0" smtClean="0"/>
              <a:t> l’anonimato i due aspetti più difficili.</a:t>
            </a:r>
            <a:endParaRPr lang="it-IT" dirty="0"/>
          </a:p>
          <a:p>
            <a:pPr marL="0" indent="0">
              <a:buNone/>
            </a:pPr>
            <a:endParaRPr lang="it-IT" dirty="0"/>
          </a:p>
        </p:txBody>
      </p:sp>
    </p:spTree>
    <p:extLst>
      <p:ext uri="{BB962C8B-B14F-4D97-AF65-F5344CB8AC3E}">
        <p14:creationId xmlns:p14="http://schemas.microsoft.com/office/powerpoint/2010/main" val="39039608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10. Conosci l’ambiente dei dati</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smtClean="0"/>
              <a:t>La conoscenza tecnica su come i dati sono trattati e l’</a:t>
            </a:r>
            <a:r>
              <a:rPr lang="it-IT" dirty="0" err="1" smtClean="0"/>
              <a:t>hacking</a:t>
            </a:r>
            <a:r>
              <a:rPr lang="it-IT" dirty="0" smtClean="0"/>
              <a:t> come strumenti di </a:t>
            </a:r>
            <a:r>
              <a:rPr lang="it-IT" b="1" dirty="0" smtClean="0"/>
              <a:t>vantaggio</a:t>
            </a:r>
            <a:r>
              <a:rPr lang="it-IT" dirty="0" smtClean="0"/>
              <a:t>.</a:t>
            </a:r>
          </a:p>
          <a:p>
            <a:pPr algn="just"/>
            <a:endParaRPr lang="it-IT" dirty="0"/>
          </a:p>
          <a:p>
            <a:pPr algn="just"/>
            <a:r>
              <a:rPr lang="it-IT" dirty="0" smtClean="0"/>
              <a:t>Di solito è complesso da far comprendere ai </a:t>
            </a:r>
            <a:r>
              <a:rPr lang="it-IT" b="1" dirty="0" smtClean="0"/>
              <a:t>giuristi</a:t>
            </a:r>
            <a:r>
              <a:rPr lang="it-IT" dirty="0" smtClean="0"/>
              <a:t> (si pensi al tema delicato delle vulnerabilità).</a:t>
            </a:r>
          </a:p>
          <a:p>
            <a:pPr algn="just"/>
            <a:endParaRPr lang="it-IT" dirty="0"/>
          </a:p>
          <a:p>
            <a:pPr algn="just"/>
            <a:r>
              <a:rPr lang="it-IT" dirty="0" smtClean="0"/>
              <a:t>Conoscenza dei database, delle tecniche di cifratura, della differenza tra IP statici e dinamici, delle procedure di data </a:t>
            </a:r>
            <a:r>
              <a:rPr lang="it-IT" dirty="0" err="1" smtClean="0"/>
              <a:t>mining</a:t>
            </a:r>
            <a:r>
              <a:rPr lang="it-IT" dirty="0" smtClean="0"/>
              <a:t> e di </a:t>
            </a:r>
            <a:r>
              <a:rPr lang="it-IT" dirty="0" err="1" smtClean="0"/>
              <a:t>profilazione</a:t>
            </a:r>
            <a:r>
              <a:rPr lang="it-IT" dirty="0" smtClean="0"/>
              <a:t>.</a:t>
            </a:r>
            <a:endParaRPr lang="it-IT" dirty="0"/>
          </a:p>
        </p:txBody>
      </p:sp>
    </p:spTree>
    <p:extLst>
      <p:ext uri="{BB962C8B-B14F-4D97-AF65-F5344CB8AC3E}">
        <p14:creationId xmlns:p14="http://schemas.microsoft.com/office/powerpoint/2010/main" val="33087475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4</a:t>
            </a:r>
            <a:r>
              <a:rPr lang="it-IT" dirty="0" smtClean="0"/>
              <a:t>. GDPR: rendere i dati anonimi</a:t>
            </a:r>
            <a:endParaRPr lang="it-IT" dirty="0"/>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300412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L’esigenza di una </a:t>
            </a:r>
            <a:r>
              <a:rPr lang="it-IT" b="1" dirty="0"/>
              <a:t>p</a:t>
            </a:r>
            <a:r>
              <a:rPr lang="it-IT" b="1" dirty="0" smtClean="0"/>
              <a:t>ortabilità</a:t>
            </a:r>
            <a:r>
              <a:rPr lang="it-IT" dirty="0" smtClean="0"/>
              <a:t> dei dati</a:t>
            </a:r>
            <a:endParaRPr lang="it-IT" dirty="0"/>
          </a:p>
        </p:txBody>
      </p:sp>
      <p:sp>
        <p:nvSpPr>
          <p:cNvPr id="3" name="Segnaposto contenuto 2"/>
          <p:cNvSpPr>
            <a:spLocks noGrp="1"/>
          </p:cNvSpPr>
          <p:nvPr>
            <p:ph idx="1"/>
          </p:nvPr>
        </p:nvSpPr>
        <p:spPr/>
        <p:txBody>
          <a:bodyPr/>
          <a:lstStyle/>
          <a:p>
            <a:pPr marL="0" indent="0" algn="just">
              <a:buNone/>
            </a:pPr>
            <a:endParaRPr lang="it-IT" dirty="0" smtClean="0"/>
          </a:p>
          <a:p>
            <a:pPr marL="0" indent="0" algn="just">
              <a:buNone/>
            </a:pPr>
            <a:r>
              <a:rPr lang="it-IT" dirty="0" smtClean="0"/>
              <a:t>È spesso citata dal Garante come un punto essenziale e innovativo.</a:t>
            </a:r>
          </a:p>
          <a:p>
            <a:pPr marL="0" indent="0" algn="just">
              <a:buNone/>
            </a:pPr>
            <a:endParaRPr lang="it-IT" dirty="0" smtClean="0"/>
          </a:p>
          <a:p>
            <a:pPr marL="0" indent="0" algn="just">
              <a:buNone/>
            </a:pPr>
            <a:r>
              <a:rPr lang="it-IT" dirty="0" smtClean="0"/>
              <a:t>Impone un ripensamento dei sistemi che trattano i dati oggi, </a:t>
            </a:r>
            <a:r>
              <a:rPr lang="it-IT" dirty="0" smtClean="0"/>
              <a:t>e prende la forma di </a:t>
            </a:r>
            <a:r>
              <a:rPr lang="it-IT" dirty="0" smtClean="0"/>
              <a:t>una </a:t>
            </a:r>
            <a:r>
              <a:rPr lang="it-IT" b="1" dirty="0" smtClean="0"/>
              <a:t>trasportabilità</a:t>
            </a:r>
            <a:r>
              <a:rPr lang="it-IT" dirty="0" smtClean="0"/>
              <a:t> delle informazioni proprio come il numero di telefono.</a:t>
            </a:r>
            <a:endParaRPr lang="it-IT" dirty="0"/>
          </a:p>
        </p:txBody>
      </p:sp>
    </p:spTree>
    <p:extLst>
      <p:ext uri="{BB962C8B-B14F-4D97-AF65-F5344CB8AC3E}">
        <p14:creationId xmlns:p14="http://schemas.microsoft.com/office/powerpoint/2010/main" val="39037115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Anonimizzazione</a:t>
            </a:r>
            <a:r>
              <a:rPr lang="it-IT" dirty="0" smtClean="0"/>
              <a:t> dei dati</a:t>
            </a:r>
            <a:endParaRPr lang="it-IT" dirty="0"/>
          </a:p>
        </p:txBody>
      </p:sp>
      <p:sp>
        <p:nvSpPr>
          <p:cNvPr id="3" name="Segnaposto contenuto 2"/>
          <p:cNvSpPr>
            <a:spLocks noGrp="1"/>
          </p:cNvSpPr>
          <p:nvPr>
            <p:ph idx="1"/>
          </p:nvPr>
        </p:nvSpPr>
        <p:spPr/>
        <p:txBody>
          <a:bodyPr>
            <a:normAutofit fontScale="92500" lnSpcReduction="10000"/>
          </a:bodyPr>
          <a:lstStyle/>
          <a:p>
            <a:pPr marL="0" indent="0" algn="ctr">
              <a:buNone/>
            </a:pPr>
            <a:r>
              <a:rPr lang="it-IT" dirty="0" smtClean="0"/>
              <a:t>Considerando 26</a:t>
            </a:r>
          </a:p>
          <a:p>
            <a:pPr marL="0" indent="0" algn="just">
              <a:buNone/>
            </a:pPr>
            <a:r>
              <a:rPr lang="it-IT" dirty="0" smtClean="0"/>
              <a:t>“I principi di protezione dei dati non dovrebbero pertanto applicarsi a informazioni anonime, vale a dire informazioni che non si riferiscono a una persona fisica identificata o identificabile o a dati personali resi sufficientemente anonimi da impedire o da non consentire più l'identificazione dell'interessato. Il presente regolamento non si applica pertanto al trattamento di tali informazioni anonime, anche per finalità statistiche o di ricerca”.</a:t>
            </a:r>
            <a:endParaRPr lang="it-IT" dirty="0"/>
          </a:p>
        </p:txBody>
      </p:sp>
    </p:spTree>
    <p:extLst>
      <p:ext uri="{BB962C8B-B14F-4D97-AF65-F5344CB8AC3E}">
        <p14:creationId xmlns:p14="http://schemas.microsoft.com/office/powerpoint/2010/main" val="2418540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L’anonimato non è semplice</a:t>
            </a:r>
            <a:endParaRPr lang="it-IT" dirty="0"/>
          </a:p>
        </p:txBody>
      </p:sp>
      <p:sp>
        <p:nvSpPr>
          <p:cNvPr id="3" name="Segnaposto contenuto 2"/>
          <p:cNvSpPr>
            <a:spLocks noGrp="1"/>
          </p:cNvSpPr>
          <p:nvPr>
            <p:ph idx="1"/>
          </p:nvPr>
        </p:nvSpPr>
        <p:spPr/>
        <p:txBody>
          <a:bodyPr/>
          <a:lstStyle/>
          <a:p>
            <a:pPr algn="just"/>
            <a:r>
              <a:rPr lang="it-IT" dirty="0" smtClean="0"/>
              <a:t>Informazione anonima: è l’informazione che non riguarda una persona fisica identificata o identificabile</a:t>
            </a:r>
          </a:p>
          <a:p>
            <a:pPr algn="just"/>
            <a:r>
              <a:rPr lang="it-IT" dirty="0" err="1" smtClean="0"/>
              <a:t>Anonimizzazione</a:t>
            </a:r>
            <a:r>
              <a:rPr lang="it-IT" dirty="0" smtClean="0"/>
              <a:t>: è un trattamento cui sono sottoposti i dati personali volto a ottenere la de-identificazione irreversibile del soggetto a cui l’informazione si riferisce</a:t>
            </a:r>
          </a:p>
          <a:p>
            <a:r>
              <a:rPr lang="it-IT" dirty="0" smtClean="0"/>
              <a:t>Deve avere caratteristiche di </a:t>
            </a:r>
            <a:r>
              <a:rPr lang="it-IT" b="1" dirty="0" smtClean="0"/>
              <a:t>irreversibilità</a:t>
            </a:r>
            <a:r>
              <a:rPr lang="it-IT" dirty="0" smtClean="0"/>
              <a:t>.</a:t>
            </a:r>
            <a:endParaRPr lang="it-IT" dirty="0"/>
          </a:p>
        </p:txBody>
      </p:sp>
    </p:spTree>
    <p:extLst>
      <p:ext uri="{BB962C8B-B14F-4D97-AF65-F5344CB8AC3E}">
        <p14:creationId xmlns:p14="http://schemas.microsoft.com/office/powerpoint/2010/main" val="37267396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Dato anonimo: no GDPR</a:t>
            </a:r>
            <a:endParaRPr lang="it-IT" dirty="0"/>
          </a:p>
        </p:txBody>
      </p:sp>
      <p:sp>
        <p:nvSpPr>
          <p:cNvPr id="3" name="Segnaposto contenuto 2"/>
          <p:cNvSpPr>
            <a:spLocks noGrp="1"/>
          </p:cNvSpPr>
          <p:nvPr>
            <p:ph idx="1"/>
          </p:nvPr>
        </p:nvSpPr>
        <p:spPr/>
        <p:txBody>
          <a:bodyPr>
            <a:normAutofit lnSpcReduction="10000"/>
          </a:bodyPr>
          <a:lstStyle/>
          <a:p>
            <a:pPr algn="just"/>
            <a:r>
              <a:rPr lang="it-IT" dirty="0" smtClean="0"/>
              <a:t>L’informazione anonima si pone </a:t>
            </a:r>
            <a:r>
              <a:rPr lang="it-IT" b="1" dirty="0" smtClean="0"/>
              <a:t>al di fuori </a:t>
            </a:r>
            <a:r>
              <a:rPr lang="it-IT" dirty="0" smtClean="0"/>
              <a:t>della disciplina regolamentare.</a:t>
            </a:r>
          </a:p>
          <a:p>
            <a:pPr algn="just"/>
            <a:r>
              <a:rPr lang="it-IT" dirty="0" smtClean="0"/>
              <a:t>Non si applicano le relative disposizioni.</a:t>
            </a:r>
          </a:p>
          <a:p>
            <a:pPr algn="just"/>
            <a:r>
              <a:rPr lang="it-IT" dirty="0" smtClean="0"/>
              <a:t>Si colloca al lato </a:t>
            </a:r>
            <a:r>
              <a:rPr lang="it-IT" b="1" dirty="0" smtClean="0"/>
              <a:t>opposto</a:t>
            </a:r>
            <a:r>
              <a:rPr lang="it-IT" dirty="0" smtClean="0"/>
              <a:t> del dato personale</a:t>
            </a:r>
          </a:p>
          <a:p>
            <a:pPr algn="just"/>
            <a:r>
              <a:rPr lang="it-IT" dirty="0" smtClean="0"/>
              <a:t>La linea di demarcazione tra anonimo e identificabile è mobile, varia col tempo e con le tecnologie.</a:t>
            </a:r>
          </a:p>
          <a:p>
            <a:pPr algn="just"/>
            <a:r>
              <a:rPr lang="it-IT" dirty="0" smtClean="0"/>
              <a:t>Può esserci un anonimato solo </a:t>
            </a:r>
            <a:r>
              <a:rPr lang="it-IT" b="1" dirty="0" smtClean="0"/>
              <a:t>apparente</a:t>
            </a:r>
            <a:r>
              <a:rPr lang="it-IT" dirty="0" smtClean="0"/>
              <a:t>. (Bolognini, </a:t>
            </a:r>
            <a:r>
              <a:rPr lang="it-IT" dirty="0" err="1" smtClean="0"/>
              <a:t>Giuffrè</a:t>
            </a:r>
            <a:r>
              <a:rPr lang="it-IT" dirty="0" smtClean="0"/>
              <a:t>)</a:t>
            </a:r>
          </a:p>
          <a:p>
            <a:endParaRPr lang="it-IT" dirty="0"/>
          </a:p>
        </p:txBody>
      </p:sp>
    </p:spTree>
    <p:extLst>
      <p:ext uri="{BB962C8B-B14F-4D97-AF65-F5344CB8AC3E}">
        <p14:creationId xmlns:p14="http://schemas.microsoft.com/office/powerpoint/2010/main" val="11424866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Deve essere </a:t>
            </a:r>
            <a:r>
              <a:rPr lang="it-IT" b="1" dirty="0" smtClean="0"/>
              <a:t>realmente</a:t>
            </a:r>
            <a:r>
              <a:rPr lang="it-IT" dirty="0" smtClean="0"/>
              <a:t> anonimo</a:t>
            </a:r>
            <a:endParaRPr lang="it-IT" dirty="0"/>
          </a:p>
        </p:txBody>
      </p:sp>
      <p:sp>
        <p:nvSpPr>
          <p:cNvPr id="3" name="Segnaposto contenuto 2"/>
          <p:cNvSpPr>
            <a:spLocks noGrp="1"/>
          </p:cNvSpPr>
          <p:nvPr>
            <p:ph idx="1"/>
          </p:nvPr>
        </p:nvSpPr>
        <p:spPr/>
        <p:txBody>
          <a:bodyPr>
            <a:normAutofit lnSpcReduction="10000"/>
          </a:bodyPr>
          <a:lstStyle/>
          <a:p>
            <a:pPr marL="0" indent="0" algn="ctr">
              <a:buNone/>
            </a:pPr>
            <a:r>
              <a:rPr lang="it-IT" dirty="0" smtClean="0"/>
              <a:t>Non basta che sia privo di </a:t>
            </a:r>
            <a:r>
              <a:rPr lang="it-IT" b="1" dirty="0" smtClean="0"/>
              <a:t>nome</a:t>
            </a:r>
            <a:r>
              <a:rPr lang="it-IT" dirty="0" smtClean="0"/>
              <a:t>.</a:t>
            </a:r>
          </a:p>
          <a:p>
            <a:pPr algn="just"/>
            <a:r>
              <a:rPr lang="it-IT" dirty="0" smtClean="0"/>
              <a:t>Sono informazioni che possono circolare liberamente e quindi possono essere un </a:t>
            </a:r>
            <a:r>
              <a:rPr lang="it-IT" b="1" dirty="0" smtClean="0"/>
              <a:t>patrimonio</a:t>
            </a:r>
            <a:r>
              <a:rPr lang="it-IT" dirty="0" smtClean="0"/>
              <a:t> di conoscenza, ma anche </a:t>
            </a:r>
            <a:r>
              <a:rPr lang="it-IT" b="1" dirty="0" smtClean="0"/>
              <a:t>economico</a:t>
            </a:r>
            <a:r>
              <a:rPr lang="it-IT" dirty="0" smtClean="0"/>
              <a:t>, molto importante.</a:t>
            </a:r>
          </a:p>
          <a:p>
            <a:pPr algn="just"/>
            <a:r>
              <a:rPr lang="it-IT" dirty="0" smtClean="0"/>
              <a:t>L’eliminazione di identificativi evidenti, come il nome o l’immagine, da un gruppo di dati personali risulta raramente sufficiente ad assicurare l’anonimato (Bolognini, </a:t>
            </a:r>
            <a:r>
              <a:rPr lang="it-IT" dirty="0" err="1" smtClean="0"/>
              <a:t>Giuffrè</a:t>
            </a:r>
            <a:r>
              <a:rPr lang="it-IT" dirty="0" smtClean="0"/>
              <a:t>).</a:t>
            </a:r>
            <a:endParaRPr lang="it-IT" dirty="0"/>
          </a:p>
        </p:txBody>
      </p:sp>
    </p:spTree>
    <p:extLst>
      <p:ext uri="{BB962C8B-B14F-4D97-AF65-F5344CB8AC3E}">
        <p14:creationId xmlns:p14="http://schemas.microsoft.com/office/powerpoint/2010/main" val="6369318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migliori tecniche</a:t>
            </a:r>
            <a:endParaRPr lang="it-IT" dirty="0"/>
          </a:p>
        </p:txBody>
      </p:sp>
      <p:sp>
        <p:nvSpPr>
          <p:cNvPr id="3" name="Segnaposto contenuto 2"/>
          <p:cNvSpPr>
            <a:spLocks noGrp="1"/>
          </p:cNvSpPr>
          <p:nvPr>
            <p:ph idx="1"/>
          </p:nvPr>
        </p:nvSpPr>
        <p:spPr/>
        <p:txBody>
          <a:bodyPr>
            <a:normAutofit lnSpcReduction="10000"/>
          </a:bodyPr>
          <a:lstStyle/>
          <a:p>
            <a:pPr algn="just"/>
            <a:r>
              <a:rPr lang="it-IT" dirty="0" smtClean="0"/>
              <a:t>L’incrocio di informazioni può far cadere una </a:t>
            </a:r>
            <a:r>
              <a:rPr lang="it-IT" dirty="0" err="1" smtClean="0"/>
              <a:t>anonimizzazione</a:t>
            </a:r>
            <a:r>
              <a:rPr lang="it-IT" dirty="0" smtClean="0"/>
              <a:t> </a:t>
            </a:r>
            <a:r>
              <a:rPr lang="it-IT" b="1" dirty="0" smtClean="0"/>
              <a:t>mal impostata</a:t>
            </a:r>
          </a:p>
          <a:p>
            <a:r>
              <a:rPr lang="it-IT" dirty="0" smtClean="0"/>
              <a:t>Particolari tecniche di analisi o di </a:t>
            </a:r>
            <a:r>
              <a:rPr lang="it-IT" dirty="0" err="1" smtClean="0"/>
              <a:t>Osint</a:t>
            </a:r>
            <a:endParaRPr lang="it-IT" dirty="0" smtClean="0"/>
          </a:p>
          <a:p>
            <a:pPr algn="just"/>
            <a:r>
              <a:rPr lang="it-IT" dirty="0" smtClean="0"/>
              <a:t>WP art. 29 ha </a:t>
            </a:r>
            <a:r>
              <a:rPr lang="it-IT" b="1" dirty="0" smtClean="0"/>
              <a:t>analizzato</a:t>
            </a:r>
            <a:r>
              <a:rPr lang="it-IT" dirty="0" smtClean="0"/>
              <a:t>: tecniche di randomizzazione, di generalizzazione, strumenti quali l’aggiunta di rumore statistico, le permutazioni, la privacy differenziale, l’aggregazione, il (k)anonimato, la (l)diversità, la (t)vicinanza.</a:t>
            </a:r>
            <a:endParaRPr lang="it-IT" dirty="0"/>
          </a:p>
        </p:txBody>
      </p:sp>
    </p:spTree>
    <p:extLst>
      <p:ext uri="{BB962C8B-B14F-4D97-AF65-F5344CB8AC3E}">
        <p14:creationId xmlns:p14="http://schemas.microsoft.com/office/powerpoint/2010/main" val="41965962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Dato </a:t>
            </a:r>
            <a:r>
              <a:rPr lang="it-IT" dirty="0" err="1" smtClean="0"/>
              <a:t>pseudonimizzato</a:t>
            </a:r>
            <a:endParaRPr lang="it-IT" dirty="0"/>
          </a:p>
        </p:txBody>
      </p:sp>
      <p:sp>
        <p:nvSpPr>
          <p:cNvPr id="3" name="Segnaposto contenuto 2"/>
          <p:cNvSpPr>
            <a:spLocks noGrp="1"/>
          </p:cNvSpPr>
          <p:nvPr>
            <p:ph idx="1"/>
          </p:nvPr>
        </p:nvSpPr>
        <p:spPr/>
        <p:txBody>
          <a:bodyPr>
            <a:normAutofit fontScale="85000" lnSpcReduction="10000"/>
          </a:bodyPr>
          <a:lstStyle/>
          <a:p>
            <a:pPr marL="0" indent="0" algn="ctr">
              <a:buNone/>
            </a:pPr>
            <a:r>
              <a:rPr lang="it-IT" dirty="0" smtClean="0"/>
              <a:t>Interruzione </a:t>
            </a:r>
            <a:r>
              <a:rPr lang="it-IT" b="1" dirty="0" smtClean="0"/>
              <a:t>momentanea</a:t>
            </a:r>
            <a:r>
              <a:rPr lang="it-IT" dirty="0" smtClean="0"/>
              <a:t> e </a:t>
            </a:r>
            <a:r>
              <a:rPr lang="it-IT" b="1" dirty="0" smtClean="0"/>
              <a:t>selettiva</a:t>
            </a:r>
            <a:r>
              <a:rPr lang="it-IT" dirty="0" smtClean="0"/>
              <a:t> del collegamento</a:t>
            </a:r>
          </a:p>
          <a:p>
            <a:pPr marL="0" indent="0">
              <a:buNone/>
            </a:pPr>
            <a:endParaRPr lang="it-IT" dirty="0" smtClean="0"/>
          </a:p>
          <a:p>
            <a:pPr marL="0" indent="0" algn="just">
              <a:buNone/>
            </a:pPr>
            <a:r>
              <a:rPr lang="it-IT" dirty="0" smtClean="0"/>
              <a:t>«</a:t>
            </a:r>
            <a:r>
              <a:rPr lang="it-IT" dirty="0" err="1" smtClean="0"/>
              <a:t>pseudonimizzazione</a:t>
            </a:r>
            <a:r>
              <a:rPr lang="it-IT" dirty="0" smtClean="0"/>
              <a:t>»: il trattamento dei dati personali in modo tale che i dati personali non possano più essere attribuiti a un interessato specifico senza l'utilizzo di informazioni aggiuntive, a condizione che tali informazioni aggiuntive siano conservate separatamente e soggette a misure tecniche e organizzative intese a garantire che tali dati personali non siano attribuiti a una persona fisica identificata o identificabile;</a:t>
            </a:r>
            <a:endParaRPr lang="it-IT" dirty="0"/>
          </a:p>
        </p:txBody>
      </p:sp>
    </p:spTree>
    <p:extLst>
      <p:ext uri="{BB962C8B-B14F-4D97-AF65-F5344CB8AC3E}">
        <p14:creationId xmlns:p14="http://schemas.microsoft.com/office/powerpoint/2010/main" val="22747189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Riduzione dei rischi</a:t>
            </a:r>
            <a:endParaRPr lang="it-IT" dirty="0"/>
          </a:p>
        </p:txBody>
      </p:sp>
      <p:sp>
        <p:nvSpPr>
          <p:cNvPr id="3" name="Segnaposto contenuto 2"/>
          <p:cNvSpPr>
            <a:spLocks noGrp="1"/>
          </p:cNvSpPr>
          <p:nvPr>
            <p:ph idx="1"/>
          </p:nvPr>
        </p:nvSpPr>
        <p:spPr/>
        <p:txBody>
          <a:bodyPr/>
          <a:lstStyle/>
          <a:p>
            <a:pPr marL="0" indent="0" algn="just">
              <a:buNone/>
            </a:pPr>
            <a:r>
              <a:rPr lang="it-IT" dirty="0" smtClean="0"/>
              <a:t>Considerando 28: L'applicazione della </a:t>
            </a:r>
            <a:r>
              <a:rPr lang="it-IT" dirty="0" err="1" smtClean="0"/>
              <a:t>pseudonimizzazione</a:t>
            </a:r>
            <a:r>
              <a:rPr lang="it-IT" dirty="0" smtClean="0"/>
              <a:t> ai dati personali può ridurre i rischi per gli interessati e aiutare i titolari del trattamento e i responsabili del trattamento a rispettare i loro obblighi di protezione dei dati. L'introduzione esplicita della «</a:t>
            </a:r>
            <a:r>
              <a:rPr lang="it-IT" dirty="0" err="1" smtClean="0"/>
              <a:t>pseudonimizzazione</a:t>
            </a:r>
            <a:r>
              <a:rPr lang="it-IT" dirty="0" smtClean="0"/>
              <a:t>» nel presente regolamento non è quindi intesa a precludere altre misure di protezione dei dati.</a:t>
            </a:r>
            <a:endParaRPr lang="it-IT" dirty="0"/>
          </a:p>
        </p:txBody>
      </p:sp>
    </p:spTree>
    <p:extLst>
      <p:ext uri="{BB962C8B-B14F-4D97-AF65-F5344CB8AC3E}">
        <p14:creationId xmlns:p14="http://schemas.microsoft.com/office/powerpoint/2010/main" val="20801233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Minor grado di rischio</a:t>
            </a:r>
            <a:endParaRPr lang="it-IT" dirty="0"/>
          </a:p>
        </p:txBody>
      </p:sp>
      <p:sp>
        <p:nvSpPr>
          <p:cNvPr id="3" name="Segnaposto contenuto 2"/>
          <p:cNvSpPr>
            <a:spLocks noGrp="1"/>
          </p:cNvSpPr>
          <p:nvPr>
            <p:ph idx="1"/>
          </p:nvPr>
        </p:nvSpPr>
        <p:spPr/>
        <p:txBody>
          <a:bodyPr/>
          <a:lstStyle/>
          <a:p>
            <a:pPr algn="just"/>
            <a:r>
              <a:rPr lang="it-IT" dirty="0" smtClean="0"/>
              <a:t>Sarebbe un tipo di trattamento </a:t>
            </a:r>
            <a:r>
              <a:rPr lang="it-IT" b="1" dirty="0" smtClean="0"/>
              <a:t>meno rischioso</a:t>
            </a:r>
            <a:r>
              <a:rPr lang="it-IT" dirty="0" smtClean="0"/>
              <a:t> per l’individuo, più sicuro e protetto da violazioni</a:t>
            </a:r>
          </a:p>
          <a:p>
            <a:pPr algn="just"/>
            <a:r>
              <a:rPr lang="it-IT" dirty="0" smtClean="0"/>
              <a:t>Un minor grado di rischio che dà così al contempo maggiori margini di azione a chi raccogli dati</a:t>
            </a:r>
            <a:endParaRPr lang="it-IT" dirty="0"/>
          </a:p>
        </p:txBody>
      </p:sp>
    </p:spTree>
    <p:extLst>
      <p:ext uri="{BB962C8B-B14F-4D97-AF65-F5344CB8AC3E}">
        <p14:creationId xmlns:p14="http://schemas.microsoft.com/office/powerpoint/2010/main" val="9862680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Privacy </a:t>
            </a:r>
            <a:r>
              <a:rPr lang="it-IT" dirty="0" err="1" smtClean="0"/>
              <a:t>enhancing</a:t>
            </a:r>
            <a:endParaRPr lang="it-IT" dirty="0"/>
          </a:p>
        </p:txBody>
      </p:sp>
      <p:sp>
        <p:nvSpPr>
          <p:cNvPr id="3" name="Segnaposto contenuto 2"/>
          <p:cNvSpPr>
            <a:spLocks noGrp="1"/>
          </p:cNvSpPr>
          <p:nvPr>
            <p:ph idx="1"/>
          </p:nvPr>
        </p:nvSpPr>
        <p:spPr/>
        <p:txBody>
          <a:bodyPr/>
          <a:lstStyle/>
          <a:p>
            <a:pPr marL="0" indent="0" algn="just">
              <a:buNone/>
            </a:pPr>
            <a:r>
              <a:rPr lang="it-IT" dirty="0" smtClean="0"/>
              <a:t>Tecnica di </a:t>
            </a:r>
            <a:r>
              <a:rPr lang="it-IT" b="1" dirty="0" smtClean="0"/>
              <a:t>privacy </a:t>
            </a:r>
            <a:r>
              <a:rPr lang="it-IT" b="1" dirty="0" err="1" smtClean="0"/>
              <a:t>enhancing</a:t>
            </a:r>
            <a:r>
              <a:rPr lang="it-IT" dirty="0" smtClean="0"/>
              <a:t>: il trattamento avviene in modo che le informazioni che consentono ai dati di essere attribuiti a una persona identificata siano conservate </a:t>
            </a:r>
            <a:r>
              <a:rPr lang="it-IT" b="1" dirty="0" smtClean="0"/>
              <a:t>separatamente</a:t>
            </a:r>
            <a:r>
              <a:rPr lang="it-IT" dirty="0" smtClean="0"/>
              <a:t> rispetto al dato </a:t>
            </a:r>
            <a:r>
              <a:rPr lang="it-IT" dirty="0" err="1" smtClean="0"/>
              <a:t>pseudonimizzato</a:t>
            </a:r>
            <a:r>
              <a:rPr lang="it-IT" dirty="0" smtClean="0"/>
              <a:t> generato e siano soggette a misure tecniche e organizzative che assicurino tale </a:t>
            </a:r>
            <a:r>
              <a:rPr lang="it-IT" b="1" dirty="0" smtClean="0"/>
              <a:t>non attribuzione</a:t>
            </a:r>
            <a:endParaRPr lang="it-IT" b="1" dirty="0"/>
          </a:p>
        </p:txBody>
      </p:sp>
    </p:spTree>
    <p:extLst>
      <p:ext uri="{BB962C8B-B14F-4D97-AF65-F5344CB8AC3E}">
        <p14:creationId xmlns:p14="http://schemas.microsoft.com/office/powerpoint/2010/main" val="19927436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Chiavi di re-identificazione</a:t>
            </a:r>
            <a:endParaRPr lang="it-IT" dirty="0"/>
          </a:p>
        </p:txBody>
      </p:sp>
      <p:sp>
        <p:nvSpPr>
          <p:cNvPr id="3" name="Segnaposto contenuto 2"/>
          <p:cNvSpPr>
            <a:spLocks noGrp="1"/>
          </p:cNvSpPr>
          <p:nvPr>
            <p:ph idx="1"/>
          </p:nvPr>
        </p:nvSpPr>
        <p:spPr/>
        <p:txBody>
          <a:bodyPr/>
          <a:lstStyle/>
          <a:p>
            <a:pPr marL="0" indent="0">
              <a:buNone/>
            </a:pPr>
            <a:endParaRPr lang="it-IT" dirty="0" smtClean="0"/>
          </a:p>
          <a:p>
            <a:pPr marL="0" indent="0" algn="just">
              <a:buNone/>
            </a:pPr>
            <a:r>
              <a:rPr lang="it-IT" dirty="0" smtClean="0"/>
              <a:t>I dati non sono immediatamente riconducibili all’interessato (</a:t>
            </a:r>
            <a:r>
              <a:rPr lang="it-IT" b="1" dirty="0" smtClean="0"/>
              <a:t>interruzione</a:t>
            </a:r>
            <a:r>
              <a:rPr lang="it-IT" dirty="0" smtClean="0"/>
              <a:t> momentanea).</a:t>
            </a:r>
          </a:p>
          <a:p>
            <a:pPr marL="0" indent="0">
              <a:buNone/>
            </a:pPr>
            <a:endParaRPr lang="it-IT" dirty="0" smtClean="0"/>
          </a:p>
          <a:p>
            <a:pPr marL="0" indent="0">
              <a:buNone/>
            </a:pPr>
            <a:r>
              <a:rPr lang="it-IT" dirty="0" smtClean="0"/>
              <a:t>Occorrono delle chiavi di </a:t>
            </a:r>
            <a:r>
              <a:rPr lang="it-IT" b="1" dirty="0" smtClean="0"/>
              <a:t>re-identificazione</a:t>
            </a:r>
            <a:r>
              <a:rPr lang="it-IT" dirty="0" smtClean="0"/>
              <a:t>.</a:t>
            </a:r>
            <a:endParaRPr lang="it-IT" dirty="0"/>
          </a:p>
        </p:txBody>
      </p:sp>
    </p:spTree>
    <p:extLst>
      <p:ext uri="{BB962C8B-B14F-4D97-AF65-F5344CB8AC3E}">
        <p14:creationId xmlns:p14="http://schemas.microsoft.com/office/powerpoint/2010/main" val="166996893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486</TotalTime>
  <Words>9339</Words>
  <Application>Microsoft Macintosh PowerPoint</Application>
  <PresentationFormat>Presentazione su schermo (4:3)</PresentationFormat>
  <Paragraphs>738</Paragraphs>
  <Slides>199</Slides>
  <Notes>0</Notes>
  <HiddenSlides>0</HiddenSlides>
  <MMClips>0</MMClips>
  <ScaleCrop>false</ScaleCrop>
  <HeadingPairs>
    <vt:vector size="4" baseType="variant">
      <vt:variant>
        <vt:lpstr>Tema</vt:lpstr>
      </vt:variant>
      <vt:variant>
        <vt:i4>1</vt:i4>
      </vt:variant>
      <vt:variant>
        <vt:lpstr>Titoli diapositive</vt:lpstr>
      </vt:variant>
      <vt:variant>
        <vt:i4>199</vt:i4>
      </vt:variant>
    </vt:vector>
  </HeadingPairs>
  <TitlesOfParts>
    <vt:vector size="200" baseType="lpstr">
      <vt:lpstr>Tema di Office</vt:lpstr>
      <vt:lpstr>Il dato e il GDPR</vt:lpstr>
      <vt:lpstr>1. PREMESSE</vt:lpstr>
      <vt:lpstr>La “natura” del GDPR</vt:lpstr>
      <vt:lpstr>Come è il dato oggi?</vt:lpstr>
      <vt:lpstr>Da Orwell a Kafka</vt:lpstr>
      <vt:lpstr>I dati nella tradizione della privacy:</vt:lpstr>
      <vt:lpstr>L’emergenza dei data breach</vt:lpstr>
      <vt:lpstr>Un DPO (Data Protection Officer)!</vt:lpstr>
      <vt:lpstr>L’esigenza di una portabilità dei dati</vt:lpstr>
      <vt:lpstr>Trattamento dati dei minori</vt:lpstr>
      <vt:lpstr>“Diritto all’oblio”</vt:lpstr>
      <vt:lpstr>L’emendamento Kafka</vt:lpstr>
      <vt:lpstr>2. IL GDPR E IL DATO</vt:lpstr>
      <vt:lpstr>Dato personale</vt:lpstr>
      <vt:lpstr>Nozione “storica” di dato</vt:lpstr>
      <vt:lpstr>Opinion 4/2007</vt:lpstr>
      <vt:lpstr>Dato personale</vt:lpstr>
      <vt:lpstr>I 4 elementi</vt:lpstr>
      <vt:lpstr>Informazione</vt:lpstr>
      <vt:lpstr>Informazione #2</vt:lpstr>
      <vt:lpstr>Vera o falsa?</vt:lpstr>
      <vt:lpstr>Collegamento alla persona</vt:lpstr>
      <vt:lpstr>identificabilità</vt:lpstr>
      <vt:lpstr>Considerando 26</vt:lpstr>
      <vt:lpstr>Considerando 26</vt:lpstr>
      <vt:lpstr>Considerando 26</vt:lpstr>
      <vt:lpstr>Considerando 26</vt:lpstr>
      <vt:lpstr>Considerando 26</vt:lpstr>
      <vt:lpstr>Considerando 26</vt:lpstr>
      <vt:lpstr>3 “famiglie” (Bolognini, Giuffrè)</vt:lpstr>
      <vt:lpstr>Rapporto con l’anonimato</vt:lpstr>
      <vt:lpstr>Irrilevanza del nome anagrafico</vt:lpstr>
      <vt:lpstr>Attitudine distintiva (Bolognini, Giuffrè, 2016)</vt:lpstr>
      <vt:lpstr>Insieme di informazioni</vt:lpstr>
      <vt:lpstr>Diretto o indiretto</vt:lpstr>
      <vt:lpstr>Ragionevole probabilità</vt:lpstr>
      <vt:lpstr>Ragionevole probabilità #2</vt:lpstr>
      <vt:lpstr>Strumenti disponibili</vt:lpstr>
      <vt:lpstr>Costo e tempo</vt:lpstr>
      <vt:lpstr>Dati pluripersonali</vt:lpstr>
      <vt:lpstr>Dati sensibili</vt:lpstr>
      <vt:lpstr>Dati genetici</vt:lpstr>
      <vt:lpstr>Dati biometrici</vt:lpstr>
      <vt:lpstr>Dati relativi alla salute</vt:lpstr>
      <vt:lpstr>Dati comuni vs. sensibili</vt:lpstr>
      <vt:lpstr>Perché proteggerli?</vt:lpstr>
      <vt:lpstr>Dati biometrici</vt:lpstr>
      <vt:lpstr>Identificazione e autenticazione</vt:lpstr>
      <vt:lpstr>Sistemi di sicurezza biometrici</vt:lpstr>
      <vt:lpstr>Matematica</vt:lpstr>
      <vt:lpstr>Nuovo rapporto uomo/macchina</vt:lpstr>
      <vt:lpstr>Dati relativi alla salute</vt:lpstr>
      <vt:lpstr>Tipi di dati sanitari (Bolognini, Giuffrè)</vt:lpstr>
      <vt:lpstr>Dati genetici</vt:lpstr>
      <vt:lpstr>Dati sensibili per inferenza</vt:lpstr>
      <vt:lpstr>Dati giudiziari</vt:lpstr>
      <vt:lpstr>3. Non siamo in un paese per dati</vt:lpstr>
      <vt:lpstr>Il concetto di ambiente ostile per i dati</vt:lpstr>
      <vt:lpstr>Il caso “El Chapo”</vt:lpstr>
      <vt:lpstr>“Operations Security” (OPSEC)</vt:lpstr>
      <vt:lpstr>OPSEC #2</vt:lpstr>
      <vt:lpstr>TracFones</vt:lpstr>
      <vt:lpstr>Caratteristiche</vt:lpstr>
      <vt:lpstr>TracFones VIP</vt:lpstr>
      <vt:lpstr>BlackPhones</vt:lpstr>
      <vt:lpstr>Le caratteristiche</vt:lpstr>
      <vt:lpstr>Ha influito nel tracciamento?</vt:lpstr>
      <vt:lpstr>Mirroring dei dati con BBM</vt:lpstr>
      <vt:lpstr>Prime conclusioni:</vt:lpstr>
      <vt:lpstr>(b)</vt:lpstr>
      <vt:lpstr> Importanza di questo aspetto</vt:lpstr>
      <vt:lpstr>Perché si sbaglia?</vt:lpstr>
      <vt:lpstr>Il concetto di “ambienti ostili”</vt:lpstr>
      <vt:lpstr>Policy</vt:lpstr>
      <vt:lpstr>Morte della privacy</vt:lpstr>
      <vt:lpstr>Seconde conclusioni:</vt:lpstr>
      <vt:lpstr>(c) </vt:lpstr>
      <vt:lpstr>1. La “comprensione” del dato</vt:lpstr>
      <vt:lpstr>Dati in chiaro e dati cifrati</vt:lpstr>
      <vt:lpstr>2. La cancellazione del dato</vt:lpstr>
      <vt:lpstr>3. Il backup</vt:lpstr>
      <vt:lpstr>4. L’antivirus e il firewall</vt:lpstr>
      <vt:lpstr>5. L’autenticazione</vt:lpstr>
      <vt:lpstr>6. I dati e i comportamenti</vt:lpstr>
      <vt:lpstr>7. Non violare la privacy altrui</vt:lpstr>
      <vt:lpstr>8. La persistenza del dato</vt:lpstr>
      <vt:lpstr>9. Il finto anonimato</vt:lpstr>
      <vt:lpstr>10. Conosci l’ambiente dei dati</vt:lpstr>
      <vt:lpstr>4. GDPR: rendere i dati anonimi</vt:lpstr>
      <vt:lpstr>Anonimizzazione dei dati</vt:lpstr>
      <vt:lpstr>L’anonimato non è semplice</vt:lpstr>
      <vt:lpstr>Dato anonimo: no GDPR</vt:lpstr>
      <vt:lpstr>Deve essere realmente anonimo</vt:lpstr>
      <vt:lpstr>Le migliori tecniche</vt:lpstr>
      <vt:lpstr>Dato pseudonimizzato</vt:lpstr>
      <vt:lpstr>Riduzione dei rischi</vt:lpstr>
      <vt:lpstr>Minor grado di rischio</vt:lpstr>
      <vt:lpstr>Privacy enhancing</vt:lpstr>
      <vt:lpstr>Chiavi di re-identificazione</vt:lpstr>
      <vt:lpstr>5. Il dato in PRATICA</vt:lpstr>
      <vt:lpstr>CODAU</vt:lpstr>
      <vt:lpstr>Privacy by design del dato e del sistema</vt:lpstr>
      <vt:lpstr>Misure strumentali</vt:lpstr>
      <vt:lpstr>Misure strumentali #2</vt:lpstr>
      <vt:lpstr>Misure strumentali #3</vt:lpstr>
      <vt:lpstr>Il “proprietario” dei dati</vt:lpstr>
      <vt:lpstr>I diritti</vt:lpstr>
      <vt:lpstr>Risposte alle richieste sui dati</vt:lpstr>
      <vt:lpstr>Descrizione dei trattamenti</vt:lpstr>
      <vt:lpstr>Categorie</vt:lpstr>
      <vt:lpstr>Mappa dei dati e dei trattamenti</vt:lpstr>
      <vt:lpstr>Registro dei trattamenti</vt:lpstr>
      <vt:lpstr>Rapporti con interessato</vt:lpstr>
      <vt:lpstr>Peculiarità</vt:lpstr>
      <vt:lpstr>Elementi considerati</vt:lpstr>
      <vt:lpstr>1. La natura dei dati</vt:lpstr>
      <vt:lpstr>2. Dati strettamente necessari</vt:lpstr>
      <vt:lpstr>3. Modalità per informativa e consenso</vt:lpstr>
      <vt:lpstr>3. #2 Modalità consenso</vt:lpstr>
      <vt:lpstr>4. Archiviazione e conservazione</vt:lpstr>
      <vt:lpstr>5. Note sui diritti dell’interessato</vt:lpstr>
      <vt:lpstr>6. Categorie di interessati</vt:lpstr>
      <vt:lpstr>7. Categorie di destinatari</vt:lpstr>
      <vt:lpstr>Categorie destinatari #2</vt:lpstr>
      <vt:lpstr>Presentazione di PowerPoint</vt:lpstr>
      <vt:lpstr>Presentazione di PowerPoint</vt:lpstr>
      <vt:lpstr>8. Comunicazione e trasferimento all’estero </vt:lpstr>
      <vt:lpstr>Un esempio</vt:lpstr>
      <vt:lpstr>Descrizione del trattamento </vt:lpstr>
      <vt:lpstr>Natura dei dati </vt:lpstr>
      <vt:lpstr>Dati personali strettamente necessari</vt:lpstr>
      <vt:lpstr>Finalità</vt:lpstr>
      <vt:lpstr>Presentazione di PowerPoint</vt:lpstr>
      <vt:lpstr>Presentazione di PowerPoint</vt:lpstr>
      <vt:lpstr>Presentazione di PowerPoint</vt:lpstr>
      <vt:lpstr>Modalità per l’informativa e il consenso </vt:lpstr>
      <vt:lpstr>Archiviazione e conservazione </vt:lpstr>
      <vt:lpstr>Note sui diritti dell’interessato </vt:lpstr>
      <vt:lpstr>Categorie di interessati </vt:lpstr>
      <vt:lpstr>Categorie di destinatari </vt:lpstr>
      <vt:lpstr>Presentazione di PowerPoint</vt:lpstr>
      <vt:lpstr>Presentazione di PowerPoint</vt:lpstr>
      <vt:lpstr>Presentazione di PowerPoint</vt:lpstr>
      <vt:lpstr>Presentazione di PowerPoint</vt:lpstr>
      <vt:lpstr>Comunicazione e trasferimento all’estero </vt:lpstr>
      <vt:lpstr>6. La morte del dato (e il futuro…)</vt:lpstr>
      <vt:lpstr>La morte ti fa social…</vt:lpstr>
      <vt:lpstr>Chi muore si rivede…</vt:lpstr>
      <vt:lpstr>In Italia</vt:lpstr>
      <vt:lpstr>Gli aspetti da toccare</vt:lpstr>
      <vt:lpstr>Anche la security</vt:lpstr>
      <vt:lpstr>Cosa ne sarà dei dati?</vt:lpstr>
      <vt:lpstr>Il corpo elettronico?</vt:lpstr>
      <vt:lpstr>Visibili per sempre?</vt:lpstr>
      <vt:lpstr>Fissi o in movimento?</vt:lpstr>
      <vt:lpstr>E se li voglio eliminare?</vt:lpstr>
      <vt:lpstr>Automazione</vt:lpstr>
      <vt:lpstr>Ci dobbiamo rassegnare?</vt:lpstr>
      <vt:lpstr>Non è solo questione di profili</vt:lpstr>
      <vt:lpstr>Corpo elettronico</vt:lpstr>
      <vt:lpstr>Patrimonio</vt:lpstr>
      <vt:lpstr>Stima</vt:lpstr>
      <vt:lpstr>I soggetti interessati</vt:lpstr>
      <vt:lpstr>Piattaforme</vt:lpstr>
      <vt:lpstr>Come operano:</vt:lpstr>
      <vt:lpstr>Esigenze degli eredi</vt:lpstr>
      <vt:lpstr>Morte (anche) digitale</vt:lpstr>
      <vt:lpstr>Oblio</vt:lpstr>
      <vt:lpstr>Terreno di scontro</vt:lpstr>
      <vt:lpstr>Facebook</vt:lpstr>
      <vt:lpstr>Death proof</vt:lpstr>
      <vt:lpstr>Due opzioni</vt:lpstr>
      <vt:lpstr>No credenziali</vt:lpstr>
      <vt:lpstr>In anticipo</vt:lpstr>
      <vt:lpstr>Google</vt:lpstr>
      <vt:lpstr>Esecutori testamentari</vt:lpstr>
      <vt:lpstr>Potere dei delegati</vt:lpstr>
      <vt:lpstr>Twitter</vt:lpstr>
      <vt:lpstr>No credenziali!</vt:lpstr>
      <vt:lpstr>Portarsi i dati nella tomba</vt:lpstr>
      <vt:lpstr>Cifratura</vt:lpstr>
      <vt:lpstr>Wiping</vt:lpstr>
      <vt:lpstr>Dove sono i dati?</vt:lpstr>
      <vt:lpstr>Difficili da individuare</vt:lpstr>
      <vt:lpstr>Backup</vt:lpstr>
      <vt:lpstr>Piano di distruzione</vt:lpstr>
      <vt:lpstr>Pena di morte digitale</vt:lpstr>
      <vt:lpstr>Spazi chiusi improvvisamente</vt:lpstr>
      <vt:lpstr>Pena di morte</vt:lpstr>
      <vt:lpstr>Spegnere interruttore </vt:lpstr>
      <vt:lpstr>Clausola cloud</vt:lpstr>
      <vt:lpstr>PEC</vt:lpstr>
      <vt:lpstr>Contratto</vt:lpstr>
      <vt:lpstr>Estate</vt:lpstr>
      <vt:lpstr>Vacanza</vt:lpstr>
      <vt:lpstr>Entro 48 ore</vt:lpstr>
      <vt:lpstr>Percezione della fragilità</vt:lpstr>
      <vt:lpstr>Il dato al centro</vt:lpstr>
      <vt:lpstr>GRAZIE!!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ziccardi</dc:creator>
  <cp:lastModifiedBy>ziccardi</cp:lastModifiedBy>
  <cp:revision>103</cp:revision>
  <dcterms:created xsi:type="dcterms:W3CDTF">2018-01-16T09:59:49Z</dcterms:created>
  <dcterms:modified xsi:type="dcterms:W3CDTF">2018-01-18T20:58:06Z</dcterms:modified>
</cp:coreProperties>
</file>