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3" r:id="rId3"/>
    <p:sldId id="337" r:id="rId4"/>
    <p:sldId id="365" r:id="rId5"/>
    <p:sldId id="324" r:id="rId6"/>
    <p:sldId id="334" r:id="rId7"/>
    <p:sldId id="335" r:id="rId8"/>
    <p:sldId id="336" r:id="rId9"/>
    <p:sldId id="325" r:id="rId10"/>
    <p:sldId id="361" r:id="rId11"/>
    <p:sldId id="341" r:id="rId12"/>
    <p:sldId id="338" r:id="rId13"/>
    <p:sldId id="340" r:id="rId14"/>
    <p:sldId id="326" r:id="rId15"/>
    <p:sldId id="355" r:id="rId16"/>
    <p:sldId id="356" r:id="rId17"/>
    <p:sldId id="362" r:id="rId18"/>
    <p:sldId id="363" r:id="rId19"/>
    <p:sldId id="357" r:id="rId20"/>
    <p:sldId id="358" r:id="rId21"/>
    <p:sldId id="364" r:id="rId22"/>
    <p:sldId id="359" r:id="rId23"/>
    <p:sldId id="327" r:id="rId24"/>
    <p:sldId id="353" r:id="rId25"/>
    <p:sldId id="328" r:id="rId26"/>
    <p:sldId id="329" r:id="rId27"/>
    <p:sldId id="330" r:id="rId28"/>
    <p:sldId id="331" r:id="rId29"/>
    <p:sldId id="347" r:id="rId30"/>
    <p:sldId id="348" r:id="rId31"/>
    <p:sldId id="349" r:id="rId32"/>
    <p:sldId id="350" r:id="rId33"/>
    <p:sldId id="351" r:id="rId34"/>
    <p:sldId id="352" r:id="rId35"/>
    <p:sldId id="332" r:id="rId36"/>
    <p:sldId id="322" r:id="rId37"/>
    <p:sldId id="360" r:id="rId38"/>
    <p:sldId id="319" r:id="rId39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812" autoAdjust="0"/>
  </p:normalViewPr>
  <p:slideViewPr>
    <p:cSldViewPr>
      <p:cViewPr varScale="1">
        <p:scale>
          <a:sx n="78" d="100"/>
          <a:sy n="78" d="100"/>
        </p:scale>
        <p:origin x="-17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ABAB2-71B1-46C1-9719-57B0D6A505A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BF87D-4E8E-4C12-8A8B-9875CDBAB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67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28577-7F8B-4E19-8C7F-47B6F5AFCB8C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1FFC3-085D-4A82-AD44-E3E5BEA056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46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1FFC3-085D-4A82-AD44-E3E5BEA056D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93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DE78D4-1808-407F-964D-286BCAD435A8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CF14D35-2681-4829-90E2-EA3D2C01F40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700809"/>
            <a:ext cx="8424936" cy="1899642"/>
          </a:xfrm>
        </p:spPr>
        <p:txBody>
          <a:bodyPr>
            <a:noAutofit/>
          </a:bodyPr>
          <a:lstStyle/>
          <a:p>
            <a:r>
              <a:rPr lang="it-IT" sz="3200" b="1" dirty="0"/>
              <a:t>Corso di </a:t>
            </a:r>
            <a:r>
              <a:rPr lang="it-IT" sz="3200" b="1" dirty="0" smtClean="0"/>
              <a:t>formazione per Professionisti della Privacy e Privacy </a:t>
            </a:r>
            <a:r>
              <a:rPr lang="it-IT" sz="3200" b="1" dirty="0" err="1" smtClean="0"/>
              <a:t>Officers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6400800" cy="175260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Elena Tabet</a:t>
            </a:r>
          </a:p>
        </p:txBody>
      </p:sp>
    </p:spTree>
    <p:extLst>
      <p:ext uri="{BB962C8B-B14F-4D97-AF65-F5344CB8AC3E}">
        <p14:creationId xmlns:p14="http://schemas.microsoft.com/office/powerpoint/2010/main" val="5628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Considerando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trattamento dei dati personali degli interessati che si trovano nell’Unione effettuato da un titolare del trattamento o da un responsabile del trattamento non stabilito nell’Unione, quando le attività di trattamento sono connesse all’offerta di beni o servizi indipendentemente dal fatto che vi sia un pagamento correlato. </a:t>
            </a:r>
          </a:p>
          <a:p>
            <a:r>
              <a:rPr lang="it-IT" dirty="0" smtClean="0"/>
              <a:t>l’utilizzo di una lingua o di una moneta abitualmente utilizzata in uno o più Stati membri, con la possibilità di ordinare beni e servizi in tale altra lingua, o la menzione di clienti o utenti che si trovano nell’Unione possono indicare un’offerta di beni o servizi agli interessati nell’Unione</a:t>
            </a:r>
          </a:p>
          <a:p>
            <a:r>
              <a:rPr lang="it-IT" dirty="0" smtClean="0"/>
              <a:t>la </a:t>
            </a:r>
            <a:r>
              <a:rPr lang="it-IT" dirty="0"/>
              <a:t>semplice accessibilità del sito web, di un indirizzo di posta elettronica o di altre coordinate di contatto sono insufficienti per accertare tale intenzione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5684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-12229" y="334397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53213" y="1196752"/>
            <a:ext cx="86409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Sanzione ex art 83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ME – 2% fatturato </a:t>
            </a:r>
            <a:r>
              <a:rPr 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Mancata </a:t>
            </a:r>
            <a:r>
              <a:rPr 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comunicazone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/notifica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Assenza/inadeguatezza di misure di sicurezza adeguate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E30AC918-C33A-40F6-8531-3F6DDBE1004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7384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-12229" y="334397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53213" y="1196752"/>
            <a:ext cx="864095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di responsabilizzazione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Titolare e Responsabile devono mettere 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adeguate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misure tecniche e organizzative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 documentate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Prevenire la violazione dei dati personali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Reagire in modo tempestivo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Comunicare/Notificare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Obiettivo1: incrementare l’adeguatezza delle misure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Obiettivo2: proteggere gli individui e i loro dati personali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E30AC918-C33A-40F6-8531-3F6DDBE1004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1961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00092" y="1412776"/>
            <a:ext cx="77562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Confidentiality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diffusione/accesso accidentale o non autorizzato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Integrity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Alterazione accidentale o non autorizzata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Distruzione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accidentale o non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autorizzata/indisponibilità del dato personale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56440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Obblighi del Titolare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Articolo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(Notifica di una violazione dei dati personali all'autorità di controllo)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caso di violazione dei dati personali, il titolare del trattamento notifica la violazione all'autorità di controllo competente a norma dell'articolo 55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senza ingiustificato ritardo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e, ove possibile,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entro 72 ore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dal momento in cui ne è venuto a conoscenza, a meno che sia improbabile che la violazione dei dati personali presenti un rischio per i diritti e le libertà delle persone fisiche.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Qualora la notifica all'autorità di controllo non sia effettuata entro 72 ore, è corredata dei motivi del ritardo.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responsabile del trattamento informa il titolare del trattamento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senza ingiustificato ritardo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dopo essere venuto a conoscenza della violazione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Attenzione alle clausole da inserire nel contratto fra Titolare e Responsabile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14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0429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Venire a conoscenza del data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2002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Perdita </a:t>
            </a:r>
            <a:r>
              <a:rPr lang="it-IT" sz="2400" dirty="0"/>
              <a:t>di una chiave USB con dati personali non crittografati </a:t>
            </a:r>
            <a:endParaRPr lang="it-IT" sz="2400" dirty="0" smtClean="0"/>
          </a:p>
          <a:p>
            <a:endParaRPr lang="it-IT" sz="2400" dirty="0" smtClean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16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62853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Perdita </a:t>
            </a:r>
            <a:r>
              <a:rPr lang="it-IT" sz="2400" dirty="0"/>
              <a:t>di una chiave USB con dati personali non crittografati </a:t>
            </a:r>
            <a:endParaRPr lang="it-IT" sz="2400" dirty="0" smtClean="0"/>
          </a:p>
          <a:p>
            <a:endParaRPr lang="it-IT" sz="2400" dirty="0" smtClean="0"/>
          </a:p>
          <a:p>
            <a:pPr marL="457200" indent="-457200">
              <a:buAutoNum type="arabicPeriod"/>
            </a:pPr>
            <a:r>
              <a:rPr lang="it-IT" sz="2400" dirty="0" smtClean="0"/>
              <a:t>Potrebbe non essere possibile stabilire con certezza se si sia </a:t>
            </a:r>
            <a:r>
              <a:rPr lang="it-IT" sz="2400" dirty="0"/>
              <a:t>verificata una violazione della </a:t>
            </a:r>
            <a:r>
              <a:rPr lang="it-IT" sz="2400" dirty="0" smtClean="0"/>
              <a:t>riservatezza</a:t>
            </a:r>
          </a:p>
          <a:p>
            <a:pPr marL="457200" indent="-457200">
              <a:buAutoNum type="arabicPeriod"/>
            </a:pPr>
            <a:endParaRPr lang="it-IT" sz="2400" dirty="0" smtClean="0"/>
          </a:p>
          <a:p>
            <a:pPr marL="457200" indent="-457200">
              <a:buAutoNum type="arabicPeriod"/>
            </a:pPr>
            <a:r>
              <a:rPr lang="it-IT" sz="2400" dirty="0" smtClean="0"/>
              <a:t>Sicuramente violazione </a:t>
            </a:r>
            <a:r>
              <a:rPr lang="it-IT" sz="2400" dirty="0"/>
              <a:t>della </a:t>
            </a:r>
            <a:r>
              <a:rPr lang="it-IT" sz="2400" dirty="0" smtClean="0"/>
              <a:t>disponibilità</a:t>
            </a:r>
          </a:p>
          <a:p>
            <a:pPr marL="457200" indent="-457200">
              <a:buAutoNum type="arabicPeriod"/>
            </a:pPr>
            <a:endParaRPr lang="it-IT" sz="2400" dirty="0" smtClean="0"/>
          </a:p>
          <a:p>
            <a:pPr marL="457200" indent="-457200">
              <a:buAutoNum type="arabicPeriod"/>
            </a:pPr>
            <a:r>
              <a:rPr lang="it-IT" sz="2400" dirty="0" smtClean="0"/>
              <a:t>Venire a conoscenza=sapere della perdita della USB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17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16625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Qualcuno informa </a:t>
            </a:r>
            <a:r>
              <a:rPr lang="it-IT" sz="2400" dirty="0"/>
              <a:t>il responsabile del trattamento che ha </a:t>
            </a:r>
            <a:r>
              <a:rPr lang="it-IT" sz="2400" dirty="0" smtClean="0"/>
              <a:t>per errore ricevuto </a:t>
            </a:r>
            <a:r>
              <a:rPr lang="it-IT" sz="2400" dirty="0"/>
              <a:t>i dati personali di uno dei suoi clienti e fornisce la prova della divulgazione non autorizzata. </a:t>
            </a:r>
            <a:endParaRPr lang="it-IT" sz="2400" dirty="0" smtClean="0"/>
          </a:p>
          <a:p>
            <a:endParaRPr lang="it-IT" sz="2400" dirty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18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616179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Qualcuno informa </a:t>
            </a:r>
            <a:r>
              <a:rPr lang="it-IT" sz="2400" dirty="0"/>
              <a:t>il responsabile del trattamento che ha </a:t>
            </a:r>
            <a:r>
              <a:rPr lang="it-IT" sz="2400" dirty="0" smtClean="0"/>
              <a:t>per errore ricevuto </a:t>
            </a:r>
            <a:r>
              <a:rPr lang="it-IT" sz="2400" dirty="0"/>
              <a:t>i dati personali di uno dei suoi clienti e fornisce la prova della divulgazione non autorizzata. 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Il Titolare ne viene immediatamente a conoscenza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19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734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51520" y="263691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VIOLAZIONE</a:t>
            </a:r>
          </a:p>
          <a:p>
            <a:pPr algn="ctr"/>
            <a:r>
              <a:rPr lang="it-IT" sz="3600" b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DATI PERSONALI</a:t>
            </a:r>
            <a:br>
              <a:rPr lang="it-IT" sz="3600" b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3600" b="1" i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it-IT" sz="3600" b="1" i="1" dirty="0" err="1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r>
              <a:rPr lang="it-IT" sz="3600" b="1" dirty="0">
                <a:solidFill>
                  <a:srgbClr val="2B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2800" i="1" dirty="0">
              <a:solidFill>
                <a:srgbClr val="2B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96618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Un Titolare rileva </a:t>
            </a:r>
            <a:r>
              <a:rPr lang="it-IT" sz="2400" dirty="0"/>
              <a:t>che c'è stata una possibile intrusione nella sua </a:t>
            </a:r>
            <a:r>
              <a:rPr lang="it-IT" sz="2400" dirty="0" smtClean="0"/>
              <a:t>rete e rileva che i dati personali presenti sono </a:t>
            </a:r>
            <a:r>
              <a:rPr lang="it-IT" sz="2400" dirty="0"/>
              <a:t>stati </a:t>
            </a:r>
            <a:r>
              <a:rPr lang="it-IT" sz="2400" dirty="0" smtClean="0"/>
              <a:t>compromessi</a:t>
            </a:r>
          </a:p>
          <a:p>
            <a:endParaRPr lang="it-IT" sz="2400" dirty="0"/>
          </a:p>
          <a:p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/>
              <a:t> </a:t>
            </a:r>
          </a:p>
          <a:p>
            <a:endParaRPr lang="it-IT" sz="2400" dirty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20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990448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Un Titolare rileva </a:t>
            </a:r>
            <a:r>
              <a:rPr lang="it-IT" sz="2400" dirty="0"/>
              <a:t>che c'è stata una possibile intrusione nella sua </a:t>
            </a:r>
            <a:r>
              <a:rPr lang="it-IT" sz="2400" dirty="0" smtClean="0"/>
              <a:t>rete e rileva che i dati personali presenti sono </a:t>
            </a:r>
            <a:r>
              <a:rPr lang="it-IT" sz="2400" dirty="0"/>
              <a:t>stati </a:t>
            </a:r>
            <a:r>
              <a:rPr lang="it-IT" sz="2400" dirty="0" smtClean="0"/>
              <a:t>compromessi</a:t>
            </a:r>
          </a:p>
          <a:p>
            <a:endParaRPr lang="it-IT" sz="2400" dirty="0"/>
          </a:p>
          <a:p>
            <a:r>
              <a:rPr lang="it-IT" sz="2400" dirty="0"/>
              <a:t>Il Titolare ne viene immediatamente a conoscenza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/>
              <a:t> </a:t>
            </a:r>
          </a:p>
          <a:p>
            <a:endParaRPr lang="it-IT" sz="2400" dirty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21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598463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Un hacker contatta </a:t>
            </a:r>
            <a:r>
              <a:rPr lang="it-IT" sz="2400" dirty="0"/>
              <a:t>il </a:t>
            </a:r>
            <a:r>
              <a:rPr lang="it-IT" sz="2400" dirty="0" smtClean="0"/>
              <a:t>Titolare dicendo di aver </a:t>
            </a:r>
            <a:r>
              <a:rPr lang="it-IT" sz="2400" dirty="0" err="1"/>
              <a:t>hackerato</a:t>
            </a:r>
            <a:r>
              <a:rPr lang="it-IT" sz="2400" dirty="0"/>
              <a:t> il suo sistema per chiedere un riscatto. </a:t>
            </a:r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dirty="0"/>
              <a:t>Il Titolare ne viene immediatamente a </a:t>
            </a:r>
            <a:r>
              <a:rPr lang="it-IT" sz="2400" dirty="0" smtClean="0"/>
              <a:t>conoscenza, dopo aver effettuato le verifiche</a:t>
            </a:r>
          </a:p>
          <a:p>
            <a:endParaRPr lang="it-IT" sz="2400" dirty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22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58512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834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CONTENUTO DELLA NOTIFICA DI DATA BREACH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notifica 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descrive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natura della violazione dei dati personali compresi, ove possibile, le categorie e il numero approssimativo di interessati in questione nonché le categorie e il numero approssimativo di registrazioni dei dati personali in questione;</a:t>
            </a: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comunica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nome e i dati di contatto del responsabile della protezione dei dati o di altro punto di contatto presso cui ottenere più informazioni;</a:t>
            </a: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descrive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probabili conseguenze della violazione dei dati personali;</a:t>
            </a: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descrive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misure adottate o di cui si propone l'adozione da parte del titolare del trattamento per porre rimedio alla violazione dei dati personali e anche, se del caso, per attenuarne i possibili effetti negativi.</a:t>
            </a: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9CF4C327-8040-4D97-920A-C9C76FE7A8FA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23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08119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834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CONTENUTO DELLA NOTIFICA DI DATA BREACH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 di interessati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 di dati personali violati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Conseguenze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Misure adottate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9CF4C327-8040-4D97-920A-C9C76FE7A8FA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24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4658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86165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ALTRI ADEMPIMENTI CONNESSI ALLE VIOLAZIONI DEI DATI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Qualora e nella misura in cui non sia possibile fornire le informazioni contestualmente, le informazioni possono essere fornite in fasi successive senza ulteriore ingiustificato ritardo.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Il titolare del trattamento documenta qualsiasi violazione dei dati personali, comprese le circostanze a essa relative, le sue conseguenze e i provvedimenti adottati per porvi rimedio. Tale documentazione consente all'autorità di controllo di verificare il rispetto del presente articolo.</a:t>
            </a: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F041B2AF-030E-4FE5-949B-F06E0CA95053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25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8376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8625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OBBLIGHI DEL TITOLARE IN CASO DI DATA BREACH</a:t>
            </a:r>
          </a:p>
          <a:p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Articolo 34 (Comunicazione di una violazione dei dati personali all'interessato)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Quando la violazione dei dati personali è suscettibile di presentare un 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rischio elevato per i diritti e le libertà delle persone fisiche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, il titolare del trattamento 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comunica la violazione all'interessato senza ingiustificato ritardo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comunicazione all'interessato di cui al paragrafo 1 del presente articolo descrive con un linguaggio semplice e chiaro la natura della violazione dei dati personali e contiene almeno le informazioni e le misure di cui all'articolo 33, paragrafo 3, lettere b), c) e d).</a:t>
            </a: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2CE88070-D716-4C27-A54D-CD8773F4AD24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26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42908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9369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08720"/>
            <a:ext cx="82896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QUANDO NON È RICHIESTA LA COMUNICAZIONE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Non è richiesta la comunicazione all'interessato di cui al paragrafo 1 se è soddisfatta una delle seguenti condizioni:</a:t>
            </a:r>
          </a:p>
          <a:p>
            <a:pPr marL="457200" indent="-457200">
              <a:buFont typeface="+mj-lt"/>
              <a:buAutoNum type="arabicPeriod" startAt="3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titolare del trattamento ha messo in atto le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misure tecniche e organizzative adeguate di protezione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 tali misure erano state applicate ai dati personali oggetto della violazione, in particolare quelle destinate a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rendere i dati personali incomprensibili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chiunque non sia autorizzato ad accedervi, quali la cifratura;</a:t>
            </a: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titolare del trattamento ha successivamente adottato misure atte a scongiurare il sopraggiungere di un rischio elevato per i diritti e le libertà degli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interessati;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comunicazione richiederebbe </a:t>
            </a:r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sforzi sproporzionati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In tal caso, si procede invece a una comunicazione pubblica o a una misura simile, tramite la quale gli interessati sono informati con analoga efficacia.</a:t>
            </a: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762CB1AE-1EF2-48F7-BCDA-F296BA671A2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27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33787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07504" y="6309320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diritto alla protezione dei dati e la tutela della persona</a:t>
            </a:r>
            <a:b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Sicurezza, riduzione dei rischi, data </a:t>
            </a:r>
            <a:r>
              <a:rPr lang="it-IT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6165" y="26238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dei 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978981"/>
            <a:ext cx="82896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VALUTAZIONE DEL GARANTE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titolare del trattamento non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ancora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comunicato all'interessato la violazione dei dati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l'autorità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controllo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valuta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probabilità che la violazione dei dati personali presenti un rischio elevato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può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richiedere che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provveda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può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decidere che una delle condizioni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soddisfatta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D32A3243-9E29-4C93-A3A0-618F8C16A8E0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28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70650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162" y="25916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gestione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it-IT" sz="36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breach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1840" y="1139552"/>
            <a:ext cx="82896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a meno che sia improbabile che la violazione dei dati personali presenti un rischio per i diritti e le libertà delle persone </a:t>
            </a:r>
            <a:r>
              <a:rPr lang="it-I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fisiche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 smtClean="0"/>
          </a:p>
          <a:p>
            <a:r>
              <a:rPr lang="it-IT" sz="2400" dirty="0" smtClean="0"/>
              <a:t>Valutazione </a:t>
            </a:r>
            <a:r>
              <a:rPr lang="it-IT" sz="2400" dirty="0"/>
              <a:t>del potenziale rischio che potrebbe derivare da una violazione nell'ambito di una </a:t>
            </a:r>
            <a:r>
              <a:rPr lang="it-IT" sz="2400" dirty="0" smtClean="0"/>
              <a:t>DPIA</a:t>
            </a:r>
            <a:endParaRPr lang="it-IT" sz="2400" dirty="0"/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A0933C01-F79B-4231-9AC5-AA17E6751AB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29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7045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00092" y="1120676"/>
            <a:ext cx="77562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COS’È IL DATA BREACH</a:t>
            </a:r>
          </a:p>
          <a:p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(Art. 4 GDPR, definizione 12)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Violazione dei dati personali</a:t>
            </a:r>
          </a:p>
          <a:p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«Violazione di sicurezza che comporta accidentalmente o in modo illecito la distruzione, la perdita, la modifica, la divulgazione non autorizzata o l'accesso ai dati personali trasmessi, conservati o comunque trattati»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78566" y="4293096"/>
            <a:ext cx="75617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violazione può essere determinata da accesso abusivo ai sistemi informatici, ovvero da sottrazione o perdita di dati e supporti di memorizzazione.</a:t>
            </a: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54295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 del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Quando un </a:t>
            </a:r>
            <a:r>
              <a:rPr lang="it-IT" dirty="0" smtClean="0"/>
              <a:t>di trattamento presenta </a:t>
            </a:r>
            <a:r>
              <a:rPr lang="it-IT" dirty="0"/>
              <a:t>un rischio elevato per i diritti e le libertà delle persone fisiche</a:t>
            </a:r>
            <a:endParaRPr lang="it-IT" dirty="0" smtClean="0"/>
          </a:p>
          <a:p>
            <a:pPr lvl="1"/>
            <a:r>
              <a:rPr lang="it-IT" dirty="0"/>
              <a:t>considerati la natura, l’oggetto, il contesto e le finalità del trattamento</a:t>
            </a:r>
          </a:p>
          <a:p>
            <a:pPr lvl="1"/>
            <a:r>
              <a:rPr lang="it-IT" dirty="0" smtClean="0"/>
              <a:t>prevede </a:t>
            </a:r>
            <a:r>
              <a:rPr lang="it-IT" dirty="0"/>
              <a:t>in particolare l’uso di nuove </a:t>
            </a:r>
            <a:r>
              <a:rPr lang="it-IT" dirty="0" smtClean="0"/>
              <a:t>tecnologie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titolare del </a:t>
            </a:r>
            <a:r>
              <a:rPr lang="it-IT" dirty="0" smtClean="0"/>
              <a:t>trattamento deve effettuare una </a:t>
            </a:r>
            <a:r>
              <a:rPr lang="it-IT" dirty="0"/>
              <a:t>valutazione dell’impatto dei </a:t>
            </a:r>
            <a:r>
              <a:rPr lang="it-IT" dirty="0" smtClean="0"/>
              <a:t>trattamenti previsti </a:t>
            </a:r>
            <a:r>
              <a:rPr lang="it-IT" dirty="0"/>
              <a:t>sulla protezione dei dati </a:t>
            </a:r>
            <a:r>
              <a:rPr lang="it-IT" dirty="0" smtClean="0"/>
              <a:t>personali</a:t>
            </a:r>
          </a:p>
          <a:p>
            <a:r>
              <a:rPr lang="it-IT" dirty="0" smtClean="0"/>
              <a:t>Una </a:t>
            </a:r>
            <a:r>
              <a:rPr lang="it-IT" dirty="0"/>
              <a:t>singola valutazione può </a:t>
            </a:r>
            <a:r>
              <a:rPr lang="it-IT" dirty="0" smtClean="0"/>
              <a:t>esaminare un </a:t>
            </a:r>
            <a:r>
              <a:rPr lang="it-IT" dirty="0"/>
              <a:t>insieme di trattamenti simili che presentano rischi elevati </a:t>
            </a:r>
            <a:r>
              <a:rPr lang="it-IT" dirty="0" smtClean="0"/>
              <a:t>analoghi</a:t>
            </a:r>
          </a:p>
          <a:p>
            <a:r>
              <a:rPr lang="it-IT" dirty="0" smtClean="0"/>
              <a:t>Prima </a:t>
            </a:r>
            <a:r>
              <a:rPr lang="it-IT" dirty="0"/>
              <a:t>di procedere al trattamento</a:t>
            </a:r>
          </a:p>
        </p:txBody>
      </p:sp>
    </p:spTree>
    <p:extLst>
      <p:ext uri="{BB962C8B-B14F-4D97-AF65-F5344CB8AC3E}">
        <p14:creationId xmlns:p14="http://schemas.microsoft.com/office/powerpoint/2010/main" val="1508257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Rischio -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è la potenzialità che un'azione o un'attività scelta </a:t>
            </a:r>
            <a:r>
              <a:rPr lang="it-IT" dirty="0" smtClean="0"/>
              <a:t>porti </a:t>
            </a:r>
            <a:r>
              <a:rPr lang="it-IT" dirty="0"/>
              <a:t>a </a:t>
            </a:r>
            <a:r>
              <a:rPr lang="it-IT" dirty="0" smtClean="0"/>
              <a:t>un danno (una </a:t>
            </a:r>
            <a:r>
              <a:rPr lang="it-IT" dirty="0"/>
              <a:t>perdita o ad un evento </a:t>
            </a:r>
            <a:r>
              <a:rPr lang="it-IT" dirty="0" smtClean="0"/>
              <a:t>indesiderabile)</a:t>
            </a:r>
          </a:p>
          <a:p>
            <a:r>
              <a:rPr lang="it-IT" dirty="0" smtClean="0"/>
              <a:t>non agire è un’azione</a:t>
            </a:r>
          </a:p>
          <a:p>
            <a:r>
              <a:rPr lang="it-IT" dirty="0" smtClean="0"/>
              <a:t>Rischio= P x D</a:t>
            </a:r>
          </a:p>
          <a:p>
            <a:r>
              <a:rPr lang="it-IT" dirty="0" smtClean="0"/>
              <a:t>P= probabilità che un certo evento accada</a:t>
            </a:r>
          </a:p>
          <a:p>
            <a:r>
              <a:rPr lang="it-IT" dirty="0" smtClean="0"/>
              <a:t>D= danno conseguente</a:t>
            </a:r>
          </a:p>
          <a:p>
            <a:r>
              <a:rPr lang="it-IT" dirty="0" smtClean="0"/>
              <a:t>Valutazione del rischio= determinazione </a:t>
            </a:r>
            <a:r>
              <a:rPr lang="it-IT" dirty="0"/>
              <a:t>quantitativa o qualitativa del rischio associato ad una situazione ben definita e ad una minaccia </a:t>
            </a:r>
            <a:r>
              <a:rPr lang="it-IT" dirty="0" smtClean="0"/>
              <a:t>conosciuta </a:t>
            </a:r>
            <a:r>
              <a:rPr lang="it-IT" dirty="0"/>
              <a:t>allo scopo di scegliere le adeguate misure di </a:t>
            </a:r>
            <a:r>
              <a:rPr lang="it-IT" dirty="0" smtClean="0"/>
              <a:t>sicurezza</a:t>
            </a:r>
          </a:p>
          <a:p>
            <a:r>
              <a:rPr lang="it-IT" dirty="0"/>
              <a:t>individuare </a:t>
            </a:r>
            <a:r>
              <a:rPr lang="it-IT" dirty="0" smtClean="0"/>
              <a:t>tutte le circostanze che </a:t>
            </a:r>
            <a:r>
              <a:rPr lang="it-IT" dirty="0"/>
              <a:t>possono arrecare danno</a:t>
            </a:r>
          </a:p>
          <a:p>
            <a:r>
              <a:rPr lang="it-IT" dirty="0"/>
              <a:t>stimare </a:t>
            </a:r>
            <a:r>
              <a:rPr lang="it-IT" dirty="0" smtClean="0"/>
              <a:t>la </a:t>
            </a:r>
            <a:r>
              <a:rPr lang="it-IT" dirty="0"/>
              <a:t>probabilità e gravità del </a:t>
            </a:r>
            <a:r>
              <a:rPr lang="it-IT" dirty="0" smtClean="0"/>
              <a:t>potenziale danno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9672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dirty="0" smtClean="0"/>
              <a:t>Analisi dei rischi e valutazione d'impatto privacy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Data </a:t>
            </a:r>
            <a:r>
              <a:rPr lang="it-IT" dirty="0" err="1" smtClean="0"/>
              <a:t>protection</a:t>
            </a:r>
            <a:r>
              <a:rPr lang="it-IT" dirty="0" smtClean="0"/>
              <a:t> impact </a:t>
            </a:r>
            <a:r>
              <a:rPr lang="it-IT" dirty="0" err="1" smtClean="0"/>
              <a:t>assessment</a:t>
            </a:r>
            <a:r>
              <a:rPr lang="it-IT" dirty="0" smtClean="0"/>
              <a:t> PIA/DPIA</a:t>
            </a:r>
          </a:p>
          <a:p>
            <a:r>
              <a:rPr lang="it-IT" dirty="0" smtClean="0"/>
              <a:t>Elemento chiave del principio di responsabilizzazione (</a:t>
            </a:r>
            <a:r>
              <a:rPr lang="it-IT" dirty="0" err="1" smtClean="0"/>
              <a:t>accountability</a:t>
            </a:r>
            <a:r>
              <a:rPr lang="it-IT" dirty="0" smtClean="0"/>
              <a:t>) </a:t>
            </a:r>
            <a:r>
              <a:rPr lang="it-IT" dirty="0"/>
              <a:t>di titolari e </a:t>
            </a:r>
            <a:r>
              <a:rPr lang="it-IT" dirty="0" smtClean="0"/>
              <a:t>responsabili</a:t>
            </a:r>
          </a:p>
          <a:p>
            <a:pPr lvl="1"/>
            <a:r>
              <a:rPr lang="it-IT" dirty="0" smtClean="0"/>
              <a:t>adozione </a:t>
            </a:r>
            <a:r>
              <a:rPr lang="it-IT" dirty="0"/>
              <a:t>di comportamenti </a:t>
            </a:r>
            <a:r>
              <a:rPr lang="it-IT" dirty="0" smtClean="0"/>
              <a:t>virtuosi e proattivi </a:t>
            </a:r>
          </a:p>
          <a:p>
            <a:pPr lvl="1"/>
            <a:r>
              <a:rPr lang="it-IT" dirty="0" smtClean="0"/>
              <a:t>dimostrare </a:t>
            </a:r>
            <a:r>
              <a:rPr lang="it-IT" dirty="0"/>
              <a:t>la </a:t>
            </a:r>
            <a:r>
              <a:rPr lang="it-IT" dirty="0" smtClean="0"/>
              <a:t>concreta adozione </a:t>
            </a:r>
            <a:r>
              <a:rPr lang="it-IT" dirty="0"/>
              <a:t>di misure finalizzate ad assicurare l’applicazione del </a:t>
            </a:r>
            <a:r>
              <a:rPr lang="it-IT" dirty="0" smtClean="0"/>
              <a:t>regolamento</a:t>
            </a:r>
          </a:p>
          <a:p>
            <a:pPr lvl="1"/>
            <a:r>
              <a:rPr lang="it-IT" dirty="0"/>
              <a:t>d</a:t>
            </a:r>
            <a:r>
              <a:rPr lang="it-IT" dirty="0" smtClean="0"/>
              <a:t>ocumentare le misure e gli accorgimenti adottati</a:t>
            </a:r>
            <a:endParaRPr lang="it-IT" dirty="0"/>
          </a:p>
          <a:p>
            <a:r>
              <a:rPr lang="it-IT" dirty="0" smtClean="0"/>
              <a:t>Il titolare ha l’onere di decidere </a:t>
            </a:r>
            <a:r>
              <a:rPr lang="it-IT" dirty="0"/>
              <a:t>autonomamente le modalità, le </a:t>
            </a:r>
            <a:r>
              <a:rPr lang="it-IT" dirty="0" smtClean="0"/>
              <a:t>garanzie e </a:t>
            </a:r>
            <a:r>
              <a:rPr lang="it-IT" dirty="0"/>
              <a:t>i limiti del trattamento dei dati personali </a:t>
            </a:r>
            <a:endParaRPr lang="it-IT" dirty="0" smtClean="0"/>
          </a:p>
          <a:p>
            <a:r>
              <a:rPr lang="it-IT" dirty="0" smtClean="0"/>
              <a:t>In osservanza alle disposizioni normative </a:t>
            </a:r>
            <a:r>
              <a:rPr lang="it-IT" dirty="0"/>
              <a:t>e alla luce di alcuni criteri specifici indicati nel </a:t>
            </a:r>
            <a:r>
              <a:rPr lang="it-IT" dirty="0" smtClean="0"/>
              <a:t>regolamento</a:t>
            </a:r>
          </a:p>
        </p:txBody>
      </p:sp>
    </p:spTree>
    <p:extLst>
      <p:ext uri="{BB962C8B-B14F-4D97-AF65-F5344CB8AC3E}">
        <p14:creationId xmlns:p14="http://schemas.microsoft.com/office/powerpoint/2010/main" val="3837320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DPIA – quando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Sempre per i trattamenti che prevedono:</a:t>
            </a:r>
          </a:p>
          <a:p>
            <a:pPr lvl="1"/>
            <a:r>
              <a:rPr lang="it-IT" dirty="0" smtClean="0"/>
              <a:t>una </a:t>
            </a:r>
            <a:r>
              <a:rPr lang="it-IT" dirty="0"/>
              <a:t>valutazione sistematica e globale di aspetti personali relativi a persone fisiche, </a:t>
            </a:r>
            <a:r>
              <a:rPr lang="it-IT" dirty="0" smtClean="0"/>
              <a:t>basata su </a:t>
            </a:r>
            <a:r>
              <a:rPr lang="it-IT" dirty="0"/>
              <a:t>un trattamento automatizzato, compresa la </a:t>
            </a:r>
            <a:r>
              <a:rPr lang="it-IT" dirty="0" err="1"/>
              <a:t>profilazione</a:t>
            </a:r>
            <a:r>
              <a:rPr lang="it-IT" dirty="0"/>
              <a:t>, e sulla quale si </a:t>
            </a:r>
            <a:r>
              <a:rPr lang="it-IT" dirty="0" smtClean="0"/>
              <a:t>fondano decisioni </a:t>
            </a:r>
            <a:r>
              <a:rPr lang="it-IT" dirty="0"/>
              <a:t>che hanno effetti giuridici o incidono in modo analogo significativamente </a:t>
            </a:r>
            <a:r>
              <a:rPr lang="it-IT" dirty="0" smtClean="0"/>
              <a:t>su dette </a:t>
            </a:r>
            <a:r>
              <a:rPr lang="it-IT" dirty="0"/>
              <a:t>persone fisiche;</a:t>
            </a:r>
          </a:p>
          <a:p>
            <a:pPr lvl="1"/>
            <a:r>
              <a:rPr lang="it-IT" dirty="0" smtClean="0"/>
              <a:t>il </a:t>
            </a:r>
            <a:r>
              <a:rPr lang="it-IT" dirty="0"/>
              <a:t>trattamento, su larga scala, di categorie particolari di dati personali di cui </a:t>
            </a:r>
            <a:r>
              <a:rPr lang="it-IT" dirty="0" smtClean="0"/>
              <a:t>all’articolo 9</a:t>
            </a:r>
            <a:r>
              <a:rPr lang="it-IT" dirty="0"/>
              <a:t>, paragrafo 1, </a:t>
            </a:r>
            <a:endParaRPr lang="it-IT" dirty="0" smtClean="0"/>
          </a:p>
          <a:p>
            <a:pPr lvl="1"/>
            <a:r>
              <a:rPr lang="it-IT" dirty="0"/>
              <a:t>il trattamento, su larga scala </a:t>
            </a:r>
            <a:r>
              <a:rPr lang="it-IT" dirty="0" smtClean="0"/>
              <a:t>di </a:t>
            </a:r>
            <a:r>
              <a:rPr lang="it-IT" dirty="0"/>
              <a:t>dati relativi a condanne penali e a </a:t>
            </a:r>
            <a:r>
              <a:rPr lang="it-IT" dirty="0" smtClean="0"/>
              <a:t>reati;</a:t>
            </a:r>
            <a:endParaRPr lang="it-IT" dirty="0"/>
          </a:p>
          <a:p>
            <a:pPr lvl="1"/>
            <a:r>
              <a:rPr lang="it-IT" dirty="0" smtClean="0"/>
              <a:t>la </a:t>
            </a:r>
            <a:r>
              <a:rPr lang="it-IT" dirty="0"/>
              <a:t>sorveglianza sistematica su larga scala di una zona accessibile al </a:t>
            </a:r>
            <a:r>
              <a:rPr lang="it-IT" dirty="0" smtClean="0"/>
              <a:t>pubblico</a:t>
            </a:r>
          </a:p>
          <a:p>
            <a:r>
              <a:rPr lang="it-IT" dirty="0" smtClean="0"/>
              <a:t>In casi decisi dall’Autorità, che deve rendere pubblico l’</a:t>
            </a:r>
            <a:r>
              <a:rPr lang="it-IT" dirty="0"/>
              <a:t> elenco delle tipologie di </a:t>
            </a:r>
            <a:r>
              <a:rPr lang="it-IT" dirty="0" smtClean="0"/>
              <a:t>trattamenti soggetti </a:t>
            </a:r>
            <a:r>
              <a:rPr lang="it-IT" dirty="0"/>
              <a:t>al requisito </a:t>
            </a:r>
            <a:r>
              <a:rPr lang="it-IT" dirty="0" smtClean="0"/>
              <a:t>della DPIA</a:t>
            </a:r>
          </a:p>
          <a:p>
            <a:r>
              <a:rPr lang="it-IT" dirty="0" smtClean="0"/>
              <a:t>Il titolare deve valutare nuovamente quando variano le condizioni di rischio</a:t>
            </a:r>
          </a:p>
          <a:p>
            <a:r>
              <a:rPr lang="it-IT" dirty="0" smtClean="0"/>
              <a:t>Il </a:t>
            </a:r>
            <a:r>
              <a:rPr lang="it-IT" dirty="0"/>
              <a:t>titolare può decidere di non predisporre la DPIA:</a:t>
            </a:r>
          </a:p>
          <a:p>
            <a:pPr lvl="1"/>
            <a:r>
              <a:rPr lang="it-IT" dirty="0"/>
              <a:t>Relazione che giustifica il motivo</a:t>
            </a:r>
          </a:p>
          <a:p>
            <a:pPr lvl="1"/>
            <a:r>
              <a:rPr lang="it-IT" dirty="0"/>
              <a:t>Comprensiva del parere del </a:t>
            </a:r>
            <a:r>
              <a:rPr lang="it-IT" dirty="0" smtClean="0"/>
              <a:t>DPO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84641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5159"/>
            <a:ext cx="5187280" cy="6326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854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88842" y="108137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Obblighi del titolare a seguito di </a:t>
            </a:r>
            <a:b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violazioni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43256" y="1340768"/>
            <a:ext cx="61729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generale, notificare entro 72 ore al Garante l’avvenuto 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it-I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Non notificare qualora «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sia improbabile che la violazione dei dati personali presenti un rischio per i diritti e le libertà delle persone fisiche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43512" y="3388902"/>
            <a:ext cx="8412844" cy="2800767"/>
          </a:xfrm>
          <a:prstGeom prst="rect">
            <a:avLst/>
          </a:prstGeom>
          <a:solidFill>
            <a:srgbClr val="2B4B86"/>
          </a:solidFill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notifica </a:t>
            </a:r>
            <a:r>
              <a:rPr lang="it-IT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almeno descrivere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natura della violazione dei dati personali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categorie e il numero approssimativo di interessati dal </a:t>
            </a:r>
            <a:r>
              <a:rPr lang="it-IT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categorie e il numero approssimativo di registrazioni dei dati personali oggetto di violazione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nome e i dati di contatto del responsabile della protezione dei dati o di altro punto di contatto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probabili conseguenze della violazione dei dati personali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misure adottate o di cui si propone l'adozione da parte del titolare del trattamento per porre rimedio alla violazione dei dati personali e anche, se del caso, per attenuarne i possibili effetti negativi.</a:t>
            </a:r>
          </a:p>
        </p:txBody>
      </p:sp>
      <p:sp>
        <p:nvSpPr>
          <p:cNvPr id="15" name="Segnaposto numero diapositiva 2">
            <a:extLst>
              <a:ext uri="{FF2B5EF4-FFF2-40B4-BE49-F238E27FC236}">
                <a16:creationId xmlns:a16="http://schemas.microsoft.com/office/drawing/2014/main" xmlns="" id="{6F2E2874-E877-449B-86EB-63C8C84E7845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35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8577"/>
      </p:ext>
    </p:extLst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Furto di un CD utilizzato per il backup di dati personali criptati</a:t>
            </a:r>
          </a:p>
          <a:p>
            <a:r>
              <a:rPr lang="it-IT" dirty="0" smtClean="0"/>
              <a:t>Furto di dati personali da un sito web che eroga servizi on line</a:t>
            </a:r>
          </a:p>
          <a:p>
            <a:r>
              <a:rPr lang="it-IT" dirty="0" smtClean="0"/>
              <a:t>Interruzione di corrente in un call center, che lo rende indisponibile per una giornata lavorativa</a:t>
            </a:r>
          </a:p>
          <a:p>
            <a:r>
              <a:rPr lang="it-IT" dirty="0" smtClean="0"/>
              <a:t>Attacco tipo </a:t>
            </a:r>
            <a:r>
              <a:rPr lang="it-IT" dirty="0" err="1" smtClean="0"/>
              <a:t>ransomware</a:t>
            </a:r>
            <a:r>
              <a:rPr lang="it-IT" dirty="0" smtClean="0"/>
              <a:t> che cifra l’unica copia dei dati di un Titolare</a:t>
            </a:r>
          </a:p>
          <a:p>
            <a:r>
              <a:rPr lang="it-IT" dirty="0"/>
              <a:t>Attacco tipo </a:t>
            </a:r>
            <a:r>
              <a:rPr lang="it-IT" dirty="0" err="1"/>
              <a:t>ransomware</a:t>
            </a:r>
            <a:r>
              <a:rPr lang="it-IT" dirty="0"/>
              <a:t> che cifra </a:t>
            </a:r>
            <a:r>
              <a:rPr lang="it-IT" dirty="0" smtClean="0"/>
              <a:t>una copia </a:t>
            </a:r>
            <a:r>
              <a:rPr lang="it-IT" dirty="0"/>
              <a:t>dei dati di un </a:t>
            </a:r>
            <a:r>
              <a:rPr lang="it-IT" dirty="0" smtClean="0"/>
              <a:t>Titolare</a:t>
            </a:r>
          </a:p>
          <a:p>
            <a:r>
              <a:rPr lang="it-IT" dirty="0" smtClean="0"/>
              <a:t>Alcuni clienti di una banca ricevono l’estratto conto mensile relativo a c/c non intestati a loro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86881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 sito di vendite online subisce un attacco in cui sono rubati nomi </a:t>
            </a:r>
            <a:r>
              <a:rPr lang="it-IT" dirty="0"/>
              <a:t>utente, password e cronologia degli acquisti </a:t>
            </a:r>
            <a:r>
              <a:rPr lang="it-IT" dirty="0" smtClean="0"/>
              <a:t>che vengono successivamente pubblicati sul web.</a:t>
            </a:r>
          </a:p>
          <a:p>
            <a:r>
              <a:rPr lang="it-IT" dirty="0" smtClean="0"/>
              <a:t>Una </a:t>
            </a:r>
            <a:r>
              <a:rPr lang="it-IT" dirty="0"/>
              <a:t>società </a:t>
            </a:r>
            <a:r>
              <a:rPr lang="it-IT" dirty="0" smtClean="0"/>
              <a:t>che eroga un servizio di </a:t>
            </a:r>
            <a:r>
              <a:rPr lang="it-IT" dirty="0" err="1" smtClean="0"/>
              <a:t>webhosting</a:t>
            </a:r>
            <a:r>
              <a:rPr lang="it-IT" dirty="0" smtClean="0"/>
              <a:t> (in qualità di Responsabile) </a:t>
            </a:r>
            <a:r>
              <a:rPr lang="it-IT" dirty="0"/>
              <a:t>identifica un errore nel </a:t>
            </a:r>
            <a:r>
              <a:rPr lang="it-IT" dirty="0" smtClean="0"/>
              <a:t>software che </a:t>
            </a:r>
            <a:r>
              <a:rPr lang="it-IT" dirty="0"/>
              <a:t>controlla </a:t>
            </a:r>
            <a:r>
              <a:rPr lang="it-IT" dirty="0" smtClean="0"/>
              <a:t>i permessi di accesso, tale che  </a:t>
            </a:r>
            <a:r>
              <a:rPr lang="it-IT" dirty="0"/>
              <a:t>ogni utente può accedere ai dettagli dell'account di qualsiasi altro </a:t>
            </a:r>
            <a:r>
              <a:rPr lang="it-IT" dirty="0" smtClean="0"/>
              <a:t>utente.</a:t>
            </a:r>
          </a:p>
          <a:p>
            <a:r>
              <a:rPr lang="it-IT" dirty="0" smtClean="0"/>
              <a:t>Un attacco informatico rende indisponibili i dati dei pazienti di un ospedale per 24 ore</a:t>
            </a:r>
          </a:p>
          <a:p>
            <a:r>
              <a:rPr lang="it-IT" dirty="0" smtClean="0"/>
              <a:t>Un servizio di </a:t>
            </a:r>
            <a:r>
              <a:rPr lang="it-IT" dirty="0" err="1" smtClean="0"/>
              <a:t>direct</a:t>
            </a:r>
            <a:r>
              <a:rPr lang="it-IT" dirty="0" smtClean="0"/>
              <a:t> mailing manda messaggi con i riceventi nel campo «A» o «CC»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428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Grazie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e.tabet@gpdp.it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821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00092" y="1120676"/>
            <a:ext cx="77562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Violazione di sicurezza che comporta accidentalmente o in modo illecito 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distruzione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perdita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modifica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divulgazione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 non autorizzata o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l'accesso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 ai dati personali trasmessi, conservati o comunque trattati</a:t>
            </a: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Ogni DB deve essere considerato come un incidente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sicurezza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Incidente di sicurezza che riguarda i dati personali trattati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Violazione comma f dell’art 5 del GDPR</a:t>
            </a:r>
          </a:p>
          <a:p>
            <a:endParaRPr lang="it-IT" dirty="0" smtClean="0"/>
          </a:p>
          <a:p>
            <a:r>
              <a:rPr lang="it-IT" dirty="0" smtClean="0"/>
              <a:t>…garantire </a:t>
            </a:r>
            <a:r>
              <a:rPr lang="it-IT" dirty="0"/>
              <a:t>un’adeguata sicurezza dei dati personali, compresa la protezione, mediante misure tecniche e organizzative adeguate, da trattamenti non autorizzati o illeciti e dalla perdita, dalla distruzione o </a:t>
            </a:r>
            <a:r>
              <a:rPr lang="it-IT" dirty="0" smtClean="0"/>
              <a:t>da danni </a:t>
            </a:r>
            <a:r>
              <a:rPr lang="it-IT" dirty="0"/>
              <a:t>accidentali («integrità e riservatezza»).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6106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43297" y="1124744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Una </a:t>
            </a:r>
            <a:r>
              <a:rPr lang="it-IT" b="1" dirty="0"/>
              <a:t>violazione dei dati personali </a:t>
            </a:r>
            <a:r>
              <a:rPr lang="it-IT" dirty="0"/>
              <a:t>può, se non affrontata in modo adeguato e </a:t>
            </a:r>
            <a:r>
              <a:rPr lang="it-IT" dirty="0" smtClean="0"/>
              <a:t>tempestivo, </a:t>
            </a:r>
            <a:r>
              <a:rPr lang="it-IT" b="1" dirty="0" smtClean="0"/>
              <a:t>provocare </a:t>
            </a:r>
            <a:r>
              <a:rPr lang="it-IT" b="1" dirty="0"/>
              <a:t>danni fisici, materiali o immateriali alle persone fisiche</a:t>
            </a:r>
            <a:r>
              <a:rPr lang="it-IT" dirty="0"/>
              <a:t>, ad </a:t>
            </a:r>
            <a:r>
              <a:rPr lang="it-IT" dirty="0" smtClean="0"/>
              <a:t>esempio </a:t>
            </a:r>
            <a:r>
              <a:rPr lang="it-IT" b="1" dirty="0"/>
              <a:t>perdita</a:t>
            </a:r>
            <a:r>
              <a:rPr lang="it-IT" dirty="0" smtClean="0"/>
              <a:t> </a:t>
            </a:r>
            <a:r>
              <a:rPr lang="it-IT" b="1" dirty="0"/>
              <a:t>del</a:t>
            </a:r>
            <a:r>
              <a:rPr lang="it-IT" dirty="0"/>
              <a:t> </a:t>
            </a:r>
            <a:r>
              <a:rPr lang="it-IT" b="1" dirty="0"/>
              <a:t>controllo</a:t>
            </a:r>
            <a:r>
              <a:rPr lang="it-IT" dirty="0"/>
              <a:t> dei dati personali che li riguardano o </a:t>
            </a:r>
            <a:r>
              <a:rPr lang="it-IT" b="1" dirty="0"/>
              <a:t>limitazione</a:t>
            </a:r>
            <a:r>
              <a:rPr lang="it-IT" dirty="0"/>
              <a:t> dei </a:t>
            </a:r>
            <a:r>
              <a:rPr lang="it-IT" dirty="0" smtClean="0"/>
              <a:t>loro </a:t>
            </a:r>
            <a:r>
              <a:rPr lang="it-IT" b="1" dirty="0"/>
              <a:t>diritti</a:t>
            </a:r>
            <a:r>
              <a:rPr lang="it-IT" dirty="0"/>
              <a:t>, </a:t>
            </a:r>
            <a:r>
              <a:rPr lang="it-IT" b="1" dirty="0"/>
              <a:t>discriminazione</a:t>
            </a:r>
            <a:r>
              <a:rPr lang="it-IT" dirty="0"/>
              <a:t>, </a:t>
            </a:r>
            <a:r>
              <a:rPr lang="it-IT" b="1" dirty="0"/>
              <a:t>furto</a:t>
            </a:r>
            <a:r>
              <a:rPr lang="it-IT" dirty="0"/>
              <a:t> o usurpazione </a:t>
            </a:r>
            <a:r>
              <a:rPr lang="it-IT" b="1" dirty="0"/>
              <a:t>d’identità</a:t>
            </a:r>
            <a:r>
              <a:rPr lang="it-IT" dirty="0"/>
              <a:t>, p</a:t>
            </a:r>
            <a:r>
              <a:rPr lang="it-IT" b="1" dirty="0"/>
              <a:t>e</a:t>
            </a:r>
            <a:r>
              <a:rPr lang="it-IT" dirty="0"/>
              <a:t>rdite </a:t>
            </a:r>
            <a:r>
              <a:rPr lang="it-IT" b="1" dirty="0"/>
              <a:t>finanziarie</a:t>
            </a:r>
            <a:r>
              <a:rPr lang="it-IT" dirty="0"/>
              <a:t>, </a:t>
            </a:r>
            <a:r>
              <a:rPr lang="it-IT" b="1" dirty="0"/>
              <a:t>decifratura</a:t>
            </a:r>
            <a:r>
              <a:rPr lang="it-IT" dirty="0" smtClean="0"/>
              <a:t> non </a:t>
            </a:r>
            <a:r>
              <a:rPr lang="it-IT" dirty="0"/>
              <a:t>autorizzata della </a:t>
            </a:r>
            <a:r>
              <a:rPr lang="it-IT" b="1" dirty="0" err="1"/>
              <a:t>pseudonimizzazione</a:t>
            </a:r>
            <a:r>
              <a:rPr lang="it-IT" dirty="0"/>
              <a:t>, </a:t>
            </a:r>
            <a:r>
              <a:rPr lang="it-IT" b="1" dirty="0"/>
              <a:t>pregiudizio</a:t>
            </a:r>
            <a:r>
              <a:rPr lang="it-IT" dirty="0"/>
              <a:t> alla reputazione, </a:t>
            </a:r>
            <a:r>
              <a:rPr lang="it-IT" b="1" dirty="0"/>
              <a:t>perdita</a:t>
            </a:r>
            <a:r>
              <a:rPr lang="it-IT" dirty="0" smtClean="0"/>
              <a:t> di </a:t>
            </a:r>
            <a:r>
              <a:rPr lang="it-IT" b="1" dirty="0"/>
              <a:t>riservatezza</a:t>
            </a:r>
            <a:r>
              <a:rPr lang="it-IT" dirty="0"/>
              <a:t> dei dati personali protetti da segreto professionale o qualsiasi </a:t>
            </a:r>
            <a:r>
              <a:rPr lang="it-IT" dirty="0" smtClean="0"/>
              <a:t>altro </a:t>
            </a:r>
            <a:r>
              <a:rPr lang="it-IT" b="1" dirty="0"/>
              <a:t>danno</a:t>
            </a:r>
            <a:r>
              <a:rPr lang="it-IT" dirty="0" smtClean="0"/>
              <a:t> </a:t>
            </a:r>
            <a:r>
              <a:rPr lang="it-IT" b="1" dirty="0"/>
              <a:t>economico</a:t>
            </a:r>
            <a:r>
              <a:rPr lang="it-IT" dirty="0"/>
              <a:t> o </a:t>
            </a:r>
            <a:r>
              <a:rPr lang="it-IT" b="1" dirty="0"/>
              <a:t>sociale</a:t>
            </a:r>
            <a:r>
              <a:rPr lang="it-IT" dirty="0"/>
              <a:t> significativo alla persona fisica interessata. Pertanto, </a:t>
            </a:r>
            <a:r>
              <a:rPr lang="it-IT" dirty="0" smtClean="0"/>
              <a:t>non appena </a:t>
            </a:r>
            <a:r>
              <a:rPr lang="it-IT" dirty="0"/>
              <a:t>viene a conoscenza di un’avvenuta violazione dei dati personali, il </a:t>
            </a:r>
            <a:r>
              <a:rPr lang="it-IT" b="1" dirty="0"/>
              <a:t>titolare</a:t>
            </a:r>
            <a:r>
              <a:rPr lang="it-IT" dirty="0" smtClean="0"/>
              <a:t> del </a:t>
            </a:r>
            <a:r>
              <a:rPr lang="it-IT" dirty="0"/>
              <a:t>trattamento dovrebbe </a:t>
            </a:r>
            <a:r>
              <a:rPr lang="it-IT" b="1" dirty="0"/>
              <a:t>notificare</a:t>
            </a:r>
            <a:r>
              <a:rPr lang="it-IT" dirty="0"/>
              <a:t> la </a:t>
            </a:r>
            <a:r>
              <a:rPr lang="it-IT" b="1" dirty="0"/>
              <a:t>violazione</a:t>
            </a:r>
            <a:r>
              <a:rPr lang="it-IT" dirty="0"/>
              <a:t> dei dati personali all’autorità </a:t>
            </a:r>
            <a:r>
              <a:rPr lang="it-IT" dirty="0" smtClean="0"/>
              <a:t>di controllo </a:t>
            </a:r>
            <a:r>
              <a:rPr lang="it-IT" dirty="0"/>
              <a:t>competente, senza ingiustificato ritardo e, ove possibile, entro </a:t>
            </a:r>
            <a:r>
              <a:rPr lang="it-IT" b="1" dirty="0"/>
              <a:t>72</a:t>
            </a:r>
            <a:r>
              <a:rPr lang="it-IT" dirty="0"/>
              <a:t> </a:t>
            </a:r>
            <a:r>
              <a:rPr lang="it-IT" b="1" dirty="0"/>
              <a:t>ore</a:t>
            </a:r>
            <a:r>
              <a:rPr lang="it-IT" dirty="0"/>
              <a:t> </a:t>
            </a:r>
            <a:r>
              <a:rPr lang="it-IT" dirty="0" smtClean="0"/>
              <a:t>dal momento </a:t>
            </a:r>
            <a:r>
              <a:rPr lang="it-IT" dirty="0"/>
              <a:t>in cui ne è venuto a conoscenza, a meno che il titolare del </a:t>
            </a:r>
            <a:r>
              <a:rPr lang="it-IT" dirty="0" smtClean="0"/>
              <a:t>trattamento non </a:t>
            </a:r>
            <a:r>
              <a:rPr lang="it-IT" dirty="0"/>
              <a:t>sia in grado di dimostrare che, conformemente al principio di </a:t>
            </a:r>
            <a:r>
              <a:rPr lang="it-IT" dirty="0" smtClean="0"/>
              <a:t>responsabilizzazione, è </a:t>
            </a:r>
            <a:r>
              <a:rPr lang="it-IT" dirty="0"/>
              <a:t>improbabile che la violazione dei dati personali presenti un rischio per </a:t>
            </a:r>
            <a:r>
              <a:rPr lang="it-IT" dirty="0" smtClean="0"/>
              <a:t>i diritti </a:t>
            </a:r>
            <a:r>
              <a:rPr lang="it-IT" dirty="0"/>
              <a:t>e le libertà delle persone fisiche. Oltre il termine di 72 ore, tale </a:t>
            </a:r>
            <a:r>
              <a:rPr lang="it-IT" dirty="0" smtClean="0"/>
              <a:t>notifica dovrebbe </a:t>
            </a:r>
            <a:r>
              <a:rPr lang="it-IT" dirty="0"/>
              <a:t>essere corredata delle ragioni del ritardo e le informazioni potrebbero </a:t>
            </a:r>
            <a:r>
              <a:rPr lang="it-IT" dirty="0" smtClean="0"/>
              <a:t>essere fornite </a:t>
            </a:r>
            <a:r>
              <a:rPr lang="it-IT" dirty="0"/>
              <a:t>in fasi successive senza ulteriore ingiustificato ritardo</a:t>
            </a:r>
          </a:p>
        </p:txBody>
      </p:sp>
    </p:spTree>
    <p:extLst>
      <p:ext uri="{BB962C8B-B14F-4D97-AF65-F5344CB8AC3E}">
        <p14:creationId xmlns:p14="http://schemas.microsoft.com/office/powerpoint/2010/main" val="43405089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43297" y="112474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Il </a:t>
            </a:r>
            <a:r>
              <a:rPr lang="it-IT" b="1" dirty="0"/>
              <a:t>titolare</a:t>
            </a:r>
            <a:r>
              <a:rPr lang="it-IT" dirty="0"/>
              <a:t> del trattamento dovrebbe </a:t>
            </a:r>
            <a:r>
              <a:rPr lang="it-IT" b="1" dirty="0"/>
              <a:t>comunicare</a:t>
            </a:r>
            <a:r>
              <a:rPr lang="it-IT" dirty="0"/>
              <a:t> </a:t>
            </a:r>
            <a:r>
              <a:rPr lang="it-IT" b="1" dirty="0"/>
              <a:t>all’interessato</a:t>
            </a:r>
            <a:r>
              <a:rPr lang="it-IT" dirty="0"/>
              <a:t> la violazione dei </a:t>
            </a:r>
            <a:r>
              <a:rPr lang="it-IT" dirty="0" smtClean="0"/>
              <a:t>dati personali </a:t>
            </a:r>
            <a:r>
              <a:rPr lang="it-IT" dirty="0"/>
              <a:t>senza indebito ritardo, qualora questa violazione dei dati personali </a:t>
            </a:r>
            <a:r>
              <a:rPr lang="it-IT" dirty="0" smtClean="0"/>
              <a:t>sia suscettibile </a:t>
            </a:r>
            <a:r>
              <a:rPr lang="it-IT" dirty="0"/>
              <a:t>di presentare un </a:t>
            </a:r>
            <a:r>
              <a:rPr lang="it-IT" b="1" dirty="0"/>
              <a:t>rischio</a:t>
            </a:r>
            <a:r>
              <a:rPr lang="it-IT" dirty="0"/>
              <a:t> </a:t>
            </a:r>
            <a:r>
              <a:rPr lang="it-IT" b="1" dirty="0"/>
              <a:t>elevato</a:t>
            </a:r>
            <a:r>
              <a:rPr lang="it-IT" dirty="0"/>
              <a:t> per i diritti e le libertà della persona </a:t>
            </a:r>
            <a:r>
              <a:rPr lang="it-IT" dirty="0" smtClean="0"/>
              <a:t>fisica, al </a:t>
            </a:r>
            <a:r>
              <a:rPr lang="it-IT" dirty="0"/>
              <a:t>fine di consentirgli di </a:t>
            </a:r>
            <a:r>
              <a:rPr lang="it-IT" b="1" dirty="0"/>
              <a:t>prendere</a:t>
            </a:r>
            <a:r>
              <a:rPr lang="it-IT" dirty="0"/>
              <a:t> le </a:t>
            </a:r>
            <a:r>
              <a:rPr lang="it-IT" b="1" dirty="0"/>
              <a:t>precauzioni</a:t>
            </a:r>
            <a:r>
              <a:rPr lang="it-IT" dirty="0"/>
              <a:t> </a:t>
            </a:r>
            <a:r>
              <a:rPr lang="it-IT" b="1" dirty="0"/>
              <a:t>necessarie</a:t>
            </a:r>
            <a:r>
              <a:rPr lang="it-IT" dirty="0"/>
              <a:t>. La </a:t>
            </a:r>
            <a:r>
              <a:rPr lang="it-IT" dirty="0" smtClean="0"/>
              <a:t>comunicazione dovrebbe </a:t>
            </a:r>
            <a:r>
              <a:rPr lang="it-IT" b="1" dirty="0"/>
              <a:t>descrivere</a:t>
            </a:r>
            <a:r>
              <a:rPr lang="it-IT" dirty="0"/>
              <a:t> la natura della violazione dei dati personali e formulare </a:t>
            </a:r>
            <a:r>
              <a:rPr lang="it-IT" dirty="0" smtClean="0"/>
              <a:t>raccomandazioni per </a:t>
            </a:r>
            <a:r>
              <a:rPr lang="it-IT" dirty="0"/>
              <a:t>la persona fisica interessata intese ad attenuare i potenziali </a:t>
            </a:r>
            <a:r>
              <a:rPr lang="it-IT" dirty="0" smtClean="0"/>
              <a:t>effetti negativi</a:t>
            </a:r>
            <a:r>
              <a:rPr lang="it-IT" dirty="0"/>
              <a:t>. Tali comunicazioni agli interessati dovrebbero essere effettuate non </a:t>
            </a:r>
            <a:r>
              <a:rPr lang="it-IT" dirty="0" smtClean="0"/>
              <a:t>appena </a:t>
            </a:r>
            <a:r>
              <a:rPr lang="it-IT" b="1" dirty="0" smtClean="0"/>
              <a:t>ragionevolmente</a:t>
            </a:r>
            <a:r>
              <a:rPr lang="it-IT" dirty="0" smtClean="0"/>
              <a:t> </a:t>
            </a:r>
            <a:r>
              <a:rPr lang="it-IT" b="1" dirty="0"/>
              <a:t>possibile</a:t>
            </a:r>
            <a:r>
              <a:rPr lang="it-IT" dirty="0"/>
              <a:t> e in stretta collaborazione con l’autorità di </a:t>
            </a:r>
            <a:r>
              <a:rPr lang="it-IT" dirty="0" smtClean="0"/>
              <a:t>controllo e </a:t>
            </a:r>
            <a:r>
              <a:rPr lang="it-IT" dirty="0"/>
              <a:t>nel rispetto degli orientamenti impartiti da questa o da altre autorità </a:t>
            </a:r>
            <a:r>
              <a:rPr lang="it-IT" dirty="0" smtClean="0"/>
              <a:t>competenti quali </a:t>
            </a:r>
            <a:r>
              <a:rPr lang="it-IT" dirty="0"/>
              <a:t>le autorità incaricate dell’applicazione della legge. Ad esempio, la necessità </a:t>
            </a:r>
            <a:r>
              <a:rPr lang="it-IT" dirty="0" smtClean="0"/>
              <a:t>di attenuare </a:t>
            </a:r>
            <a:r>
              <a:rPr lang="it-IT" dirty="0"/>
              <a:t>un rischio immediato di danno richiederebbe che la comunicazione </a:t>
            </a:r>
            <a:r>
              <a:rPr lang="it-IT" dirty="0" smtClean="0"/>
              <a:t>agli interessati </a:t>
            </a:r>
            <a:r>
              <a:rPr lang="it-IT" dirty="0"/>
              <a:t>fosse tempestiva, ma la necessità di attuare opportune misure per </a:t>
            </a:r>
            <a:r>
              <a:rPr lang="it-IT" dirty="0" smtClean="0"/>
              <a:t>contrastare violazioni </a:t>
            </a:r>
            <a:r>
              <a:rPr lang="it-IT" dirty="0"/>
              <a:t>di dati personali ripetute o analoghe potrebbe giustificare tempi </a:t>
            </a:r>
            <a:r>
              <a:rPr lang="it-IT" dirty="0" smtClean="0"/>
              <a:t>più lunghi </a:t>
            </a:r>
            <a:r>
              <a:rPr lang="it-IT" dirty="0"/>
              <a:t>per la comunicazione.</a:t>
            </a:r>
          </a:p>
        </p:txBody>
      </p:sp>
    </p:spTree>
    <p:extLst>
      <p:ext uri="{BB962C8B-B14F-4D97-AF65-F5344CB8AC3E}">
        <p14:creationId xmlns:p14="http://schemas.microsoft.com/office/powerpoint/2010/main" val="226285273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43297" y="1124744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È opportuno </a:t>
            </a:r>
            <a:r>
              <a:rPr lang="it-IT" b="1" dirty="0"/>
              <a:t>verificare</a:t>
            </a:r>
            <a:r>
              <a:rPr lang="it-IT" dirty="0"/>
              <a:t> se siano state messe in atto tutte le </a:t>
            </a:r>
            <a:r>
              <a:rPr lang="it-IT" b="1" dirty="0"/>
              <a:t>misure</a:t>
            </a:r>
            <a:r>
              <a:rPr lang="it-IT" dirty="0"/>
              <a:t> </a:t>
            </a:r>
            <a:r>
              <a:rPr lang="it-IT" b="1" dirty="0"/>
              <a:t>tecnologiche</a:t>
            </a:r>
            <a:r>
              <a:rPr lang="it-IT" dirty="0"/>
              <a:t> e</a:t>
            </a:r>
          </a:p>
          <a:p>
            <a:r>
              <a:rPr lang="it-IT" b="1" dirty="0"/>
              <a:t>organizzative</a:t>
            </a:r>
            <a:r>
              <a:rPr lang="it-IT" dirty="0"/>
              <a:t> </a:t>
            </a:r>
            <a:r>
              <a:rPr lang="it-IT" b="1" dirty="0"/>
              <a:t>adeguate</a:t>
            </a:r>
            <a:r>
              <a:rPr lang="it-IT" dirty="0"/>
              <a:t> di protezione per stabilire immediatamente se c’è stata </a:t>
            </a:r>
            <a:r>
              <a:rPr lang="it-IT" dirty="0" smtClean="0"/>
              <a:t>violazione dei </a:t>
            </a:r>
            <a:r>
              <a:rPr lang="it-IT" dirty="0"/>
              <a:t>dati personali e informare tempestivamente l’autorità di controllo e l’interessato.</a:t>
            </a:r>
          </a:p>
          <a:p>
            <a:r>
              <a:rPr lang="it-IT" dirty="0"/>
              <a:t>È opportuno stabilire il fatto che la notifica sia stata trasmessa senza ingiustificato</a:t>
            </a:r>
          </a:p>
          <a:p>
            <a:r>
              <a:rPr lang="it-IT" dirty="0"/>
              <a:t>ritardo, tenendo conto in particolare della natura e della gravità della </a:t>
            </a:r>
            <a:r>
              <a:rPr lang="it-IT" dirty="0" smtClean="0"/>
              <a:t>violazione dei </a:t>
            </a:r>
            <a:r>
              <a:rPr lang="it-IT" dirty="0"/>
              <a:t>dati personali e delle sue conseguenze e effetti negativi per l’interessato.</a:t>
            </a:r>
          </a:p>
          <a:p>
            <a:r>
              <a:rPr lang="it-IT" dirty="0"/>
              <a:t>Siffatta notifica può dar luogo a un intervento </a:t>
            </a:r>
            <a:r>
              <a:rPr lang="it-IT" b="1" dirty="0"/>
              <a:t>dell’autorità</a:t>
            </a:r>
            <a:r>
              <a:rPr lang="it-IT" dirty="0"/>
              <a:t> di </a:t>
            </a:r>
            <a:r>
              <a:rPr lang="it-IT" b="1" dirty="0"/>
              <a:t>controllo</a:t>
            </a:r>
            <a:r>
              <a:rPr lang="it-IT" dirty="0"/>
              <a:t> nell’ambito</a:t>
            </a:r>
          </a:p>
          <a:p>
            <a:r>
              <a:rPr lang="it-IT" dirty="0"/>
              <a:t>dei suoi </a:t>
            </a:r>
            <a:r>
              <a:rPr lang="it-IT" b="1" dirty="0"/>
              <a:t>compiti</a:t>
            </a:r>
            <a:r>
              <a:rPr lang="it-IT" dirty="0"/>
              <a:t> e </a:t>
            </a:r>
            <a:r>
              <a:rPr lang="it-IT" b="1" dirty="0"/>
              <a:t>poteri</a:t>
            </a:r>
            <a:r>
              <a:rPr lang="it-IT" dirty="0"/>
              <a:t> previsti dal presente regolamento.</a:t>
            </a:r>
          </a:p>
        </p:txBody>
      </p:sp>
    </p:spTree>
    <p:extLst>
      <p:ext uri="{BB962C8B-B14F-4D97-AF65-F5344CB8AC3E}">
        <p14:creationId xmlns:p14="http://schemas.microsoft.com/office/powerpoint/2010/main" val="253575760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1910" y="30420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xmlns="" id="{159B1029-7D67-40FE-98FA-5204B415A9FE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43297" y="1124744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Nel definire modalità dettagliate relative al formato e alle procedure applicabili alla</a:t>
            </a:r>
          </a:p>
          <a:p>
            <a:r>
              <a:rPr lang="it-IT" dirty="0"/>
              <a:t>notifica delle violazioni di dati personali, è opportuno tenere debitamente conto</a:t>
            </a:r>
          </a:p>
          <a:p>
            <a:r>
              <a:rPr lang="it-IT" dirty="0"/>
              <a:t>delle </a:t>
            </a:r>
            <a:r>
              <a:rPr lang="it-IT" b="1" dirty="0"/>
              <a:t>circostanze</a:t>
            </a:r>
            <a:r>
              <a:rPr lang="it-IT" dirty="0"/>
              <a:t> di tale </a:t>
            </a:r>
            <a:r>
              <a:rPr lang="it-IT" b="1" dirty="0"/>
              <a:t>violazione</a:t>
            </a:r>
            <a:r>
              <a:rPr lang="it-IT" dirty="0"/>
              <a:t>, ad esempio stabilire se i dati personali fossero </a:t>
            </a:r>
            <a:r>
              <a:rPr lang="it-IT" dirty="0" smtClean="0"/>
              <a:t>o meno </a:t>
            </a:r>
            <a:r>
              <a:rPr lang="it-IT" dirty="0"/>
              <a:t>protetti con </a:t>
            </a:r>
            <a:r>
              <a:rPr lang="it-IT" b="1" dirty="0"/>
              <a:t>misure</a:t>
            </a:r>
            <a:r>
              <a:rPr lang="it-IT" dirty="0"/>
              <a:t> </a:t>
            </a:r>
            <a:r>
              <a:rPr lang="it-IT" b="1" dirty="0"/>
              <a:t>tecniche</a:t>
            </a:r>
            <a:r>
              <a:rPr lang="it-IT" dirty="0"/>
              <a:t> </a:t>
            </a:r>
            <a:r>
              <a:rPr lang="it-IT" b="1" dirty="0"/>
              <a:t>adeguate</a:t>
            </a:r>
            <a:r>
              <a:rPr lang="it-IT" dirty="0"/>
              <a:t> di protezione atte a limitare </a:t>
            </a:r>
            <a:r>
              <a:rPr lang="it-IT" dirty="0" smtClean="0"/>
              <a:t>efficacemente il </a:t>
            </a:r>
            <a:r>
              <a:rPr lang="it-IT" dirty="0"/>
              <a:t>rischio di furto d’identità o altre forme di abuso. Inoltre, è opportuno </a:t>
            </a:r>
            <a:r>
              <a:rPr lang="it-IT" dirty="0" smtClean="0"/>
              <a:t>che tali </a:t>
            </a:r>
            <a:r>
              <a:rPr lang="it-IT" dirty="0"/>
              <a:t>modalità e procedure tengano conto dei legittimi interessi delle autorità </a:t>
            </a:r>
            <a:r>
              <a:rPr lang="it-IT" dirty="0" smtClean="0"/>
              <a:t>incaricate dell’applicazione </a:t>
            </a:r>
            <a:r>
              <a:rPr lang="it-IT" dirty="0"/>
              <a:t>della legge, qualora una divulgazione prematura possa </a:t>
            </a:r>
            <a:r>
              <a:rPr lang="it-IT" dirty="0" smtClean="0"/>
              <a:t>ostacolare inutilmente </a:t>
            </a:r>
            <a:r>
              <a:rPr lang="it-IT" dirty="0"/>
              <a:t>l’indagine sulle circostanze di una violazione di dati personali.</a:t>
            </a:r>
          </a:p>
        </p:txBody>
      </p:sp>
    </p:spTree>
    <p:extLst>
      <p:ext uri="{BB962C8B-B14F-4D97-AF65-F5344CB8AC3E}">
        <p14:creationId xmlns:p14="http://schemas.microsoft.com/office/powerpoint/2010/main" val="73222469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-12229" y="334397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violazione dei dati personali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53213" y="1196752"/>
            <a:ext cx="86409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Concetto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preesistente al Regolamento GDPR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Introdotto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nelle norme europee con la Direttiva 136/2009 (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Telecom Package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), applicabile al settore delle comunicazioni elettroniche, che ne prevedeva la futura generalizzazione a tutti gli ambiti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nuovo Regolamento UE estende l’obbligo di notificazione dei 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it-I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breach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 qualsiasi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settore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Autorità di protezione dati nazionale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Lead </a:t>
            </a:r>
            <a:r>
              <a:rPr 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Autorithy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Interessato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Ruolo del Responsabile del trattamento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gnaposto numero diapositiva 2">
            <a:extLst>
              <a:ext uri="{FF2B5EF4-FFF2-40B4-BE49-F238E27FC236}">
                <a16:creationId xmlns:a16="http://schemas.microsoft.com/office/drawing/2014/main" xmlns="" id="{E30AC918-C33A-40F6-8531-3F6DDBE10042}"/>
              </a:ext>
            </a:extLst>
          </p:cNvPr>
          <p:cNvSpPr txBox="1">
            <a:spLocks/>
          </p:cNvSpPr>
          <p:nvPr/>
        </p:nvSpPr>
        <p:spPr>
          <a:xfrm>
            <a:off x="7056824" y="6376243"/>
            <a:ext cx="2057400" cy="365125"/>
          </a:xfrm>
          <a:prstGeom prst="rect">
            <a:avLst/>
          </a:prstGeom>
        </p:spPr>
        <p:txBody>
          <a:bodyPr vert="horz" lIns="91432" tIns="45718" rIns="91432" bIns="4571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7606BC-8AB3-4269-911F-2A8DC2C0517E}" type="slidenum"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03631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10262</TotalTime>
  <Words>2623</Words>
  <Application>Microsoft Office PowerPoint</Application>
  <PresentationFormat>Presentazione su schermo (4:3)</PresentationFormat>
  <Paragraphs>267</Paragraphs>
  <Slides>38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Chiaro</vt:lpstr>
      <vt:lpstr>Corso di formazione per Professionisti della Privacy e Privacy Officers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Considerando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Valutazione del rischio</vt:lpstr>
      <vt:lpstr>Rischio - valutazione</vt:lpstr>
      <vt:lpstr>Analisi dei rischi e valutazione d'impatto privacy</vt:lpstr>
      <vt:lpstr>DPIA – quando</vt:lpstr>
      <vt:lpstr>Presentazione standard di PowerPoint</vt:lpstr>
      <vt:lpstr>Presentazione standard di PowerPoint</vt:lpstr>
      <vt:lpstr>Casi</vt:lpstr>
      <vt:lpstr>Casi</vt:lpstr>
      <vt:lpstr>Grazie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specializzazione per Professionisti della Privacy e Privacy Officers</dc:title>
  <dc:creator>Elena Tabet</dc:creator>
  <cp:lastModifiedBy>Elena Tabet</cp:lastModifiedBy>
  <cp:revision>109</cp:revision>
  <cp:lastPrinted>2017-11-09T15:13:29Z</cp:lastPrinted>
  <dcterms:created xsi:type="dcterms:W3CDTF">2017-10-27T09:32:48Z</dcterms:created>
  <dcterms:modified xsi:type="dcterms:W3CDTF">2018-02-23T10:46:04Z</dcterms:modified>
</cp:coreProperties>
</file>