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68" r:id="rId2"/>
    <p:sldId id="370" r:id="rId3"/>
    <p:sldId id="372" r:id="rId4"/>
    <p:sldId id="406" r:id="rId5"/>
    <p:sldId id="407" r:id="rId6"/>
    <p:sldId id="408" r:id="rId7"/>
    <p:sldId id="409" r:id="rId8"/>
    <p:sldId id="410" r:id="rId9"/>
    <p:sldId id="411" r:id="rId10"/>
    <p:sldId id="405" r:id="rId11"/>
    <p:sldId id="412" r:id="rId12"/>
    <p:sldId id="413" r:id="rId13"/>
  </p:sldIdLst>
  <p:sldSz cx="8640763" cy="6480175"/>
  <p:notesSz cx="6858000" cy="9947275"/>
  <p:defaultTextStyle>
    <a:defPPr>
      <a:defRPr lang="it-IT"/>
    </a:defPPr>
    <a:lvl1pPr algn="l" rtl="0" fontAlgn="base">
      <a:spcBef>
        <a:spcPct val="0"/>
      </a:spcBef>
      <a:spcAft>
        <a:spcPct val="0"/>
      </a:spcAft>
      <a:defRPr sz="1700" i="1" kern="1200">
        <a:solidFill>
          <a:schemeClr val="tx1"/>
        </a:solidFill>
        <a:latin typeface="Verdana" pitchFamily="34" charset="0"/>
        <a:ea typeface="+mn-ea"/>
        <a:cs typeface="+mn-cs"/>
      </a:defRPr>
    </a:lvl1pPr>
    <a:lvl2pPr marL="457200" algn="l" rtl="0" fontAlgn="base">
      <a:spcBef>
        <a:spcPct val="0"/>
      </a:spcBef>
      <a:spcAft>
        <a:spcPct val="0"/>
      </a:spcAft>
      <a:defRPr sz="1700" i="1" kern="1200">
        <a:solidFill>
          <a:schemeClr val="tx1"/>
        </a:solidFill>
        <a:latin typeface="Verdana" pitchFamily="34" charset="0"/>
        <a:ea typeface="+mn-ea"/>
        <a:cs typeface="+mn-cs"/>
      </a:defRPr>
    </a:lvl2pPr>
    <a:lvl3pPr marL="914400" algn="l" rtl="0" fontAlgn="base">
      <a:spcBef>
        <a:spcPct val="0"/>
      </a:spcBef>
      <a:spcAft>
        <a:spcPct val="0"/>
      </a:spcAft>
      <a:defRPr sz="1700" i="1" kern="1200">
        <a:solidFill>
          <a:schemeClr val="tx1"/>
        </a:solidFill>
        <a:latin typeface="Verdana" pitchFamily="34" charset="0"/>
        <a:ea typeface="+mn-ea"/>
        <a:cs typeface="+mn-cs"/>
      </a:defRPr>
    </a:lvl3pPr>
    <a:lvl4pPr marL="1371600" algn="l" rtl="0" fontAlgn="base">
      <a:spcBef>
        <a:spcPct val="0"/>
      </a:spcBef>
      <a:spcAft>
        <a:spcPct val="0"/>
      </a:spcAft>
      <a:defRPr sz="1700" i="1" kern="1200">
        <a:solidFill>
          <a:schemeClr val="tx1"/>
        </a:solidFill>
        <a:latin typeface="Verdana" pitchFamily="34" charset="0"/>
        <a:ea typeface="+mn-ea"/>
        <a:cs typeface="+mn-cs"/>
      </a:defRPr>
    </a:lvl4pPr>
    <a:lvl5pPr marL="1828800" algn="l" rtl="0" fontAlgn="base">
      <a:spcBef>
        <a:spcPct val="0"/>
      </a:spcBef>
      <a:spcAft>
        <a:spcPct val="0"/>
      </a:spcAft>
      <a:defRPr sz="1700" i="1" kern="1200">
        <a:solidFill>
          <a:schemeClr val="tx1"/>
        </a:solidFill>
        <a:latin typeface="Verdana" pitchFamily="34" charset="0"/>
        <a:ea typeface="+mn-ea"/>
        <a:cs typeface="+mn-cs"/>
      </a:defRPr>
    </a:lvl5pPr>
    <a:lvl6pPr marL="2286000" algn="l" defTabSz="914400" rtl="0" eaLnBrk="1" latinLnBrk="0" hangingPunct="1">
      <a:defRPr sz="1700" i="1" kern="1200">
        <a:solidFill>
          <a:schemeClr val="tx1"/>
        </a:solidFill>
        <a:latin typeface="Verdana" pitchFamily="34" charset="0"/>
        <a:ea typeface="+mn-ea"/>
        <a:cs typeface="+mn-cs"/>
      </a:defRPr>
    </a:lvl6pPr>
    <a:lvl7pPr marL="2743200" algn="l" defTabSz="914400" rtl="0" eaLnBrk="1" latinLnBrk="0" hangingPunct="1">
      <a:defRPr sz="1700" i="1" kern="1200">
        <a:solidFill>
          <a:schemeClr val="tx1"/>
        </a:solidFill>
        <a:latin typeface="Verdana" pitchFamily="34" charset="0"/>
        <a:ea typeface="+mn-ea"/>
        <a:cs typeface="+mn-cs"/>
      </a:defRPr>
    </a:lvl7pPr>
    <a:lvl8pPr marL="3200400" algn="l" defTabSz="914400" rtl="0" eaLnBrk="1" latinLnBrk="0" hangingPunct="1">
      <a:defRPr sz="1700" i="1" kern="1200">
        <a:solidFill>
          <a:schemeClr val="tx1"/>
        </a:solidFill>
        <a:latin typeface="Verdana" pitchFamily="34" charset="0"/>
        <a:ea typeface="+mn-ea"/>
        <a:cs typeface="+mn-cs"/>
      </a:defRPr>
    </a:lvl8pPr>
    <a:lvl9pPr marL="3657600" algn="l" defTabSz="914400" rtl="0" eaLnBrk="1" latinLnBrk="0" hangingPunct="1">
      <a:defRPr sz="1700" i="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6F3"/>
    <a:srgbClr val="666699"/>
    <a:srgbClr val="EAEAEA"/>
    <a:srgbClr val="CC3399"/>
    <a:srgbClr val="F8F8F8"/>
    <a:srgbClr val="CFD39D"/>
    <a:srgbClr val="CC0066"/>
    <a:srgbClr val="484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6" autoAdjust="0"/>
    <p:restoredTop sz="94949" autoAdjust="0"/>
  </p:normalViewPr>
  <p:slideViewPr>
    <p:cSldViewPr>
      <p:cViewPr>
        <p:scale>
          <a:sx n="100" d="100"/>
          <a:sy n="100" d="100"/>
        </p:scale>
        <p:origin x="-1752" y="-336"/>
      </p:cViewPr>
      <p:guideLst>
        <p:guide orient="horz" pos="2041"/>
        <p:guide pos="27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smtClean="0"/>
            </a:lvl1pPr>
          </a:lstStyle>
          <a:p>
            <a:pPr>
              <a:defRPr/>
            </a:pPr>
            <a:fld id="{BC564A85-DE16-42FE-830E-D1502A5D27B9}" type="datetimeFigureOut">
              <a:rPr lang="en-US"/>
              <a:pPr>
                <a:defRPr/>
              </a:pPr>
              <a:t>02/02/18</a:t>
            </a:fld>
            <a:endParaRPr 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smtClean="0"/>
            </a:lvl1pPr>
          </a:lstStyle>
          <a:p>
            <a:pPr>
              <a:defRPr/>
            </a:pPr>
            <a:fld id="{BD7C5E9B-D099-4AEF-8980-AC1A775EDA00}" type="slidenum">
              <a:rPr lang="en-US"/>
              <a:pPr>
                <a:defRPr/>
              </a:pPr>
              <a:t>‹n.›</a:t>
            </a:fld>
            <a:endParaRPr lang="en-US"/>
          </a:p>
        </p:txBody>
      </p:sp>
    </p:spTree>
    <p:extLst>
      <p:ext uri="{BB962C8B-B14F-4D97-AF65-F5344CB8AC3E}">
        <p14:creationId xmlns:p14="http://schemas.microsoft.com/office/powerpoint/2010/main" val="223004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defRPr>
            </a:lvl1pPr>
          </a:lstStyle>
          <a:p>
            <a:pPr>
              <a:defRPr/>
            </a:pPr>
            <a:endParaRPr lang="pl-PL"/>
          </a:p>
        </p:txBody>
      </p:sp>
      <p:sp>
        <p:nvSpPr>
          <p:cNvPr id="41987"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pPr>
              <a:defRPr/>
            </a:pPr>
            <a:endParaRPr lang="pl-PL"/>
          </a:p>
        </p:txBody>
      </p:sp>
      <p:sp>
        <p:nvSpPr>
          <p:cNvPr id="2867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Fare clic per modificare gli stili del testo dello schema</a:t>
            </a:r>
          </a:p>
          <a:p>
            <a:pPr lvl="1"/>
            <a:r>
              <a:rPr lang="pl-PL" noProof="0" smtClean="0"/>
              <a:t>Secondo livello</a:t>
            </a:r>
          </a:p>
          <a:p>
            <a:pPr lvl="2"/>
            <a:r>
              <a:rPr lang="pl-PL" noProof="0" smtClean="0"/>
              <a:t>Terzo livello</a:t>
            </a:r>
          </a:p>
          <a:p>
            <a:pPr lvl="3"/>
            <a:r>
              <a:rPr lang="pl-PL" noProof="0" smtClean="0"/>
              <a:t>Quarto livello</a:t>
            </a:r>
          </a:p>
          <a:p>
            <a:pPr lvl="4"/>
            <a:r>
              <a:rPr lang="pl-PL" noProof="0" smtClean="0"/>
              <a:t>Quinto livello</a:t>
            </a:r>
          </a:p>
        </p:txBody>
      </p:sp>
      <p:sp>
        <p:nvSpPr>
          <p:cNvPr id="41990"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defRPr>
            </a:lvl1pPr>
          </a:lstStyle>
          <a:p>
            <a:pPr>
              <a:defRPr/>
            </a:pPr>
            <a:endParaRPr lang="pl-PL"/>
          </a:p>
        </p:txBody>
      </p:sp>
      <p:sp>
        <p:nvSpPr>
          <p:cNvPr id="41991"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pPr>
              <a:defRPr/>
            </a:pPr>
            <a:fld id="{3B94DFDC-BDF0-4325-A64A-C53D29299324}" type="slidenum">
              <a:rPr lang="pl-PL"/>
              <a:pPr>
                <a:defRPr/>
              </a:pPr>
              <a:t>‹n.›</a:t>
            </a:fld>
            <a:endParaRPr lang="pl-PL"/>
          </a:p>
        </p:txBody>
      </p:sp>
    </p:spTree>
    <p:extLst>
      <p:ext uri="{BB962C8B-B14F-4D97-AF65-F5344CB8AC3E}">
        <p14:creationId xmlns:p14="http://schemas.microsoft.com/office/powerpoint/2010/main" val="1394864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a:spLocks noGrp="1" noRot="1" noChangeAspect="1" noChangeArrowheads="1" noTextEdit="1"/>
          </p:cNvSpPr>
          <p:nvPr>
            <p:ph type="sldImg"/>
          </p:nvPr>
        </p:nvSpPr>
        <p:spPr>
          <a:xfrm>
            <a:off x="942975" y="755650"/>
            <a:ext cx="4972050" cy="3730625"/>
          </a:xfrm>
          <a:solidFill>
            <a:srgbClr val="FFFFFF"/>
          </a:solidFill>
          <a:ln/>
        </p:spPr>
      </p:sp>
      <p:sp>
        <p:nvSpPr>
          <p:cNvPr id="7171"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atin typeface="Times New Roman" charset="0"/>
              <a:ea typeface="MS PGothic" charset="0"/>
            </a:endParaRPr>
          </a:p>
          <a:p>
            <a:r>
              <a:rPr lang="it-IT">
                <a:latin typeface="Times New Roman" charset="0"/>
                <a:ea typeface="MS PGothic" charset="0"/>
              </a:rPr>
              <a:t>Opposite change: genetic sequence in their natural state.  Anticommons after the 1980’s. Myriad Genetics example – DNA patents </a:t>
            </a:r>
            <a:r>
              <a:rPr lang="it-IT">
                <a:latin typeface="Lubalin Graph" charset="0"/>
                <a:ea typeface="MS PGothic" charset="0"/>
              </a:rPr>
              <a:t>only for isolated and purified gene sequences with a demonstrated</a:t>
            </a:r>
          </a:p>
          <a:p>
            <a:r>
              <a:rPr lang="it-IT">
                <a:latin typeface="Lubalin Graph" charset="0"/>
                <a:ea typeface="MS PGothic" charset="0"/>
              </a:rPr>
              <a:t>specific utility</a:t>
            </a:r>
            <a:endParaRPr lang="it-IT">
              <a:latin typeface="Times New Roman" charset="0"/>
              <a:ea typeface="MS PGothic" charset="0"/>
            </a:endParaRPr>
          </a:p>
          <a:p>
            <a:endParaRPr lang="it-IT">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a:spLocks noGrp="1" noRot="1" noChangeAspect="1" noChangeArrowheads="1" noTextEdit="1"/>
          </p:cNvSpPr>
          <p:nvPr>
            <p:ph type="sldImg"/>
          </p:nvPr>
        </p:nvSpPr>
        <p:spPr>
          <a:xfrm>
            <a:off x="942975" y="755650"/>
            <a:ext cx="4972050" cy="3730625"/>
          </a:xfrm>
          <a:solidFill>
            <a:srgbClr val="FFFFFF"/>
          </a:solidFill>
          <a:ln/>
        </p:spPr>
      </p:sp>
      <p:sp>
        <p:nvSpPr>
          <p:cNvPr id="11267"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sz="1400">
                <a:latin typeface="Times New Roman" charset="0"/>
                <a:ea typeface="MS PGothic" charset="0"/>
              </a:rPr>
              <a:t>Shared general concept as a result of the interdisciplinary dialogue, but different lexicon and taxonomy at a legal-technical level. Difficult to understand Law of Property Act, less difficult to analyse French or German property law.</a:t>
            </a:r>
          </a:p>
          <a:p>
            <a:r>
              <a:rPr lang="it-IT" sz="1400">
                <a:latin typeface="Times New Roman" charset="0"/>
                <a:ea typeface="MS PGothic" charset="0"/>
              </a:rPr>
              <a:t>Difficult translations and necessity of periphrasis (es CCQ)</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a:spLocks noGrp="1" noRot="1" noChangeAspect="1" noChangeArrowheads="1" noTextEdit="1"/>
          </p:cNvSpPr>
          <p:nvPr>
            <p:ph type="sldImg"/>
          </p:nvPr>
        </p:nvSpPr>
        <p:spPr>
          <a:xfrm>
            <a:off x="942975" y="755650"/>
            <a:ext cx="4972050" cy="3730625"/>
          </a:xfrm>
          <a:solidFill>
            <a:srgbClr val="FFFFFF"/>
          </a:solidFill>
          <a:ln/>
        </p:spPr>
      </p:sp>
      <p:sp>
        <p:nvSpPr>
          <p:cNvPr id="11267"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sz="1400">
                <a:latin typeface="Times New Roman" charset="0"/>
                <a:ea typeface="MS PGothic" charset="0"/>
              </a:rPr>
              <a:t>Shared general concept as a result of the interdisciplinary dialogue, but different lexicon and taxonomy at a legal-technical level. Difficult to understand Law of Property Act, less difficult to analyse French or German property law.</a:t>
            </a:r>
          </a:p>
          <a:p>
            <a:r>
              <a:rPr lang="it-IT" sz="1400">
                <a:latin typeface="Times New Roman" charset="0"/>
                <a:ea typeface="MS PGothic" charset="0"/>
              </a:rPr>
              <a:t>Difficult translations and necessity of periphrasis (es CCQ)</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a:spLocks noGrp="1" noRot="1" noChangeAspect="1" noChangeArrowheads="1" noTextEdit="1"/>
          </p:cNvSpPr>
          <p:nvPr>
            <p:ph type="sldImg"/>
          </p:nvPr>
        </p:nvSpPr>
        <p:spPr>
          <a:xfrm>
            <a:off x="942975" y="755650"/>
            <a:ext cx="4972050" cy="3730625"/>
          </a:xfrm>
          <a:solidFill>
            <a:srgbClr val="FFFFFF"/>
          </a:solidFill>
          <a:ln/>
        </p:spPr>
      </p:sp>
      <p:sp>
        <p:nvSpPr>
          <p:cNvPr id="11267"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sz="1400">
                <a:latin typeface="Times New Roman" charset="0"/>
                <a:ea typeface="MS PGothic" charset="0"/>
              </a:rPr>
              <a:t>Shared general concept as a result of the interdisciplinary dialogue, but different lexicon and taxonomy at a legal-technical level. Difficult to understand Law of Property Act, less difficult to analyse French or German property law.</a:t>
            </a:r>
          </a:p>
          <a:p>
            <a:r>
              <a:rPr lang="it-IT" sz="1400">
                <a:latin typeface="Times New Roman" charset="0"/>
                <a:ea typeface="MS PGothic" charset="0"/>
              </a:rPr>
              <a:t>Difficult translations and necessity of periphrasis (es CCQ)</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a:spLocks noGrp="1" noRot="1" noChangeAspect="1" noChangeArrowheads="1" noTextEdit="1"/>
          </p:cNvSpPr>
          <p:nvPr>
            <p:ph type="sldImg"/>
          </p:nvPr>
        </p:nvSpPr>
        <p:spPr>
          <a:xfrm>
            <a:off x="942975" y="755650"/>
            <a:ext cx="4972050" cy="3730625"/>
          </a:xfrm>
          <a:solidFill>
            <a:srgbClr val="FFFFFF"/>
          </a:solidFill>
          <a:ln/>
        </p:spPr>
      </p:sp>
      <p:sp>
        <p:nvSpPr>
          <p:cNvPr id="11267"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sz="1400">
                <a:latin typeface="Times New Roman" charset="0"/>
                <a:ea typeface="MS PGothic" charset="0"/>
              </a:rPr>
              <a:t>Shared general concept as a result of the interdisciplinary dialogue, but different lexicon and taxonomy at a legal-technical level. Difficult to understand Law of Property Act, less difficult to analyse French or German property law.</a:t>
            </a:r>
          </a:p>
          <a:p>
            <a:r>
              <a:rPr lang="it-IT" sz="1400">
                <a:latin typeface="Times New Roman" charset="0"/>
                <a:ea typeface="MS PGothic" charset="0"/>
              </a:rPr>
              <a:t>Difficult translations and necessity of periphrasis (es CCQ)</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012950"/>
            <a:ext cx="7345363" cy="1389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3671888"/>
            <a:ext cx="6049963"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DFB6CD-FF3D-448B-ACB0-57F06AF402CE}"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03F41-2E2B-4B70-8E63-5B7C62673197}"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5863" y="258763"/>
            <a:ext cx="1943100" cy="5529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58763"/>
            <a:ext cx="5681663" cy="5529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18549-6992-4912-8A62-9AE1AECB4BF8}"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7777163" cy="1081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511300"/>
            <a:ext cx="3811588"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95788" y="1511300"/>
            <a:ext cx="3813175"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95788" y="3725863"/>
            <a:ext cx="3813175" cy="2062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2B800C-C20A-4D92-AEFC-CE50F5319E2D}"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7777163" cy="1081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511300"/>
            <a:ext cx="3811588"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511300"/>
            <a:ext cx="3813175"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F707E-0E31-43BE-8EFA-B765C61C5B70}"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9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3B0BF-13BC-40E4-B156-4E60C5516BBB}"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625" y="4164013"/>
            <a:ext cx="7345363" cy="12874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97B70-878C-4CE3-8E2C-E292509F6483}"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511300"/>
            <a:ext cx="3811588"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511300"/>
            <a:ext cx="38131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A4E2C-552D-450B-8992-A8BFC58B6EFF}"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F67279-DC49-42C1-B16C-96BF0201211B}"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A16CC8-E26C-49F3-A4ED-31FEA6F1BD68}"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076325-7A9D-4418-AB9F-286C61BFF789}"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2843213" cy="10969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FF647D-46E6-476A-AF86-768B7623AA09}" type="slidenum">
              <a:rPr lang="it-IT"/>
              <a:pPr>
                <a:defRPr/>
              </a:pPr>
              <a:t>‹n.›</a:t>
            </a:fld>
            <a:endParaRPr lang="it-IT"/>
          </a:p>
        </p:txBody>
      </p:sp>
    </p:spTree>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863" y="4535488"/>
            <a:ext cx="5184775" cy="536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C23D65-0A7B-4E78-8592-CE9F390794D7}" type="slidenum">
              <a:rPr lang="it-IT"/>
              <a:pPr>
                <a:defRPr/>
              </a:pPr>
              <a:t>‹n.›</a:t>
            </a:fld>
            <a:endParaRPr lang="it-IT"/>
          </a:p>
        </p:txBody>
      </p:sp>
    </p:spTree>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0" y="258763"/>
            <a:ext cx="7777163" cy="1081087"/>
          </a:xfrm>
          <a:prstGeom prst="rect">
            <a:avLst/>
          </a:prstGeom>
          <a:noFill/>
          <a:ln w="9525">
            <a:noFill/>
            <a:miter lim="800000"/>
            <a:headEnd/>
            <a:tailEnd/>
          </a:ln>
        </p:spPr>
        <p:txBody>
          <a:bodyPr vert="horz" wrap="square" lIns="86402" tIns="43201" rIns="86402" bIns="43201"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31800" y="1511300"/>
            <a:ext cx="7777163" cy="4276725"/>
          </a:xfrm>
          <a:prstGeom prst="rect">
            <a:avLst/>
          </a:prstGeom>
          <a:noFill/>
          <a:ln w="9525">
            <a:noFill/>
            <a:miter lim="800000"/>
            <a:headEnd/>
            <a:tailEnd/>
          </a:ln>
        </p:spPr>
        <p:txBody>
          <a:bodyPr vert="horz" wrap="square" lIns="86402" tIns="43201" rIns="86402" bIns="43201"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31800" y="5900738"/>
            <a:ext cx="2016125" cy="450850"/>
          </a:xfrm>
          <a:prstGeom prst="rect">
            <a:avLst/>
          </a:prstGeom>
          <a:noFill/>
          <a:ln w="9525">
            <a:noFill/>
            <a:miter lim="800000"/>
            <a:headEnd/>
            <a:tailEnd/>
          </a:ln>
          <a:effectLst/>
        </p:spPr>
        <p:txBody>
          <a:bodyPr vert="horz" wrap="square" lIns="86402" tIns="43201" rIns="86402" bIns="43201" numCol="1" anchor="t" anchorCtr="0" compatLnSpc="1">
            <a:prstTxWarp prst="textNoShape">
              <a:avLst/>
            </a:prstTxWarp>
          </a:bodyPr>
          <a:lstStyle>
            <a:lvl1pPr>
              <a:defRPr sz="1300" i="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952750" y="5900738"/>
            <a:ext cx="2735263" cy="450850"/>
          </a:xfrm>
          <a:prstGeom prst="rect">
            <a:avLst/>
          </a:prstGeom>
          <a:noFill/>
          <a:ln w="9525">
            <a:noFill/>
            <a:miter lim="800000"/>
            <a:headEnd/>
            <a:tailEnd/>
          </a:ln>
          <a:effectLst/>
        </p:spPr>
        <p:txBody>
          <a:bodyPr vert="horz" wrap="square" lIns="86402" tIns="43201" rIns="86402" bIns="43201" numCol="1" anchor="t" anchorCtr="0" compatLnSpc="1">
            <a:prstTxWarp prst="textNoShape">
              <a:avLst/>
            </a:prstTxWarp>
          </a:bodyPr>
          <a:lstStyle>
            <a:lvl1pPr algn="ctr">
              <a:defRPr sz="1300" i="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192838" y="5900738"/>
            <a:ext cx="2016125" cy="450850"/>
          </a:xfrm>
          <a:prstGeom prst="rect">
            <a:avLst/>
          </a:prstGeom>
          <a:noFill/>
          <a:ln w="9525">
            <a:noFill/>
            <a:miter lim="800000"/>
            <a:headEnd/>
            <a:tailEnd/>
          </a:ln>
          <a:effectLst/>
        </p:spPr>
        <p:txBody>
          <a:bodyPr vert="horz" wrap="square" lIns="86402" tIns="43201" rIns="86402" bIns="43201" numCol="1" anchor="t" anchorCtr="0" compatLnSpc="1">
            <a:prstTxWarp prst="textNoShape">
              <a:avLst/>
            </a:prstTxWarp>
          </a:bodyPr>
          <a:lstStyle>
            <a:lvl1pPr algn="r">
              <a:defRPr sz="1300" i="0">
                <a:latin typeface="Arial" charset="0"/>
              </a:defRPr>
            </a:lvl1pPr>
          </a:lstStyle>
          <a:p>
            <a:pPr>
              <a:defRPr/>
            </a:pPr>
            <a:fld id="{EF4D082B-C676-44C6-90C0-BB90054AC7F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wipe dir="r"/>
  </p:transition>
  <p:hf sldNum="0" hdr="0" ftr="0" dt="0"/>
  <p:txStyles>
    <p:titleStyle>
      <a:lvl1pPr algn="ctr" defTabSz="863600" rtl="0" eaLnBrk="0" fontAlgn="base" hangingPunct="0">
        <a:spcBef>
          <a:spcPct val="0"/>
        </a:spcBef>
        <a:spcAft>
          <a:spcPct val="0"/>
        </a:spcAft>
        <a:defRPr sz="4200">
          <a:solidFill>
            <a:schemeClr val="tx2"/>
          </a:solidFill>
          <a:latin typeface="+mj-lt"/>
          <a:ea typeface="+mj-ea"/>
          <a:cs typeface="+mj-cs"/>
        </a:defRPr>
      </a:lvl1pPr>
      <a:lvl2pPr algn="ctr" defTabSz="863600" rtl="0" eaLnBrk="0" fontAlgn="base" hangingPunct="0">
        <a:spcBef>
          <a:spcPct val="0"/>
        </a:spcBef>
        <a:spcAft>
          <a:spcPct val="0"/>
        </a:spcAft>
        <a:defRPr sz="4200">
          <a:solidFill>
            <a:schemeClr val="tx2"/>
          </a:solidFill>
          <a:latin typeface="Arial" charset="0"/>
        </a:defRPr>
      </a:lvl2pPr>
      <a:lvl3pPr algn="ctr" defTabSz="863600" rtl="0" eaLnBrk="0" fontAlgn="base" hangingPunct="0">
        <a:spcBef>
          <a:spcPct val="0"/>
        </a:spcBef>
        <a:spcAft>
          <a:spcPct val="0"/>
        </a:spcAft>
        <a:defRPr sz="4200">
          <a:solidFill>
            <a:schemeClr val="tx2"/>
          </a:solidFill>
          <a:latin typeface="Arial" charset="0"/>
        </a:defRPr>
      </a:lvl3pPr>
      <a:lvl4pPr algn="ctr" defTabSz="863600" rtl="0" eaLnBrk="0" fontAlgn="base" hangingPunct="0">
        <a:spcBef>
          <a:spcPct val="0"/>
        </a:spcBef>
        <a:spcAft>
          <a:spcPct val="0"/>
        </a:spcAft>
        <a:defRPr sz="4200">
          <a:solidFill>
            <a:schemeClr val="tx2"/>
          </a:solidFill>
          <a:latin typeface="Arial" charset="0"/>
        </a:defRPr>
      </a:lvl4pPr>
      <a:lvl5pPr algn="ctr" defTabSz="863600" rtl="0" eaLnBrk="0" fontAlgn="base" hangingPunct="0">
        <a:spcBef>
          <a:spcPct val="0"/>
        </a:spcBef>
        <a:spcAft>
          <a:spcPct val="0"/>
        </a:spcAft>
        <a:defRPr sz="4200">
          <a:solidFill>
            <a:schemeClr val="tx2"/>
          </a:solidFill>
          <a:latin typeface="Arial" charset="0"/>
        </a:defRPr>
      </a:lvl5pPr>
      <a:lvl6pPr marL="457200" algn="ctr" defTabSz="863600" rtl="0" fontAlgn="base">
        <a:spcBef>
          <a:spcPct val="0"/>
        </a:spcBef>
        <a:spcAft>
          <a:spcPct val="0"/>
        </a:spcAft>
        <a:defRPr sz="4200">
          <a:solidFill>
            <a:schemeClr val="tx2"/>
          </a:solidFill>
          <a:latin typeface="Arial" charset="0"/>
        </a:defRPr>
      </a:lvl6pPr>
      <a:lvl7pPr marL="914400" algn="ctr" defTabSz="863600" rtl="0" fontAlgn="base">
        <a:spcBef>
          <a:spcPct val="0"/>
        </a:spcBef>
        <a:spcAft>
          <a:spcPct val="0"/>
        </a:spcAft>
        <a:defRPr sz="4200">
          <a:solidFill>
            <a:schemeClr val="tx2"/>
          </a:solidFill>
          <a:latin typeface="Arial" charset="0"/>
        </a:defRPr>
      </a:lvl7pPr>
      <a:lvl8pPr marL="1371600" algn="ctr" defTabSz="863600" rtl="0" fontAlgn="base">
        <a:spcBef>
          <a:spcPct val="0"/>
        </a:spcBef>
        <a:spcAft>
          <a:spcPct val="0"/>
        </a:spcAft>
        <a:defRPr sz="4200">
          <a:solidFill>
            <a:schemeClr val="tx2"/>
          </a:solidFill>
          <a:latin typeface="Arial" charset="0"/>
        </a:defRPr>
      </a:lvl8pPr>
      <a:lvl9pPr marL="1828800" algn="ctr" defTabSz="863600" rtl="0" fontAlgn="base">
        <a:spcBef>
          <a:spcPct val="0"/>
        </a:spcBef>
        <a:spcAft>
          <a:spcPct val="0"/>
        </a:spcAft>
        <a:defRPr sz="4200">
          <a:solidFill>
            <a:schemeClr val="tx2"/>
          </a:solidFill>
          <a:latin typeface="Arial" charset="0"/>
        </a:defRPr>
      </a:lvl9pPr>
    </p:titleStyle>
    <p:bodyStyle>
      <a:lvl1pPr marL="323850" indent="-323850" algn="l" defTabSz="863600" rtl="0" eaLnBrk="0" fontAlgn="base" hangingPunct="0">
        <a:spcBef>
          <a:spcPct val="20000"/>
        </a:spcBef>
        <a:spcAft>
          <a:spcPct val="0"/>
        </a:spcAft>
        <a:buChar char="•"/>
        <a:defRPr sz="3000">
          <a:solidFill>
            <a:schemeClr val="tx1"/>
          </a:solidFill>
          <a:latin typeface="+mn-lt"/>
          <a:ea typeface="+mn-ea"/>
          <a:cs typeface="+mn-cs"/>
        </a:defRPr>
      </a:lvl1pPr>
      <a:lvl2pPr marL="701675" indent="-269875" algn="l" defTabSz="863600" rtl="0" eaLnBrk="0" fontAlgn="base" hangingPunct="0">
        <a:spcBef>
          <a:spcPct val="20000"/>
        </a:spcBef>
        <a:spcAft>
          <a:spcPct val="0"/>
        </a:spcAft>
        <a:buChar char="–"/>
        <a:defRPr sz="2600">
          <a:solidFill>
            <a:schemeClr val="tx1"/>
          </a:solidFill>
          <a:latin typeface="+mn-lt"/>
        </a:defRPr>
      </a:lvl2pPr>
      <a:lvl3pPr marL="1079500" indent="-215900" algn="l" defTabSz="863600" rtl="0" eaLnBrk="0" fontAlgn="base" hangingPunct="0">
        <a:spcBef>
          <a:spcPct val="20000"/>
        </a:spcBef>
        <a:spcAft>
          <a:spcPct val="0"/>
        </a:spcAft>
        <a:buChar char="•"/>
        <a:defRPr sz="2300">
          <a:solidFill>
            <a:schemeClr val="tx1"/>
          </a:solidFill>
          <a:latin typeface="+mn-lt"/>
        </a:defRPr>
      </a:lvl3pPr>
      <a:lvl4pPr marL="1511300" indent="-215900" algn="l" defTabSz="863600" rtl="0" eaLnBrk="0" fontAlgn="base" hangingPunct="0">
        <a:spcBef>
          <a:spcPct val="20000"/>
        </a:spcBef>
        <a:spcAft>
          <a:spcPct val="0"/>
        </a:spcAft>
        <a:buChar char="–"/>
        <a:defRPr sz="1900">
          <a:solidFill>
            <a:schemeClr val="tx1"/>
          </a:solidFill>
          <a:latin typeface="+mn-lt"/>
        </a:defRPr>
      </a:lvl4pPr>
      <a:lvl5pPr marL="1944688" indent="-215900" algn="l" defTabSz="863600" rtl="0" eaLnBrk="0" fontAlgn="base" hangingPunct="0">
        <a:spcBef>
          <a:spcPct val="20000"/>
        </a:spcBef>
        <a:spcAft>
          <a:spcPct val="0"/>
        </a:spcAft>
        <a:buChar char="»"/>
        <a:defRPr sz="1900">
          <a:solidFill>
            <a:schemeClr val="tx1"/>
          </a:solidFill>
          <a:latin typeface="+mn-lt"/>
        </a:defRPr>
      </a:lvl5pPr>
      <a:lvl6pPr marL="2401888" indent="-215900" algn="l" defTabSz="863600" rtl="0" fontAlgn="base">
        <a:spcBef>
          <a:spcPct val="20000"/>
        </a:spcBef>
        <a:spcAft>
          <a:spcPct val="0"/>
        </a:spcAft>
        <a:buChar char="»"/>
        <a:defRPr sz="1900">
          <a:solidFill>
            <a:schemeClr val="tx1"/>
          </a:solidFill>
          <a:latin typeface="+mn-lt"/>
        </a:defRPr>
      </a:lvl6pPr>
      <a:lvl7pPr marL="2859088" indent="-215900" algn="l" defTabSz="863600" rtl="0" fontAlgn="base">
        <a:spcBef>
          <a:spcPct val="20000"/>
        </a:spcBef>
        <a:spcAft>
          <a:spcPct val="0"/>
        </a:spcAft>
        <a:buChar char="»"/>
        <a:defRPr sz="1900">
          <a:solidFill>
            <a:schemeClr val="tx1"/>
          </a:solidFill>
          <a:latin typeface="+mn-lt"/>
        </a:defRPr>
      </a:lvl7pPr>
      <a:lvl8pPr marL="3316288" indent="-215900" algn="l" defTabSz="863600" rtl="0" fontAlgn="base">
        <a:spcBef>
          <a:spcPct val="20000"/>
        </a:spcBef>
        <a:spcAft>
          <a:spcPct val="0"/>
        </a:spcAft>
        <a:buChar char="»"/>
        <a:defRPr sz="1900">
          <a:solidFill>
            <a:schemeClr val="tx1"/>
          </a:solidFill>
          <a:latin typeface="+mn-lt"/>
        </a:defRPr>
      </a:lvl8pPr>
      <a:lvl9pPr marL="3773488" indent="-215900" algn="l" defTabSz="863600"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contenuto 1"/>
          <p:cNvSpPr>
            <a:spLocks noGrp="1"/>
          </p:cNvSpPr>
          <p:nvPr>
            <p:ph idx="4294967295"/>
          </p:nvPr>
        </p:nvSpPr>
        <p:spPr bwMode="auto">
          <a:xfrm>
            <a:off x="1080021" y="0"/>
            <a:ext cx="6600583" cy="912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defRPr/>
            </a:pPr>
            <a:r>
              <a:rPr lang="it-IT" altLang="it-IT" sz="2400" spc="142" dirty="0" smtClean="0">
                <a:solidFill>
                  <a:srgbClr val="008000"/>
                </a:solidFill>
                <a:latin typeface="Times New Roman"/>
                <a:cs typeface="Times New Roman"/>
              </a:rPr>
              <a:t>IL CONSENSO AL TRATTAMENTO DEI DATI PERSONALI</a:t>
            </a:r>
          </a:p>
          <a:p>
            <a:pPr algn="ctr">
              <a:buFontTx/>
              <a:buNone/>
              <a:defRPr/>
            </a:pPr>
            <a:endParaRPr lang="it-IT" altLang="it-IT" sz="2400" spc="142" smtClean="0">
              <a:solidFill>
                <a:srgbClr val="008000"/>
              </a:solidFill>
              <a:latin typeface="Times New Roman"/>
              <a:cs typeface="Times New Roman"/>
            </a:endParaRPr>
          </a:p>
          <a:p>
            <a:pPr algn="ctr">
              <a:buFontTx/>
              <a:buNone/>
              <a:defRPr/>
            </a:pPr>
            <a:r>
              <a:rPr lang="it-IT" altLang="it-IT" sz="2400" spc="142" smtClean="0">
                <a:solidFill>
                  <a:srgbClr val="008000"/>
                </a:solidFill>
                <a:latin typeface="Times New Roman"/>
                <a:cs typeface="Times New Roman"/>
              </a:rPr>
              <a:t>Prof</a:t>
            </a:r>
            <a:r>
              <a:rPr lang="it-IT" altLang="it-IT" sz="2400" spc="142" dirty="0" smtClean="0">
                <a:solidFill>
                  <a:srgbClr val="008000"/>
                </a:solidFill>
                <a:latin typeface="Times New Roman"/>
                <a:cs typeface="Times New Roman"/>
              </a:rPr>
              <a:t>. Avv. Giorgio Resta</a:t>
            </a:r>
            <a:endParaRPr lang="en-US" altLang="it-IT" sz="2400" spc="142" dirty="0">
              <a:solidFill>
                <a:srgbClr val="008000"/>
              </a:solidFill>
              <a:latin typeface="Times New Roman"/>
              <a:cs typeface="Times New Roman"/>
            </a:endParaRPr>
          </a:p>
        </p:txBody>
      </p:sp>
      <p:sp>
        <p:nvSpPr>
          <p:cNvPr id="4" name="Segnaposto contenuto 1"/>
          <p:cNvSpPr txBox="1">
            <a:spLocks/>
          </p:cNvSpPr>
          <p:nvPr/>
        </p:nvSpPr>
        <p:spPr bwMode="auto">
          <a:xfrm>
            <a:off x="1189605" y="1198533"/>
            <a:ext cx="6600583" cy="912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Tx/>
              <a:buNone/>
              <a:defRPr/>
            </a:pPr>
            <a:endParaRPr lang="it-IT" altLang="it-IT" sz="1700" kern="0" dirty="0">
              <a:solidFill>
                <a:srgbClr val="FFC000"/>
              </a:solidFill>
              <a:latin typeface="Lubalin Graph" panose="02060503020205020404" pitchFamily="18" charset="0"/>
            </a:endParaRPr>
          </a:p>
          <a:p>
            <a:pPr algn="ctr">
              <a:buFontTx/>
              <a:buNone/>
              <a:defRPr/>
            </a:pPr>
            <a:endParaRPr lang="it-IT" altLang="it-IT" sz="3400" kern="0" dirty="0">
              <a:solidFill>
                <a:srgbClr val="FFC000"/>
              </a:solidFill>
              <a:latin typeface="Lubalin Graph" panose="02060503020205020404" pitchFamily="18" charset="0"/>
            </a:endParaRPr>
          </a:p>
        </p:txBody>
      </p:sp>
      <p:pic>
        <p:nvPicPr>
          <p:cNvPr id="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1" y="4896271"/>
            <a:ext cx="2304203" cy="12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13209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7"/>
          <p:cNvSpPr>
            <a:spLocks noChangeArrowheads="1"/>
          </p:cNvSpPr>
          <p:nvPr/>
        </p:nvSpPr>
        <p:spPr bwMode="auto">
          <a:xfrm>
            <a:off x="647973" y="-801323"/>
            <a:ext cx="6960623" cy="3862027"/>
          </a:xfrm>
          <a:prstGeom prst="rect">
            <a:avLst/>
          </a:prstGeom>
          <a:noFill/>
          <a:ln w="9525">
            <a:noFill/>
            <a:round/>
            <a:headEnd/>
            <a:tailEnd/>
          </a:ln>
        </p:spPr>
        <p:txBody>
          <a:bodyPr wrap="square" lIns="85041" tIns="44221" rIns="85041" bIns="44221" anchor="ctr">
            <a:spAutoFit/>
          </a:bodyPr>
          <a:lstStyle/>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r>
              <a:rPr lang="it-IT" altLang="it-IT" sz="3800" spc="94" dirty="0" smtClean="0">
                <a:solidFill>
                  <a:srgbClr val="008000"/>
                </a:solidFill>
                <a:latin typeface="Bell MT"/>
                <a:ea typeface="ＭＳ Ｐゴシック" pitchFamily="34" charset="-128"/>
                <a:cs typeface="Bell MT"/>
              </a:rPr>
              <a:t>Questioni controverse:</a:t>
            </a:r>
          </a:p>
          <a:p>
            <a:pPr algn="ctr">
              <a:lnSpc>
                <a:spcPts val="4913"/>
              </a:lnSpc>
              <a:defRPr/>
            </a:pPr>
            <a:r>
              <a:rPr lang="it-IT" altLang="it-IT" sz="3800" spc="94" dirty="0" smtClean="0">
                <a:solidFill>
                  <a:srgbClr val="008000"/>
                </a:solidFill>
                <a:latin typeface="Bell MT"/>
                <a:ea typeface="ＭＳ Ｐゴシック" pitchFamily="34" charset="-128"/>
                <a:cs typeface="Bell MT"/>
              </a:rPr>
              <a:t>1) Rapporto con la Proposta di direttiva contenuti digitali</a:t>
            </a:r>
          </a:p>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endParaRPr lang="it-IT" altLang="it-IT" sz="3800" spc="94" dirty="0">
              <a:solidFill>
                <a:srgbClr val="008000"/>
              </a:solidFill>
              <a:latin typeface="Bell MT"/>
              <a:ea typeface="ＭＳ Ｐゴシック" pitchFamily="34" charset="-128"/>
              <a:cs typeface="Bell MT"/>
            </a:endParaRPr>
          </a:p>
        </p:txBody>
      </p:sp>
    </p:spTree>
    <p:extLst>
      <p:ext uri="{BB962C8B-B14F-4D97-AF65-F5344CB8AC3E}">
        <p14:creationId xmlns:p14="http://schemas.microsoft.com/office/powerpoint/2010/main" val="144272370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7"/>
          <p:cNvSpPr>
            <a:spLocks noChangeArrowheads="1"/>
          </p:cNvSpPr>
          <p:nvPr/>
        </p:nvSpPr>
        <p:spPr bwMode="auto">
          <a:xfrm>
            <a:off x="647973" y="-801323"/>
            <a:ext cx="6960623" cy="3862027"/>
          </a:xfrm>
          <a:prstGeom prst="rect">
            <a:avLst/>
          </a:prstGeom>
          <a:noFill/>
          <a:ln w="9525">
            <a:noFill/>
            <a:round/>
            <a:headEnd/>
            <a:tailEnd/>
          </a:ln>
        </p:spPr>
        <p:txBody>
          <a:bodyPr wrap="square" lIns="85041" tIns="44221" rIns="85041" bIns="44221" anchor="ctr">
            <a:spAutoFit/>
          </a:bodyPr>
          <a:lstStyle/>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r>
              <a:rPr lang="it-IT" altLang="it-IT" sz="3800" spc="94" dirty="0" smtClean="0">
                <a:solidFill>
                  <a:srgbClr val="008000"/>
                </a:solidFill>
                <a:latin typeface="Bell MT"/>
                <a:ea typeface="ＭＳ Ｐゴシック" pitchFamily="34" charset="-128"/>
                <a:cs typeface="Bell MT"/>
              </a:rPr>
              <a:t>Questioni controverse:</a:t>
            </a:r>
          </a:p>
          <a:p>
            <a:pPr algn="ctr">
              <a:lnSpc>
                <a:spcPts val="4913"/>
              </a:lnSpc>
              <a:defRPr/>
            </a:pPr>
            <a:r>
              <a:rPr lang="it-IT" altLang="it-IT" sz="3800" spc="94" dirty="0">
                <a:solidFill>
                  <a:srgbClr val="008000"/>
                </a:solidFill>
                <a:latin typeface="Bell MT"/>
                <a:ea typeface="ＭＳ Ｐゴシック" pitchFamily="34" charset="-128"/>
                <a:cs typeface="Bell MT"/>
              </a:rPr>
              <a:t>2</a:t>
            </a:r>
            <a:r>
              <a:rPr lang="it-IT" altLang="it-IT" sz="3800" spc="94" dirty="0" smtClean="0">
                <a:solidFill>
                  <a:srgbClr val="008000"/>
                </a:solidFill>
                <a:latin typeface="Bell MT"/>
                <a:ea typeface="ＭＳ Ｐゴシック" pitchFamily="34" charset="-128"/>
                <a:cs typeface="Bell MT"/>
              </a:rPr>
              <a:t>) Consenso e trasmissione </a:t>
            </a:r>
            <a:r>
              <a:rPr lang="it-IT" altLang="it-IT" sz="3800" spc="94" dirty="0" err="1" smtClean="0">
                <a:solidFill>
                  <a:srgbClr val="008000"/>
                </a:solidFill>
                <a:latin typeface="Bell MT"/>
                <a:ea typeface="ＭＳ Ｐゴシック" pitchFamily="34" charset="-128"/>
                <a:cs typeface="Bell MT"/>
              </a:rPr>
              <a:t>mortis</a:t>
            </a:r>
            <a:r>
              <a:rPr lang="it-IT" altLang="it-IT" sz="3800" spc="94" dirty="0" smtClean="0">
                <a:solidFill>
                  <a:srgbClr val="008000"/>
                </a:solidFill>
                <a:latin typeface="Bell MT"/>
                <a:ea typeface="ＭＳ Ｐゴシック" pitchFamily="34" charset="-128"/>
                <a:cs typeface="Bell MT"/>
              </a:rPr>
              <a:t> causa dei dati personali</a:t>
            </a:r>
          </a:p>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endParaRPr lang="it-IT" altLang="it-IT" sz="3800" spc="94" dirty="0">
              <a:solidFill>
                <a:srgbClr val="008000"/>
              </a:solidFill>
              <a:latin typeface="Bell MT"/>
              <a:ea typeface="ＭＳ Ｐゴシック" pitchFamily="34" charset="-128"/>
              <a:cs typeface="Bell MT"/>
            </a:endParaRPr>
          </a:p>
        </p:txBody>
      </p:sp>
    </p:spTree>
    <p:extLst>
      <p:ext uri="{BB962C8B-B14F-4D97-AF65-F5344CB8AC3E}">
        <p14:creationId xmlns:p14="http://schemas.microsoft.com/office/powerpoint/2010/main" val="427994134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7"/>
          <p:cNvSpPr>
            <a:spLocks noChangeArrowheads="1"/>
          </p:cNvSpPr>
          <p:nvPr/>
        </p:nvSpPr>
        <p:spPr bwMode="auto">
          <a:xfrm>
            <a:off x="647973" y="-801323"/>
            <a:ext cx="6960623" cy="3862027"/>
          </a:xfrm>
          <a:prstGeom prst="rect">
            <a:avLst/>
          </a:prstGeom>
          <a:noFill/>
          <a:ln w="9525">
            <a:noFill/>
            <a:round/>
            <a:headEnd/>
            <a:tailEnd/>
          </a:ln>
        </p:spPr>
        <p:txBody>
          <a:bodyPr wrap="square" lIns="85041" tIns="44221" rIns="85041" bIns="44221" anchor="ctr">
            <a:spAutoFit/>
          </a:bodyPr>
          <a:lstStyle/>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r>
              <a:rPr lang="it-IT" altLang="it-IT" sz="3800" spc="94" dirty="0" smtClean="0">
                <a:solidFill>
                  <a:srgbClr val="008000"/>
                </a:solidFill>
                <a:latin typeface="Bell MT"/>
                <a:ea typeface="ＭＳ Ｐゴシック" pitchFamily="34" charset="-128"/>
                <a:cs typeface="Bell MT"/>
              </a:rPr>
              <a:t>Questioni controverse:</a:t>
            </a:r>
          </a:p>
          <a:p>
            <a:pPr algn="ctr">
              <a:lnSpc>
                <a:spcPts val="4913"/>
              </a:lnSpc>
              <a:defRPr/>
            </a:pPr>
            <a:r>
              <a:rPr lang="it-IT" altLang="it-IT" sz="3800" spc="94" dirty="0" smtClean="0">
                <a:solidFill>
                  <a:srgbClr val="008000"/>
                </a:solidFill>
                <a:latin typeface="Bell MT"/>
                <a:ea typeface="ＭＳ Ｐゴシック" pitchFamily="34" charset="-128"/>
                <a:cs typeface="Bell MT"/>
              </a:rPr>
              <a:t>3) Consenso e trasferimento dati all’estero</a:t>
            </a:r>
          </a:p>
          <a:p>
            <a:pPr algn="ctr">
              <a:lnSpc>
                <a:spcPts val="4913"/>
              </a:lnSpc>
              <a:defRPr/>
            </a:pPr>
            <a:endParaRPr lang="it-IT" altLang="it-IT" sz="3800" spc="94" dirty="0" smtClean="0">
              <a:solidFill>
                <a:srgbClr val="008000"/>
              </a:solidFill>
              <a:latin typeface="Bell MT"/>
              <a:ea typeface="ＭＳ Ｐゴシック" pitchFamily="34" charset="-128"/>
              <a:cs typeface="Bell MT"/>
            </a:endParaRPr>
          </a:p>
          <a:p>
            <a:pPr algn="ctr">
              <a:lnSpc>
                <a:spcPts val="4913"/>
              </a:lnSpc>
              <a:defRPr/>
            </a:pPr>
            <a:endParaRPr lang="it-IT" altLang="it-IT" sz="3800" spc="94" dirty="0">
              <a:solidFill>
                <a:srgbClr val="008000"/>
              </a:solidFill>
              <a:latin typeface="Bell MT"/>
              <a:ea typeface="ＭＳ Ｐゴシック" pitchFamily="34" charset="-128"/>
              <a:cs typeface="Bell MT"/>
            </a:endParaRPr>
          </a:p>
        </p:txBody>
      </p:sp>
    </p:spTree>
    <p:extLst>
      <p:ext uri="{BB962C8B-B14F-4D97-AF65-F5344CB8AC3E}">
        <p14:creationId xmlns:p14="http://schemas.microsoft.com/office/powerpoint/2010/main" val="214670228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7"/>
          <p:cNvSpPr>
            <a:spLocks noChangeArrowheads="1"/>
          </p:cNvSpPr>
          <p:nvPr/>
        </p:nvSpPr>
        <p:spPr bwMode="auto">
          <a:xfrm>
            <a:off x="936005" y="215751"/>
            <a:ext cx="6804601" cy="445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5041" tIns="44221" rIns="85041" bIns="44221" anchor="ctr">
            <a:spAutoFit/>
          </a:bodyPr>
          <a:lstStyle>
            <a:lvl1pPr marL="85725" indent="-857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it-IT" altLang="it-IT" sz="3000" spc="94" dirty="0" smtClean="0">
                <a:solidFill>
                  <a:srgbClr val="008000"/>
                </a:solidFill>
                <a:latin typeface="Bell MT"/>
                <a:cs typeface="Bell MT"/>
              </a:rPr>
              <a:t>ARGOMENTI</a:t>
            </a:r>
          </a:p>
          <a:p>
            <a:pPr algn="ctr" eaLnBrk="1" hangingPunct="1">
              <a:defRPr/>
            </a:pPr>
            <a:endParaRPr lang="it-IT" altLang="it-IT" sz="2800" spc="94" dirty="0">
              <a:solidFill>
                <a:srgbClr val="008000"/>
              </a:solidFill>
              <a:latin typeface="Bell MT"/>
              <a:cs typeface="Bell MT"/>
            </a:endParaRPr>
          </a:p>
          <a:p>
            <a:pPr marL="514350" indent="-514350" algn="ctr" eaLnBrk="1" hangingPunct="1">
              <a:buAutoNum type="arabicParenR"/>
              <a:defRPr/>
            </a:pPr>
            <a:r>
              <a:rPr lang="it-IT" altLang="it-IT" sz="2800" i="0" spc="94" dirty="0" smtClean="0">
                <a:solidFill>
                  <a:srgbClr val="008000"/>
                </a:solidFill>
                <a:latin typeface="Bell MT"/>
                <a:cs typeface="Bell MT"/>
              </a:rPr>
              <a:t>Il consenso al trattamento dei dati: storia e sistema</a:t>
            </a:r>
          </a:p>
          <a:p>
            <a:pPr marL="514350" indent="-514350" algn="ctr" eaLnBrk="1" hangingPunct="1">
              <a:buAutoNum type="arabicParenR"/>
              <a:defRPr/>
            </a:pPr>
            <a:r>
              <a:rPr lang="it-IT" altLang="it-IT" sz="2800" i="0" spc="94" dirty="0" smtClean="0">
                <a:solidFill>
                  <a:srgbClr val="008000"/>
                </a:solidFill>
                <a:latin typeface="Bell MT"/>
                <a:cs typeface="Bell MT"/>
              </a:rPr>
              <a:t>La disciplina del Regolamento</a:t>
            </a:r>
          </a:p>
          <a:p>
            <a:pPr marL="0" indent="0" algn="ctr" eaLnBrk="1" hangingPunct="1">
              <a:defRPr/>
            </a:pPr>
            <a:r>
              <a:rPr lang="it-IT" altLang="it-IT" sz="2800" i="0" spc="94" dirty="0" smtClean="0">
                <a:solidFill>
                  <a:srgbClr val="008000"/>
                </a:solidFill>
                <a:latin typeface="Bell MT"/>
                <a:cs typeface="Bell MT"/>
              </a:rPr>
              <a:t>3) Aspetti controversi</a:t>
            </a:r>
            <a:endParaRPr lang="it-IT" altLang="it-IT" sz="2800" i="0" spc="94" dirty="0">
              <a:solidFill>
                <a:srgbClr val="008000"/>
              </a:solidFill>
              <a:latin typeface="Bell MT"/>
              <a:cs typeface="Bell MT"/>
            </a:endParaRPr>
          </a:p>
          <a:p>
            <a:pPr algn="ctr" eaLnBrk="1" hangingPunct="1">
              <a:defRPr/>
            </a:pPr>
            <a:endParaRPr lang="it-IT" altLang="it-IT" sz="3000" spc="94" dirty="0">
              <a:solidFill>
                <a:schemeClr val="bg1"/>
              </a:solidFill>
              <a:latin typeface="Bell MT"/>
              <a:cs typeface="Bell MT"/>
            </a:endParaRPr>
          </a:p>
          <a:p>
            <a:pPr marL="0" indent="0" algn="ctr" eaLnBrk="1" hangingPunct="1">
              <a:defRPr/>
            </a:pPr>
            <a:endParaRPr lang="it-IT" altLang="it-IT" spc="94" dirty="0">
              <a:solidFill>
                <a:schemeClr val="bg1"/>
              </a:solidFill>
              <a:latin typeface="Bell MT"/>
              <a:cs typeface="Bell MT"/>
            </a:endParaRPr>
          </a:p>
          <a:p>
            <a:pPr marL="432008" indent="-432008" algn="ctr" eaLnBrk="1" hangingPunct="1">
              <a:buFontTx/>
              <a:buChar char="-"/>
              <a:defRPr/>
            </a:pPr>
            <a:endParaRPr lang="it-IT" altLang="it-IT" sz="3000" spc="94" dirty="0">
              <a:solidFill>
                <a:schemeClr val="bg1"/>
              </a:solidFill>
              <a:latin typeface="Bell MT"/>
              <a:cs typeface="Bell MT"/>
            </a:endParaRPr>
          </a:p>
          <a:p>
            <a:pPr marL="432008" indent="-432008" algn="ctr" eaLnBrk="1" hangingPunct="1">
              <a:buFontTx/>
              <a:buChar char="-"/>
              <a:defRPr/>
            </a:pPr>
            <a:endParaRPr lang="it-IT" altLang="it-IT" sz="3000" spc="94" dirty="0">
              <a:solidFill>
                <a:schemeClr val="bg1"/>
              </a:solidFill>
              <a:latin typeface="Bell MT"/>
              <a:cs typeface="Bell MT"/>
            </a:endParaRPr>
          </a:p>
        </p:txBody>
      </p:sp>
    </p:spTree>
    <p:extLst>
      <p:ext uri="{BB962C8B-B14F-4D97-AF65-F5344CB8AC3E}">
        <p14:creationId xmlns:p14="http://schemas.microsoft.com/office/powerpoint/2010/main" val="367169995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left)">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 y="0"/>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7"/>
          <p:cNvSpPr>
            <a:spLocks noChangeArrowheads="1"/>
          </p:cNvSpPr>
          <p:nvPr/>
        </p:nvSpPr>
        <p:spPr bwMode="auto">
          <a:xfrm>
            <a:off x="1080021" y="-27263"/>
            <a:ext cx="6600583" cy="1341849"/>
          </a:xfrm>
          <a:prstGeom prst="rect">
            <a:avLst/>
          </a:prstGeom>
          <a:noFill/>
          <a:ln w="9525">
            <a:noFill/>
            <a:round/>
            <a:headEnd/>
            <a:tailEnd/>
          </a:ln>
        </p:spPr>
        <p:txBody>
          <a:bodyPr lIns="85041" tIns="44221" rIns="85041" bIns="44221" anchor="ctr">
            <a:spAutoFit/>
          </a:bodyPr>
          <a:lstStyle/>
          <a:p>
            <a:pPr algn="ctr">
              <a:lnSpc>
                <a:spcPts val="4913"/>
              </a:lnSpc>
              <a:defRPr/>
            </a:pPr>
            <a:r>
              <a:rPr lang="it-IT" altLang="it-IT" sz="3800" spc="94" dirty="0" smtClean="0">
                <a:solidFill>
                  <a:srgbClr val="008000"/>
                </a:solidFill>
                <a:latin typeface="Bell MT"/>
                <a:ea typeface="ＭＳ Ｐゴシック" pitchFamily="34" charset="-128"/>
                <a:cs typeface="Bell MT"/>
              </a:rPr>
              <a:t>Consenso: storia e sistema</a:t>
            </a:r>
          </a:p>
          <a:p>
            <a:pPr algn="ctr">
              <a:lnSpc>
                <a:spcPts val="4913"/>
              </a:lnSpc>
              <a:defRPr/>
            </a:pPr>
            <a:endParaRPr lang="it-IT" altLang="it-IT" sz="3800" spc="94" dirty="0">
              <a:solidFill>
                <a:srgbClr val="008000"/>
              </a:solidFill>
              <a:latin typeface="Bell MT"/>
              <a:ea typeface="ＭＳ Ｐゴシック" pitchFamily="34" charset="-128"/>
              <a:cs typeface="Bell MT"/>
            </a:endParaRPr>
          </a:p>
        </p:txBody>
      </p:sp>
    </p:spTree>
    <p:extLst>
      <p:ext uri="{BB962C8B-B14F-4D97-AF65-F5344CB8AC3E}">
        <p14:creationId xmlns:p14="http://schemas.microsoft.com/office/powerpoint/2010/main" val="165232832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122099" y="994527"/>
            <a:ext cx="6396565" cy="6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r>
              <a:rPr lang="it-IT" sz="3800" dirty="0" smtClean="0">
                <a:solidFill>
                  <a:srgbClr val="008000"/>
                </a:solidFill>
                <a:latin typeface="Bell MT" charset="0"/>
                <a:cs typeface="Bell MT" charset="0"/>
              </a:rPr>
              <a:t>Direttiva 95/46/CE</a:t>
            </a:r>
            <a:endParaRPr lang="it-IT" sz="3800" dirty="0">
              <a:solidFill>
                <a:srgbClr val="008000"/>
              </a:solidFill>
              <a:latin typeface="Bell MT" charset="0"/>
              <a:cs typeface="Bell MT" charset="0"/>
            </a:endParaRPr>
          </a:p>
        </p:txBody>
      </p:sp>
      <p:sp>
        <p:nvSpPr>
          <p:cNvPr id="2" name="Rettangolo 1"/>
          <p:cNvSpPr/>
          <p:nvPr/>
        </p:nvSpPr>
        <p:spPr>
          <a:xfrm>
            <a:off x="936005" y="1864618"/>
            <a:ext cx="6768752" cy="4785925"/>
          </a:xfrm>
          <a:prstGeom prst="rect">
            <a:avLst/>
          </a:prstGeom>
        </p:spPr>
        <p:txBody>
          <a:bodyPr wrap="square">
            <a:spAutoFit/>
          </a:bodyPr>
          <a:lstStyle/>
          <a:p>
            <a:r>
              <a:rPr lang="it-IT" sz="2400" i="0" dirty="0" smtClean="0">
                <a:latin typeface="Bell MT"/>
                <a:cs typeface="Bell MT"/>
              </a:rPr>
              <a:t>Art. 2 </a:t>
            </a:r>
            <a:r>
              <a:rPr lang="it-IT" sz="2400" i="0" dirty="0" err="1" smtClean="0">
                <a:latin typeface="Bell MT"/>
                <a:cs typeface="Bell MT"/>
              </a:rPr>
              <a:t>lett</a:t>
            </a:r>
            <a:r>
              <a:rPr lang="it-IT" sz="2400" i="0" dirty="0" smtClean="0">
                <a:latin typeface="Bell MT"/>
                <a:cs typeface="Bell MT"/>
              </a:rPr>
              <a:t>. h:</a:t>
            </a:r>
          </a:p>
          <a:p>
            <a:r>
              <a:rPr lang="it-IT" sz="2400" i="0" dirty="0" smtClean="0">
                <a:latin typeface="Bell MT"/>
                <a:cs typeface="Bell MT"/>
              </a:rPr>
              <a:t>consenso </a:t>
            </a:r>
            <a:r>
              <a:rPr lang="it-IT" sz="2400" i="0" dirty="0">
                <a:latin typeface="Bell MT"/>
                <a:cs typeface="Bell MT"/>
              </a:rPr>
              <a:t>della persona </a:t>
            </a:r>
            <a:r>
              <a:rPr lang="it-IT" sz="2400" i="0" dirty="0" smtClean="0">
                <a:latin typeface="Bell MT"/>
                <a:cs typeface="Bell MT"/>
              </a:rPr>
              <a:t>interessata è “ </a:t>
            </a:r>
            <a:r>
              <a:rPr lang="it-IT" sz="2400" i="0" dirty="0">
                <a:latin typeface="Bell MT"/>
                <a:cs typeface="Bell MT"/>
              </a:rPr>
              <a:t>qualsiasi manifestazione di volontà </a:t>
            </a:r>
            <a:r>
              <a:rPr lang="it-IT" sz="2400" b="1" i="0" dirty="0">
                <a:latin typeface="Bell MT"/>
                <a:cs typeface="Bell MT"/>
              </a:rPr>
              <a:t>libera</a:t>
            </a:r>
            <a:r>
              <a:rPr lang="it-IT" sz="2400" i="0" dirty="0">
                <a:latin typeface="Bell MT"/>
                <a:cs typeface="Bell MT"/>
              </a:rPr>
              <a:t>, </a:t>
            </a:r>
            <a:r>
              <a:rPr lang="it-IT" sz="2400" b="1" i="0" dirty="0">
                <a:latin typeface="Bell MT"/>
                <a:cs typeface="Bell MT"/>
              </a:rPr>
              <a:t>specifica</a:t>
            </a:r>
            <a:r>
              <a:rPr lang="it-IT" sz="2400" i="0" dirty="0">
                <a:latin typeface="Bell MT"/>
                <a:cs typeface="Bell MT"/>
              </a:rPr>
              <a:t> e </a:t>
            </a:r>
            <a:r>
              <a:rPr lang="it-IT" sz="2400" b="1" i="0" dirty="0">
                <a:latin typeface="Bell MT"/>
                <a:cs typeface="Bell MT"/>
              </a:rPr>
              <a:t>informata</a:t>
            </a:r>
            <a:r>
              <a:rPr lang="it-IT" sz="2400" i="0" dirty="0">
                <a:latin typeface="Bell MT"/>
                <a:cs typeface="Bell MT"/>
              </a:rPr>
              <a:t> con la quale la persona interessata accetta che i dati personali che la riguardano siano oggetto di un </a:t>
            </a:r>
            <a:r>
              <a:rPr lang="it-IT" sz="2400" i="0" dirty="0" smtClean="0">
                <a:latin typeface="Bell MT"/>
                <a:cs typeface="Bell MT"/>
              </a:rPr>
              <a:t>trattamento” </a:t>
            </a:r>
          </a:p>
          <a:p>
            <a:endParaRPr lang="it-IT" sz="2400" i="0" dirty="0">
              <a:latin typeface="Bell MT"/>
              <a:cs typeface="Bell MT"/>
            </a:endParaRPr>
          </a:p>
          <a:p>
            <a:r>
              <a:rPr lang="it-IT" sz="2400" i="0" dirty="0" smtClean="0">
                <a:latin typeface="Bell MT"/>
                <a:cs typeface="Bell MT"/>
              </a:rPr>
              <a:t>Art. 7: </a:t>
            </a:r>
            <a:r>
              <a:rPr lang="it-IT" sz="2400" i="0" dirty="0">
                <a:latin typeface="Bell MT"/>
                <a:cs typeface="Bell MT"/>
              </a:rPr>
              <a:t>Gli Stati membri dispongono che il trattamento di dati personali può essere effettuato soltanto quando:</a:t>
            </a:r>
          </a:p>
          <a:p>
            <a:r>
              <a:rPr lang="it-IT" sz="2400" i="0" dirty="0">
                <a:latin typeface="Bell MT"/>
                <a:cs typeface="Bell MT"/>
              </a:rPr>
              <a:t>a) la persona interessata ha manifestato il proprio consenso </a:t>
            </a:r>
            <a:r>
              <a:rPr lang="it-IT" sz="2400" b="1" i="0" dirty="0">
                <a:latin typeface="Bell MT"/>
                <a:cs typeface="Bell MT"/>
              </a:rPr>
              <a:t>in maniera inequivocabile</a:t>
            </a:r>
            <a:r>
              <a:rPr lang="it-IT" sz="2400" i="0" dirty="0">
                <a:latin typeface="Bell MT"/>
                <a:cs typeface="Bell MT"/>
              </a:rPr>
              <a:t> </a:t>
            </a:r>
            <a:endParaRPr lang="it-IT" sz="2400" i="0" dirty="0" smtClean="0">
              <a:latin typeface="Bell MT"/>
              <a:cs typeface="Bell MT"/>
            </a:endParaRPr>
          </a:p>
          <a:p>
            <a:endParaRPr lang="it-IT" dirty="0">
              <a:latin typeface="Bell MT"/>
              <a:cs typeface="Bell MT"/>
            </a:endParaRPr>
          </a:p>
        </p:txBody>
      </p:sp>
    </p:spTree>
    <p:extLst>
      <p:ext uri="{BB962C8B-B14F-4D97-AF65-F5344CB8AC3E}">
        <p14:creationId xmlns:p14="http://schemas.microsoft.com/office/powerpoint/2010/main" val="389124770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122099" y="994527"/>
            <a:ext cx="6396565" cy="6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r>
              <a:rPr lang="it-IT" sz="3800" dirty="0" err="1" smtClean="0">
                <a:solidFill>
                  <a:srgbClr val="008000"/>
                </a:solidFill>
                <a:latin typeface="Bell MT" charset="0"/>
                <a:cs typeface="Bell MT" charset="0"/>
              </a:rPr>
              <a:t>Dlgs</a:t>
            </a:r>
            <a:r>
              <a:rPr lang="it-IT" sz="3800" dirty="0" smtClean="0">
                <a:solidFill>
                  <a:srgbClr val="008000"/>
                </a:solidFill>
                <a:latin typeface="Bell MT" charset="0"/>
                <a:cs typeface="Bell MT" charset="0"/>
              </a:rPr>
              <a:t>. 196/2003 (Codice privacy)</a:t>
            </a:r>
            <a:endParaRPr lang="it-IT" sz="3800" dirty="0">
              <a:solidFill>
                <a:srgbClr val="008000"/>
              </a:solidFill>
              <a:latin typeface="Bell MT" charset="0"/>
              <a:cs typeface="Bell MT" charset="0"/>
            </a:endParaRPr>
          </a:p>
        </p:txBody>
      </p:sp>
      <p:sp>
        <p:nvSpPr>
          <p:cNvPr id="2" name="Rettangolo 1"/>
          <p:cNvSpPr/>
          <p:nvPr/>
        </p:nvSpPr>
        <p:spPr>
          <a:xfrm>
            <a:off x="575965" y="1864618"/>
            <a:ext cx="7704856" cy="4524315"/>
          </a:xfrm>
          <a:prstGeom prst="rect">
            <a:avLst/>
          </a:prstGeom>
        </p:spPr>
        <p:txBody>
          <a:bodyPr wrap="square">
            <a:spAutoFit/>
          </a:bodyPr>
          <a:lstStyle/>
          <a:p>
            <a:r>
              <a:rPr lang="it-IT" sz="2400" i="0" dirty="0" smtClean="0">
                <a:latin typeface="Bell MT"/>
                <a:cs typeface="Bell MT"/>
              </a:rPr>
              <a:t>1. Il </a:t>
            </a:r>
            <a:r>
              <a:rPr lang="it-IT" sz="2400" i="0" dirty="0">
                <a:latin typeface="Bell MT"/>
                <a:cs typeface="Bell MT"/>
              </a:rPr>
              <a:t>trattamento di dati personali da parte di privati o di enti pubblici economici è ammesso solo con il </a:t>
            </a:r>
            <a:r>
              <a:rPr lang="it-IT" sz="2400" b="1" i="0" dirty="0">
                <a:latin typeface="Bell MT"/>
                <a:cs typeface="Bell MT"/>
              </a:rPr>
              <a:t>consenso espresso</a:t>
            </a:r>
            <a:r>
              <a:rPr lang="it-IT" sz="2400" i="0" dirty="0">
                <a:latin typeface="Bell MT"/>
                <a:cs typeface="Bell MT"/>
              </a:rPr>
              <a:t> dell'interessato.</a:t>
            </a:r>
          </a:p>
          <a:p>
            <a:r>
              <a:rPr lang="it-IT" sz="2400" i="0" dirty="0">
                <a:latin typeface="Bell MT"/>
                <a:cs typeface="Bell MT"/>
              </a:rPr>
              <a:t>2. Il consenso può riguardare l'intero trattamento ovvero una o più operazioni dello stesso.</a:t>
            </a:r>
          </a:p>
          <a:p>
            <a:r>
              <a:rPr lang="it-IT" sz="2400" i="0" dirty="0">
                <a:latin typeface="Bell MT"/>
                <a:cs typeface="Bell MT"/>
              </a:rPr>
              <a:t>3. Il consenso è validamente prestato solo se è espresso </a:t>
            </a:r>
            <a:r>
              <a:rPr lang="it-IT" sz="2400" b="1" i="0" dirty="0">
                <a:latin typeface="Bell MT"/>
                <a:cs typeface="Bell MT"/>
              </a:rPr>
              <a:t>liberamente</a:t>
            </a:r>
            <a:r>
              <a:rPr lang="it-IT" sz="2400" i="0" dirty="0">
                <a:latin typeface="Bell MT"/>
                <a:cs typeface="Bell MT"/>
              </a:rPr>
              <a:t> e </a:t>
            </a:r>
            <a:r>
              <a:rPr lang="it-IT" sz="2400" b="1" i="0" dirty="0">
                <a:latin typeface="Bell MT"/>
                <a:cs typeface="Bell MT"/>
              </a:rPr>
              <a:t>specificamente</a:t>
            </a:r>
            <a:r>
              <a:rPr lang="it-IT" sz="2400" i="0" dirty="0">
                <a:latin typeface="Bell MT"/>
                <a:cs typeface="Bell MT"/>
              </a:rPr>
              <a:t> in riferimento ad un trattamento chiaramente individuato, se è </a:t>
            </a:r>
            <a:r>
              <a:rPr lang="it-IT" sz="2400" b="1" i="0" dirty="0">
                <a:latin typeface="Bell MT"/>
                <a:cs typeface="Bell MT"/>
              </a:rPr>
              <a:t>documentato per iscritto</a:t>
            </a:r>
            <a:r>
              <a:rPr lang="it-IT" sz="2400" i="0" dirty="0">
                <a:latin typeface="Bell MT"/>
                <a:cs typeface="Bell MT"/>
              </a:rPr>
              <a:t>, e se sono state rese all'interessato le informazioni di cui all'articolo 13.</a:t>
            </a:r>
          </a:p>
          <a:p>
            <a:r>
              <a:rPr lang="it-IT" sz="2400" i="0" dirty="0">
                <a:latin typeface="Bell MT"/>
                <a:cs typeface="Bell MT"/>
              </a:rPr>
              <a:t>4. Il consenso è </a:t>
            </a:r>
            <a:r>
              <a:rPr lang="it-IT" sz="2400" b="1" i="0" dirty="0">
                <a:latin typeface="Bell MT"/>
                <a:cs typeface="Bell MT"/>
              </a:rPr>
              <a:t>manifestato in forma scritta quando il trattamento riguarda dati sensibili</a:t>
            </a:r>
            <a:r>
              <a:rPr lang="it-IT" sz="2400" i="0" dirty="0">
                <a:latin typeface="Bell MT"/>
                <a:cs typeface="Bell MT"/>
              </a:rPr>
              <a:t>.</a:t>
            </a:r>
            <a:r>
              <a:rPr lang="it-IT" sz="2400" i="0" dirty="0">
                <a:latin typeface="Bell MT"/>
                <a:cs typeface="Bell MT"/>
              </a:rPr>
              <a:t> </a:t>
            </a:r>
          </a:p>
        </p:txBody>
      </p:sp>
    </p:spTree>
    <p:extLst>
      <p:ext uri="{BB962C8B-B14F-4D97-AF65-F5344CB8AC3E}">
        <p14:creationId xmlns:p14="http://schemas.microsoft.com/office/powerpoint/2010/main" val="74197897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080021" y="287759"/>
            <a:ext cx="6396565" cy="6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r>
              <a:rPr lang="it-IT" sz="3800" dirty="0" smtClean="0">
                <a:solidFill>
                  <a:srgbClr val="008000"/>
                </a:solidFill>
                <a:latin typeface="Bell MT" charset="0"/>
                <a:cs typeface="Bell MT" charset="0"/>
              </a:rPr>
              <a:t>Regolamento</a:t>
            </a:r>
            <a:endParaRPr lang="it-IT" sz="3800" dirty="0">
              <a:solidFill>
                <a:srgbClr val="008000"/>
              </a:solidFill>
              <a:latin typeface="Bell MT" charset="0"/>
              <a:cs typeface="Bell MT" charset="0"/>
            </a:endParaRPr>
          </a:p>
        </p:txBody>
      </p:sp>
      <p:sp>
        <p:nvSpPr>
          <p:cNvPr id="3" name="Rettangolo 2"/>
          <p:cNvSpPr/>
          <p:nvPr/>
        </p:nvSpPr>
        <p:spPr>
          <a:xfrm>
            <a:off x="696714" y="1655911"/>
            <a:ext cx="7920782" cy="4893647"/>
          </a:xfrm>
          <a:prstGeom prst="rect">
            <a:avLst/>
          </a:prstGeom>
        </p:spPr>
        <p:txBody>
          <a:bodyPr wrap="square">
            <a:spAutoFit/>
          </a:bodyPr>
          <a:lstStyle/>
          <a:p>
            <a:r>
              <a:rPr lang="it-IT" sz="2400" i="0" dirty="0" smtClean="0">
                <a:latin typeface="Bell MT"/>
                <a:cs typeface="Bell MT"/>
              </a:rPr>
              <a:t>Art. 4, n. 11</a:t>
            </a:r>
          </a:p>
          <a:p>
            <a:r>
              <a:rPr lang="it-IT" sz="2400" i="0" dirty="0" smtClean="0">
                <a:latin typeface="Bell MT"/>
                <a:cs typeface="Bell MT"/>
              </a:rPr>
              <a:t>consenso dell’interessato: “qualsiasi </a:t>
            </a:r>
            <a:r>
              <a:rPr lang="it-IT" sz="2400" i="0" dirty="0">
                <a:latin typeface="Bell MT"/>
                <a:cs typeface="Bell MT"/>
              </a:rPr>
              <a:t>manifestazione di volontà l</a:t>
            </a:r>
            <a:r>
              <a:rPr lang="it-IT" sz="2400" b="1" i="0" dirty="0">
                <a:latin typeface="Bell MT"/>
                <a:cs typeface="Bell MT"/>
              </a:rPr>
              <a:t>ibera, specifica, informata e inequivocabile</a:t>
            </a:r>
            <a:r>
              <a:rPr lang="it-IT" sz="2400" i="0" dirty="0">
                <a:latin typeface="Bell MT"/>
                <a:cs typeface="Bell MT"/>
              </a:rPr>
              <a:t> dell'interessato, con la quale lo stesso manifesta il proprio assenso, mediante </a:t>
            </a:r>
            <a:r>
              <a:rPr lang="it-IT" sz="2400" b="1" i="0" dirty="0">
                <a:latin typeface="Bell MT"/>
                <a:cs typeface="Bell MT"/>
              </a:rPr>
              <a:t>dichiarazione o azione positiva inequivocabile</a:t>
            </a:r>
            <a:r>
              <a:rPr lang="it-IT" sz="2400" i="0" dirty="0">
                <a:latin typeface="Bell MT"/>
                <a:cs typeface="Bell MT"/>
              </a:rPr>
              <a:t>, che i dati personali che lo riguardano siano oggetto di </a:t>
            </a:r>
            <a:r>
              <a:rPr lang="it-IT" sz="2400" i="0" dirty="0" smtClean="0">
                <a:latin typeface="Bell MT"/>
                <a:cs typeface="Bell MT"/>
              </a:rPr>
              <a:t>trattamento” </a:t>
            </a:r>
          </a:p>
          <a:p>
            <a:endParaRPr lang="it-IT" sz="2400" dirty="0">
              <a:latin typeface="Bell MT"/>
              <a:cs typeface="Bell MT"/>
            </a:endParaRPr>
          </a:p>
          <a:p>
            <a:r>
              <a:rPr lang="it-IT" sz="2400" i="0" dirty="0" smtClean="0">
                <a:latin typeface="Bell MT"/>
                <a:cs typeface="Bell MT"/>
              </a:rPr>
              <a:t>Art. 6</a:t>
            </a:r>
          </a:p>
          <a:p>
            <a:r>
              <a:rPr lang="it-IT" sz="2400" b="1" i="0" dirty="0" smtClean="0">
                <a:latin typeface="Bell MT"/>
                <a:cs typeface="Bell MT"/>
              </a:rPr>
              <a:t>Il </a:t>
            </a:r>
            <a:r>
              <a:rPr lang="it-IT" sz="2400" b="1" i="0" dirty="0">
                <a:latin typeface="Bell MT"/>
                <a:cs typeface="Bell MT"/>
              </a:rPr>
              <a:t>trattamento è lecito</a:t>
            </a:r>
            <a:r>
              <a:rPr lang="it-IT" sz="2400" i="0" dirty="0">
                <a:latin typeface="Bell MT"/>
                <a:cs typeface="Bell MT"/>
              </a:rPr>
              <a:t> solo se e nella misura in cui ricorre almeno una delle seguenti condizioni: </a:t>
            </a:r>
          </a:p>
          <a:p>
            <a:r>
              <a:rPr lang="it-IT" sz="2400" i="0" dirty="0">
                <a:latin typeface="Bell MT"/>
                <a:cs typeface="Bell MT"/>
              </a:rPr>
              <a:t>a) l'interessato ha espresso il consenso al trattamento dei propri dati personali per una o più specifiche finalità</a:t>
            </a:r>
            <a:r>
              <a:rPr lang="it-IT" sz="2400" i="0" dirty="0">
                <a:latin typeface="Bell MT"/>
                <a:cs typeface="Bell MT"/>
              </a:rPr>
              <a:t> </a:t>
            </a:r>
          </a:p>
        </p:txBody>
      </p:sp>
    </p:spTree>
    <p:extLst>
      <p:ext uri="{BB962C8B-B14F-4D97-AF65-F5344CB8AC3E}">
        <p14:creationId xmlns:p14="http://schemas.microsoft.com/office/powerpoint/2010/main" val="154049267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080021" y="287759"/>
            <a:ext cx="6396565" cy="6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r>
              <a:rPr lang="it-IT" sz="3800" dirty="0" smtClean="0">
                <a:solidFill>
                  <a:srgbClr val="008000"/>
                </a:solidFill>
                <a:latin typeface="Bell MT" charset="0"/>
                <a:cs typeface="Bell MT" charset="0"/>
              </a:rPr>
              <a:t>Regolamento</a:t>
            </a:r>
            <a:endParaRPr lang="it-IT" sz="3800" dirty="0">
              <a:solidFill>
                <a:srgbClr val="008000"/>
              </a:solidFill>
              <a:latin typeface="Bell MT" charset="0"/>
              <a:cs typeface="Bell MT" charset="0"/>
            </a:endParaRPr>
          </a:p>
        </p:txBody>
      </p:sp>
      <p:sp>
        <p:nvSpPr>
          <p:cNvPr id="3" name="Rettangolo 2"/>
          <p:cNvSpPr/>
          <p:nvPr/>
        </p:nvSpPr>
        <p:spPr>
          <a:xfrm>
            <a:off x="431949" y="1007839"/>
            <a:ext cx="7920782" cy="5586144"/>
          </a:xfrm>
          <a:prstGeom prst="rect">
            <a:avLst/>
          </a:prstGeom>
        </p:spPr>
        <p:txBody>
          <a:bodyPr wrap="square">
            <a:spAutoFit/>
          </a:bodyPr>
          <a:lstStyle/>
          <a:p>
            <a:r>
              <a:rPr lang="it-IT" i="0" dirty="0" smtClean="0">
                <a:latin typeface="Bell MT"/>
                <a:cs typeface="Bell MT"/>
              </a:rPr>
              <a:t>Articolo </a:t>
            </a:r>
            <a:r>
              <a:rPr lang="it-IT" i="0" dirty="0">
                <a:latin typeface="Bell MT"/>
                <a:cs typeface="Bell MT"/>
              </a:rPr>
              <a:t>7 Condizioni per il consenso </a:t>
            </a:r>
          </a:p>
          <a:p>
            <a:pPr lvl="0"/>
            <a:r>
              <a:rPr lang="it-IT" i="0" dirty="0">
                <a:latin typeface="Bell MT"/>
                <a:cs typeface="Bell MT"/>
              </a:rPr>
              <a:t>Qualora il trattamento sia basato sul consenso, il </a:t>
            </a:r>
            <a:r>
              <a:rPr lang="it-IT" b="1" i="0" dirty="0">
                <a:latin typeface="Bell MT"/>
                <a:cs typeface="Bell MT"/>
              </a:rPr>
              <a:t>titolare del trattamento deve essere in grado di dimostrare </a:t>
            </a:r>
            <a:r>
              <a:rPr lang="it-IT" i="0" dirty="0">
                <a:latin typeface="Bell MT"/>
                <a:cs typeface="Bell MT"/>
              </a:rPr>
              <a:t>che l'interessato ha prestato il proprio consenso al trattamento dei propri dati personali.  </a:t>
            </a:r>
          </a:p>
          <a:p>
            <a:pPr lvl="0"/>
            <a:r>
              <a:rPr lang="it-IT" i="0" dirty="0">
                <a:latin typeface="Bell MT"/>
                <a:cs typeface="Bell MT"/>
              </a:rPr>
              <a:t>Se il consenso dell'interessato è prestato nel contesto di una dichiarazione scritta che riguarda anche altre questioni, la richiesta di consenso è presentata in modo </a:t>
            </a:r>
            <a:r>
              <a:rPr lang="it-IT" b="1" i="0" dirty="0">
                <a:latin typeface="Bell MT"/>
                <a:cs typeface="Bell MT"/>
              </a:rPr>
              <a:t>chiaramente distinguibile </a:t>
            </a:r>
            <a:r>
              <a:rPr lang="it-IT" i="0" dirty="0">
                <a:latin typeface="Bell MT"/>
                <a:cs typeface="Bell MT"/>
              </a:rPr>
              <a:t>dalle altre materie, in </a:t>
            </a:r>
            <a:r>
              <a:rPr lang="it-IT" b="1" i="0" dirty="0">
                <a:latin typeface="Bell MT"/>
                <a:cs typeface="Bell MT"/>
              </a:rPr>
              <a:t>forma comprensibile e facilmente accessibile,</a:t>
            </a:r>
            <a:r>
              <a:rPr lang="it-IT" i="0" dirty="0">
                <a:latin typeface="Bell MT"/>
                <a:cs typeface="Bell MT"/>
              </a:rPr>
              <a:t> utilizzando un linguaggio semplice e chiaro. Nessuna parte di una tale dichiarazione che costituisca una violazione del presente regolamento è vincolante.  </a:t>
            </a:r>
          </a:p>
          <a:p>
            <a:pPr lvl="0"/>
            <a:r>
              <a:rPr lang="it-IT" i="0" dirty="0">
                <a:latin typeface="Bell MT"/>
                <a:cs typeface="Bell MT"/>
              </a:rPr>
              <a:t>L’interessato ha il diritto di </a:t>
            </a:r>
            <a:r>
              <a:rPr lang="it-IT" b="1" i="0" dirty="0">
                <a:latin typeface="Bell MT"/>
                <a:cs typeface="Bell MT"/>
              </a:rPr>
              <a:t>revocare</a:t>
            </a:r>
            <a:r>
              <a:rPr lang="it-IT" i="0" dirty="0">
                <a:latin typeface="Bell MT"/>
                <a:cs typeface="Bell MT"/>
              </a:rPr>
              <a:t> il proprio consenso in qualsiasi momento. La revoca del consenso non pregiudica la liceità del trattamento basata sul consenso prima della revoca. Prima di esprimere il proprio consenso, l'interessato è informato di ciò. Il consenso è revocato con la stessa facilità con cui è accordato.  </a:t>
            </a:r>
          </a:p>
          <a:p>
            <a:r>
              <a:rPr lang="it-IT" b="1" i="0" dirty="0">
                <a:latin typeface="Bell MT"/>
                <a:cs typeface="Bell MT"/>
              </a:rPr>
              <a:t>Nel valutare se il consenso sia stato liberamente prestato, si tiene nella massima considerazione l'eventualità, tra le altre, che l'esecuzione di un contratto, compresa la prestazione di un servizio, sia condizionata alla prestazione del consenso al trattamento di dati personali non necessario all'esecuzione di tale contratto</a:t>
            </a:r>
            <a:r>
              <a:rPr lang="it-IT" b="1" i="0" dirty="0">
                <a:latin typeface="Bell MT"/>
                <a:cs typeface="Bell MT"/>
              </a:rPr>
              <a:t> </a:t>
            </a:r>
          </a:p>
        </p:txBody>
      </p:sp>
    </p:spTree>
    <p:extLst>
      <p:ext uri="{BB962C8B-B14F-4D97-AF65-F5344CB8AC3E}">
        <p14:creationId xmlns:p14="http://schemas.microsoft.com/office/powerpoint/2010/main" val="339231209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080021" y="-1097815"/>
            <a:ext cx="6396565" cy="53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endParaRPr lang="it-IT" sz="3800" dirty="0" smtClean="0">
              <a:solidFill>
                <a:srgbClr val="008000"/>
              </a:solidFill>
              <a:latin typeface="Bell MT" charset="0"/>
              <a:cs typeface="Bell MT" charset="0"/>
            </a:endParaRPr>
          </a:p>
          <a:p>
            <a:pPr algn="ctr" eaLnBrk="1" hangingPunct="1"/>
            <a:endParaRPr lang="it-IT" sz="3800" dirty="0">
              <a:solidFill>
                <a:srgbClr val="008000"/>
              </a:solidFill>
              <a:latin typeface="Bell MT" charset="0"/>
              <a:cs typeface="Bell MT" charset="0"/>
            </a:endParaRPr>
          </a:p>
          <a:p>
            <a:pPr algn="ctr" eaLnBrk="1" hangingPunct="1"/>
            <a:r>
              <a:rPr lang="it-IT" sz="3800" dirty="0" smtClean="0">
                <a:solidFill>
                  <a:srgbClr val="008000"/>
                </a:solidFill>
                <a:latin typeface="Bell MT" charset="0"/>
                <a:cs typeface="Bell MT" charset="0"/>
              </a:rPr>
              <a:t>Disciplina</a:t>
            </a:r>
          </a:p>
          <a:p>
            <a:pPr algn="ctr" eaLnBrk="1" hangingPunct="1"/>
            <a:endParaRPr lang="it-IT" sz="3800" dirty="0">
              <a:solidFill>
                <a:srgbClr val="008000"/>
              </a:solidFill>
              <a:latin typeface="Bell MT" charset="0"/>
              <a:cs typeface="Bell MT" charset="0"/>
            </a:endParaRPr>
          </a:p>
          <a:p>
            <a:pPr marL="742950" indent="-742950" algn="ctr" eaLnBrk="1" hangingPunct="1">
              <a:buAutoNum type="arabicParenR"/>
            </a:pPr>
            <a:r>
              <a:rPr lang="it-IT" sz="3800" i="0" dirty="0" smtClean="0">
                <a:solidFill>
                  <a:srgbClr val="008000"/>
                </a:solidFill>
                <a:latin typeface="Bell MT" charset="0"/>
                <a:cs typeface="Bell MT" charset="0"/>
              </a:rPr>
              <a:t>Forma</a:t>
            </a:r>
          </a:p>
          <a:p>
            <a:pPr marL="742950" indent="-742950" algn="ctr" eaLnBrk="1" hangingPunct="1">
              <a:buAutoNum type="arabicParenR"/>
            </a:pPr>
            <a:r>
              <a:rPr lang="it-IT" sz="3800" i="0" dirty="0" smtClean="0">
                <a:solidFill>
                  <a:srgbClr val="008000"/>
                </a:solidFill>
                <a:latin typeface="Bell MT" charset="0"/>
                <a:cs typeface="Bell MT" charset="0"/>
              </a:rPr>
              <a:t>Specificità</a:t>
            </a:r>
          </a:p>
          <a:p>
            <a:pPr marL="742950" indent="-742950" algn="ctr" eaLnBrk="1" hangingPunct="1">
              <a:buAutoNum type="arabicParenR"/>
            </a:pPr>
            <a:r>
              <a:rPr lang="it-IT" sz="3800" i="0" dirty="0" smtClean="0">
                <a:solidFill>
                  <a:srgbClr val="008000"/>
                </a:solidFill>
                <a:latin typeface="Bell MT" charset="0"/>
                <a:cs typeface="Bell MT" charset="0"/>
              </a:rPr>
              <a:t>Informazione</a:t>
            </a:r>
          </a:p>
          <a:p>
            <a:pPr marL="742950" indent="-742950" algn="ctr" eaLnBrk="1" hangingPunct="1">
              <a:buAutoNum type="arabicParenR"/>
            </a:pPr>
            <a:r>
              <a:rPr lang="it-IT" sz="3800" i="0" dirty="0" smtClean="0">
                <a:solidFill>
                  <a:srgbClr val="008000"/>
                </a:solidFill>
                <a:latin typeface="Bell MT" charset="0"/>
                <a:cs typeface="Bell MT" charset="0"/>
              </a:rPr>
              <a:t>Libertà</a:t>
            </a:r>
          </a:p>
          <a:p>
            <a:pPr marL="742950" indent="-742950" algn="ctr" eaLnBrk="1" hangingPunct="1">
              <a:buAutoNum type="arabicParenR"/>
            </a:pPr>
            <a:r>
              <a:rPr lang="it-IT" sz="3800" i="0" dirty="0" smtClean="0">
                <a:solidFill>
                  <a:srgbClr val="008000"/>
                </a:solidFill>
                <a:latin typeface="Bell MT" charset="0"/>
                <a:cs typeface="Bell MT" charset="0"/>
              </a:rPr>
              <a:t>Capacità</a:t>
            </a:r>
            <a:endParaRPr lang="it-IT" sz="3800" i="0" dirty="0">
              <a:solidFill>
                <a:srgbClr val="008000"/>
              </a:solidFill>
              <a:latin typeface="Bell MT" charset="0"/>
              <a:cs typeface="Bell MT" charset="0"/>
            </a:endParaRPr>
          </a:p>
        </p:txBody>
      </p:sp>
    </p:spTree>
    <p:extLst>
      <p:ext uri="{BB962C8B-B14F-4D97-AF65-F5344CB8AC3E}">
        <p14:creationId xmlns:p14="http://schemas.microsoft.com/office/powerpoint/2010/main" val="353019703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ChangeArrowheads="1"/>
          </p:cNvSpPr>
          <p:nvPr/>
        </p:nvSpPr>
        <p:spPr bwMode="auto">
          <a:xfrm>
            <a:off x="1080021" y="-1097815"/>
            <a:ext cx="6396565" cy="53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41" tIns="44221" rIns="85041" bIns="44221" anchor="ctr">
            <a:spAutoFit/>
          </a:bodyPr>
          <a:lstStyle/>
          <a:p>
            <a:pPr algn="ctr" eaLnBrk="1" hangingPunct="1"/>
            <a:endParaRPr lang="it-IT" sz="3800" dirty="0" smtClean="0">
              <a:solidFill>
                <a:srgbClr val="008000"/>
              </a:solidFill>
              <a:latin typeface="Bell MT" charset="0"/>
              <a:cs typeface="Bell MT" charset="0"/>
            </a:endParaRPr>
          </a:p>
          <a:p>
            <a:pPr algn="ctr" eaLnBrk="1" hangingPunct="1"/>
            <a:endParaRPr lang="it-IT" sz="3800" dirty="0">
              <a:solidFill>
                <a:srgbClr val="008000"/>
              </a:solidFill>
              <a:latin typeface="Bell MT" charset="0"/>
              <a:cs typeface="Bell MT" charset="0"/>
            </a:endParaRPr>
          </a:p>
          <a:p>
            <a:pPr algn="ctr" eaLnBrk="1" hangingPunct="1"/>
            <a:r>
              <a:rPr lang="it-IT" sz="3800" dirty="0" smtClean="0">
                <a:solidFill>
                  <a:srgbClr val="008000"/>
                </a:solidFill>
                <a:latin typeface="Bell MT" charset="0"/>
                <a:cs typeface="Bell MT" charset="0"/>
              </a:rPr>
              <a:t>Disciplina</a:t>
            </a:r>
          </a:p>
          <a:p>
            <a:pPr algn="ctr" eaLnBrk="1" hangingPunct="1"/>
            <a:endParaRPr lang="it-IT" sz="3800" dirty="0">
              <a:solidFill>
                <a:srgbClr val="008000"/>
              </a:solidFill>
              <a:latin typeface="Bell MT" charset="0"/>
              <a:cs typeface="Bell MT" charset="0"/>
            </a:endParaRPr>
          </a:p>
          <a:p>
            <a:pPr marL="742950" indent="-742950" algn="ctr" eaLnBrk="1" hangingPunct="1">
              <a:buAutoNum type="arabicParenR"/>
            </a:pPr>
            <a:r>
              <a:rPr lang="it-IT" sz="3800" i="0" dirty="0" smtClean="0">
                <a:solidFill>
                  <a:srgbClr val="008000"/>
                </a:solidFill>
                <a:latin typeface="Bell MT" charset="0"/>
                <a:cs typeface="Bell MT" charset="0"/>
              </a:rPr>
              <a:t>Forma</a:t>
            </a:r>
          </a:p>
          <a:p>
            <a:pPr marL="742950" indent="-742950" algn="ctr" eaLnBrk="1" hangingPunct="1">
              <a:buAutoNum type="arabicParenR"/>
            </a:pPr>
            <a:r>
              <a:rPr lang="it-IT" sz="3800" i="0" dirty="0" smtClean="0">
                <a:solidFill>
                  <a:srgbClr val="008000"/>
                </a:solidFill>
                <a:latin typeface="Bell MT" charset="0"/>
                <a:cs typeface="Bell MT" charset="0"/>
              </a:rPr>
              <a:t>Specificità</a:t>
            </a:r>
          </a:p>
          <a:p>
            <a:pPr marL="742950" indent="-742950" algn="ctr" eaLnBrk="1" hangingPunct="1">
              <a:buAutoNum type="arabicParenR"/>
            </a:pPr>
            <a:r>
              <a:rPr lang="it-IT" sz="3800" i="0" dirty="0" smtClean="0">
                <a:solidFill>
                  <a:srgbClr val="008000"/>
                </a:solidFill>
                <a:latin typeface="Bell MT" charset="0"/>
                <a:cs typeface="Bell MT" charset="0"/>
              </a:rPr>
              <a:t>Informazione</a:t>
            </a:r>
          </a:p>
          <a:p>
            <a:pPr marL="742950" indent="-742950" algn="ctr" eaLnBrk="1" hangingPunct="1">
              <a:buAutoNum type="arabicParenR"/>
            </a:pPr>
            <a:r>
              <a:rPr lang="it-IT" sz="3800" i="0" dirty="0" smtClean="0">
                <a:solidFill>
                  <a:srgbClr val="008000"/>
                </a:solidFill>
                <a:latin typeface="Bell MT" charset="0"/>
                <a:cs typeface="Bell MT" charset="0"/>
              </a:rPr>
              <a:t>Libertà</a:t>
            </a:r>
          </a:p>
          <a:p>
            <a:pPr marL="742950" indent="-742950" algn="ctr" eaLnBrk="1" hangingPunct="1">
              <a:buAutoNum type="arabicParenR"/>
            </a:pPr>
            <a:r>
              <a:rPr lang="it-IT" sz="3800" i="0" dirty="0" smtClean="0">
                <a:solidFill>
                  <a:srgbClr val="008000"/>
                </a:solidFill>
                <a:latin typeface="Bell MT" charset="0"/>
                <a:cs typeface="Bell MT" charset="0"/>
              </a:rPr>
              <a:t>Capacità</a:t>
            </a:r>
            <a:endParaRPr lang="it-IT" sz="3800" i="0" dirty="0">
              <a:solidFill>
                <a:srgbClr val="008000"/>
              </a:solidFill>
              <a:latin typeface="Bell MT" charset="0"/>
              <a:cs typeface="Bell MT" charset="0"/>
            </a:endParaRPr>
          </a:p>
        </p:txBody>
      </p:sp>
    </p:spTree>
    <p:extLst>
      <p:ext uri="{BB962C8B-B14F-4D97-AF65-F5344CB8AC3E}">
        <p14:creationId xmlns:p14="http://schemas.microsoft.com/office/powerpoint/2010/main" val="141257033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left)">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theme/theme1.xml><?xml version="1.0" encoding="utf-8"?>
<a:theme xmlns:a="http://schemas.openxmlformats.org/drawingml/2006/main" name="cause di giustificazione[2]">
  <a:themeElements>
    <a:clrScheme name="cause di giustificazion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use di giustificazion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it-IT" sz="17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it-IT" sz="17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cause di giustificazion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use di giustificazion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use di giustificazion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use di giustificazion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use di giustificazion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use di giustificazion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use di giustificazion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use di giustificazion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use di giustificazion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use di giustificazion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use di giustificazion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use di giustificazion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E:\responsabilità civile\cause di giustificazione[2].ppt</Template>
  <TotalTime>6548</TotalTime>
  <Words>817</Words>
  <Application>Microsoft Macintosh PowerPoint</Application>
  <PresentationFormat>Personalizzato</PresentationFormat>
  <Paragraphs>73</Paragraphs>
  <Slides>12</Slides>
  <Notes>5</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cause di giustificazione[2]</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colpevolezza   Le cause di giustificazione   La responsabilità indiretta</dc:title>
  <dc:creator>consip</dc:creator>
  <cp:lastModifiedBy>user</cp:lastModifiedBy>
  <cp:revision>307</cp:revision>
  <cp:lastPrinted>2016-06-13T12:07:18Z</cp:lastPrinted>
  <dcterms:created xsi:type="dcterms:W3CDTF">2006-12-09T09:00:00Z</dcterms:created>
  <dcterms:modified xsi:type="dcterms:W3CDTF">2018-02-02T19:17:41Z</dcterms:modified>
</cp:coreProperties>
</file>