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2"/>
  </p:notesMasterIdLst>
  <p:handoutMasterIdLst>
    <p:handoutMasterId r:id="rId23"/>
  </p:handoutMasterIdLst>
  <p:sldIdLst>
    <p:sldId id="346" r:id="rId2"/>
    <p:sldId id="366" r:id="rId3"/>
    <p:sldId id="365" r:id="rId4"/>
    <p:sldId id="367" r:id="rId5"/>
    <p:sldId id="368" r:id="rId6"/>
    <p:sldId id="358" r:id="rId7"/>
    <p:sldId id="359" r:id="rId8"/>
    <p:sldId id="357" r:id="rId9"/>
    <p:sldId id="356" r:id="rId10"/>
    <p:sldId id="348" r:id="rId11"/>
    <p:sldId id="349" r:id="rId12"/>
    <p:sldId id="350" r:id="rId13"/>
    <p:sldId id="369" r:id="rId14"/>
    <p:sldId id="370" r:id="rId15"/>
    <p:sldId id="371" r:id="rId16"/>
    <p:sldId id="372" r:id="rId17"/>
    <p:sldId id="373" r:id="rId18"/>
    <p:sldId id="351" r:id="rId19"/>
    <p:sldId id="375" r:id="rId20"/>
    <p:sldId id="374" r:id="rId21"/>
  </p:sldIdLst>
  <p:sldSz cx="9144000" cy="6858000" type="screen4x3"/>
  <p:notesSz cx="6797675" cy="9928225"/>
  <p:defaultTextStyle>
    <a:defPPr>
      <a:defRPr lang="it-IT"/>
    </a:defPPr>
    <a:lvl1pPr algn="r" rtl="0" fontAlgn="base">
      <a:spcBef>
        <a:spcPct val="0"/>
      </a:spcBef>
      <a:spcAft>
        <a:spcPct val="0"/>
      </a:spcAft>
      <a:defRPr sz="2400" kern="1200">
        <a:solidFill>
          <a:schemeClr val="tx1"/>
        </a:solidFill>
        <a:latin typeface="Times New Roman" pitchFamily="18" charset="0"/>
        <a:ea typeface="+mn-ea"/>
        <a:cs typeface="+mn-cs"/>
      </a:defRPr>
    </a:lvl1pPr>
    <a:lvl2pPr marL="457200" algn="r" rtl="0" fontAlgn="base">
      <a:spcBef>
        <a:spcPct val="0"/>
      </a:spcBef>
      <a:spcAft>
        <a:spcPct val="0"/>
      </a:spcAft>
      <a:defRPr sz="2400" kern="1200">
        <a:solidFill>
          <a:schemeClr val="tx1"/>
        </a:solidFill>
        <a:latin typeface="Times New Roman" pitchFamily="18" charset="0"/>
        <a:ea typeface="+mn-ea"/>
        <a:cs typeface="+mn-cs"/>
      </a:defRPr>
    </a:lvl2pPr>
    <a:lvl3pPr marL="914400" algn="r" rtl="0" fontAlgn="base">
      <a:spcBef>
        <a:spcPct val="0"/>
      </a:spcBef>
      <a:spcAft>
        <a:spcPct val="0"/>
      </a:spcAft>
      <a:defRPr sz="2400" kern="1200">
        <a:solidFill>
          <a:schemeClr val="tx1"/>
        </a:solidFill>
        <a:latin typeface="Times New Roman" pitchFamily="18" charset="0"/>
        <a:ea typeface="+mn-ea"/>
        <a:cs typeface="+mn-cs"/>
      </a:defRPr>
    </a:lvl3pPr>
    <a:lvl4pPr marL="1371600" algn="r" rtl="0" fontAlgn="base">
      <a:spcBef>
        <a:spcPct val="0"/>
      </a:spcBef>
      <a:spcAft>
        <a:spcPct val="0"/>
      </a:spcAft>
      <a:defRPr sz="2400" kern="1200">
        <a:solidFill>
          <a:schemeClr val="tx1"/>
        </a:solidFill>
        <a:latin typeface="Times New Roman" pitchFamily="18" charset="0"/>
        <a:ea typeface="+mn-ea"/>
        <a:cs typeface="+mn-cs"/>
      </a:defRPr>
    </a:lvl4pPr>
    <a:lvl5pPr marL="1828800" algn="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Sezione predefinita" id="{B0F762B4-4E89-48E3-B394-02BE7999F1EE}">
          <p14:sldIdLst>
            <p14:sldId id="346"/>
            <p14:sldId id="366"/>
            <p14:sldId id="365"/>
            <p14:sldId id="367"/>
            <p14:sldId id="368"/>
            <p14:sldId id="358"/>
            <p14:sldId id="359"/>
            <p14:sldId id="357"/>
            <p14:sldId id="356"/>
            <p14:sldId id="348"/>
            <p14:sldId id="349"/>
            <p14:sldId id="350"/>
            <p14:sldId id="369"/>
            <p14:sldId id="370"/>
            <p14:sldId id="371"/>
            <p14:sldId id="372"/>
            <p14:sldId id="373"/>
            <p14:sldId id="351"/>
            <p14:sldId id="375"/>
          </p14:sldIdLst>
        </p14:section>
        <p14:section name="Sezione senza titolo" id="{37CF9CEA-6943-4F19-A9DA-12E36260FE62}">
          <p14:sldIdLst>
            <p14:sldId id="37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do Meo" initials="B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F1E"/>
    <a:srgbClr val="B1CC3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724" autoAdjust="0"/>
    <p:restoredTop sz="95730" autoAdjust="0"/>
  </p:normalViewPr>
  <p:slideViewPr>
    <p:cSldViewPr>
      <p:cViewPr>
        <p:scale>
          <a:sx n="80" d="100"/>
          <a:sy n="80" d="100"/>
        </p:scale>
        <p:origin x="-852" y="-72"/>
      </p:cViewPr>
      <p:guideLst>
        <p:guide orient="horz" pos="2160"/>
        <p:guide pos="2880"/>
      </p:guideLst>
    </p:cSldViewPr>
  </p:slideViewPr>
  <p:outlineViewPr>
    <p:cViewPr>
      <p:scale>
        <a:sx n="33" d="100"/>
        <a:sy n="33" d="100"/>
      </p:scale>
      <p:origin x="0" y="74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it-IT"/>
          </a:p>
        </p:txBody>
      </p:sp>
      <p:sp>
        <p:nvSpPr>
          <p:cNvPr id="16387" name="Rectangle 3"/>
          <p:cNvSpPr>
            <a:spLocks noGrp="1" noChangeArrowheads="1"/>
          </p:cNvSpPr>
          <p:nvPr>
            <p:ph type="dt" sz="quarter" idx="1"/>
          </p:nvPr>
        </p:nvSpPr>
        <p:spPr bwMode="auto">
          <a:xfrm>
            <a:off x="3852016"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16388" name="Rectangle 4"/>
          <p:cNvSpPr>
            <a:spLocks noGrp="1" noChangeArrowheads="1"/>
          </p:cNvSpPr>
          <p:nvPr>
            <p:ph type="ftr" sz="quarter" idx="2"/>
          </p:nvPr>
        </p:nvSpPr>
        <p:spPr bwMode="auto">
          <a:xfrm>
            <a:off x="0"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it-IT"/>
          </a:p>
        </p:txBody>
      </p:sp>
      <p:sp>
        <p:nvSpPr>
          <p:cNvPr id="16389" name="Rectangle 5"/>
          <p:cNvSpPr>
            <a:spLocks noGrp="1" noChangeArrowheads="1"/>
          </p:cNvSpPr>
          <p:nvPr>
            <p:ph type="sldNum" sz="quarter" idx="3"/>
          </p:nvPr>
        </p:nvSpPr>
        <p:spPr bwMode="auto">
          <a:xfrm>
            <a:off x="3852016"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fld id="{9778CEB0-FD71-4437-BB6A-3D6C40F10E80}" type="slidenum">
              <a:rPr lang="it-IT"/>
              <a:pPr>
                <a:defRPr/>
              </a:pPr>
              <a:t>‹N›</a:t>
            </a:fld>
            <a:endParaRPr lang="it-IT"/>
          </a:p>
        </p:txBody>
      </p:sp>
    </p:spTree>
    <p:extLst>
      <p:ext uri="{BB962C8B-B14F-4D97-AF65-F5344CB8AC3E}">
        <p14:creationId xmlns:p14="http://schemas.microsoft.com/office/powerpoint/2010/main" val="4057682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D5879975-962F-4A68-9CFD-1AEC717D4C14}" type="datetimeFigureOut">
              <a:rPr lang="it-IT"/>
              <a:pPr>
                <a:defRPr/>
              </a:pPr>
              <a:t>15/03/2018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9493A704-AB6D-44D6-A6C6-29A97815DAD9}" type="slidenum">
              <a:rPr lang="it-IT"/>
              <a:pPr>
                <a:defRPr/>
              </a:pPr>
              <a:t>‹N›</a:t>
            </a:fld>
            <a:endParaRPr lang="it-IT"/>
          </a:p>
        </p:txBody>
      </p:sp>
    </p:spTree>
    <p:extLst>
      <p:ext uri="{BB962C8B-B14F-4D97-AF65-F5344CB8AC3E}">
        <p14:creationId xmlns:p14="http://schemas.microsoft.com/office/powerpoint/2010/main" val="1413845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A19756F-1E5C-4457-91F2-052AD0B7034A}" type="datetime1">
              <a:rPr lang="en-US" altLang="it-IT"/>
              <a:pPr>
                <a:defRPr/>
              </a:pPr>
              <a:t>3/15/2018</a:t>
            </a:fld>
            <a:endParaRPr lang="en-US" altLang="it-I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EB4BC-F6D6-4080-8A5D-8C3B57165C3F}" type="slidenum">
              <a:rPr lang="en-US" altLang="it-IT"/>
              <a:pPr>
                <a:defRPr/>
              </a:pPr>
              <a:t>‹N›</a:t>
            </a:fld>
            <a:endParaRPr lang="en-US" altLang="it-IT"/>
          </a:p>
        </p:txBody>
      </p:sp>
    </p:spTree>
    <p:extLst>
      <p:ext uri="{BB962C8B-B14F-4D97-AF65-F5344CB8AC3E}">
        <p14:creationId xmlns:p14="http://schemas.microsoft.com/office/powerpoint/2010/main" val="72734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9756F-1E5C-4457-91F2-052AD0B7034A}" type="datetime1">
              <a:rPr lang="en-US" altLang="it-IT"/>
              <a:pPr>
                <a:defRPr/>
              </a:pPr>
              <a:t>3/15/2018</a:t>
            </a:fld>
            <a:endParaRPr lang="en-US" altLang="it-I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7C67C8-AA5E-444C-B88A-F8477476C17C}" type="slidenum">
              <a:rPr lang="en-US" altLang="it-IT"/>
              <a:pPr>
                <a:defRPr/>
              </a:pPr>
              <a:t>‹N›</a:t>
            </a:fld>
            <a:endParaRPr lang="en-US" altLang="it-IT"/>
          </a:p>
        </p:txBody>
      </p:sp>
    </p:spTree>
    <p:extLst>
      <p:ext uri="{BB962C8B-B14F-4D97-AF65-F5344CB8AC3E}">
        <p14:creationId xmlns:p14="http://schemas.microsoft.com/office/powerpoint/2010/main" val="387948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9756F-1E5C-4457-91F2-052AD0B7034A}" type="datetime1">
              <a:rPr lang="en-US" altLang="it-IT"/>
              <a:pPr>
                <a:defRPr/>
              </a:pPr>
              <a:t>3/15/2018</a:t>
            </a:fld>
            <a:endParaRPr lang="en-US" altLang="it-I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5AD06B-87CE-4535-9351-53546F2677B3}" type="slidenum">
              <a:rPr lang="en-US" altLang="it-IT"/>
              <a:pPr>
                <a:defRPr/>
              </a:pPr>
              <a:t>‹N›</a:t>
            </a:fld>
            <a:endParaRPr lang="en-US" altLang="it-IT"/>
          </a:p>
        </p:txBody>
      </p:sp>
    </p:spTree>
    <p:extLst>
      <p:ext uri="{BB962C8B-B14F-4D97-AF65-F5344CB8AC3E}">
        <p14:creationId xmlns:p14="http://schemas.microsoft.com/office/powerpoint/2010/main" val="339581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339962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9756F-1E5C-4457-91F2-052AD0B7034A}" type="datetime1">
              <a:rPr lang="en-US" altLang="it-IT"/>
              <a:pPr>
                <a:defRPr/>
              </a:pPr>
              <a:t>3/15/2018</a:t>
            </a:fld>
            <a:endParaRPr lang="en-US" altLang="it-I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0FE63-00C8-4093-9121-E4D50F6E8DEB}" type="slidenum">
              <a:rPr lang="en-US" altLang="it-IT"/>
              <a:pPr>
                <a:defRPr/>
              </a:pPr>
              <a:t>‹N›</a:t>
            </a:fld>
            <a:endParaRPr lang="en-US" altLang="it-IT"/>
          </a:p>
        </p:txBody>
      </p:sp>
    </p:spTree>
    <p:extLst>
      <p:ext uri="{BB962C8B-B14F-4D97-AF65-F5344CB8AC3E}">
        <p14:creationId xmlns:p14="http://schemas.microsoft.com/office/powerpoint/2010/main" val="316429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19756F-1E5C-4457-91F2-052AD0B7034A}" type="datetime1">
              <a:rPr lang="en-US" altLang="it-IT"/>
              <a:pPr>
                <a:defRPr/>
              </a:pPr>
              <a:t>3/15/2018</a:t>
            </a:fld>
            <a:endParaRPr lang="en-US" altLang="it-IT"/>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253CC5-8286-4E05-8F07-8E0B982139F3}" type="slidenum">
              <a:rPr lang="en-US" altLang="it-IT"/>
              <a:pPr>
                <a:defRPr/>
              </a:pPr>
              <a:t>‹N›</a:t>
            </a:fld>
            <a:endParaRPr lang="en-US" altLang="it-IT"/>
          </a:p>
        </p:txBody>
      </p:sp>
    </p:spTree>
    <p:extLst>
      <p:ext uri="{BB962C8B-B14F-4D97-AF65-F5344CB8AC3E}">
        <p14:creationId xmlns:p14="http://schemas.microsoft.com/office/powerpoint/2010/main" val="144185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19756F-1E5C-4457-91F2-052AD0B7034A}" type="datetime1">
              <a:rPr lang="en-US" altLang="it-IT"/>
              <a:pPr>
                <a:defRPr/>
              </a:pPr>
              <a:t>3/15/2018</a:t>
            </a:fld>
            <a:endParaRPr lang="en-US" altLang="it-IT"/>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43544E-AD46-4453-970C-7C46E37F1EBC}" type="slidenum">
              <a:rPr lang="en-US" altLang="it-IT"/>
              <a:pPr>
                <a:defRPr/>
              </a:pPr>
              <a:t>‹N›</a:t>
            </a:fld>
            <a:endParaRPr lang="en-US" altLang="it-IT"/>
          </a:p>
        </p:txBody>
      </p:sp>
    </p:spTree>
    <p:extLst>
      <p:ext uri="{BB962C8B-B14F-4D97-AF65-F5344CB8AC3E}">
        <p14:creationId xmlns:p14="http://schemas.microsoft.com/office/powerpoint/2010/main" val="168084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19756F-1E5C-4457-91F2-052AD0B7034A}" type="datetime1">
              <a:rPr lang="en-US" altLang="it-IT"/>
              <a:pPr>
                <a:defRPr/>
              </a:pPr>
              <a:t>3/15/2018</a:t>
            </a:fld>
            <a:endParaRPr lang="en-US" altLang="it-IT"/>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B80A5F-3F7F-4AF8-9A21-091C1E33EA72}" type="slidenum">
              <a:rPr lang="en-US" altLang="it-IT"/>
              <a:pPr>
                <a:defRPr/>
              </a:pPr>
              <a:t>‹N›</a:t>
            </a:fld>
            <a:endParaRPr lang="en-US" altLang="it-IT"/>
          </a:p>
        </p:txBody>
      </p:sp>
    </p:spTree>
    <p:extLst>
      <p:ext uri="{BB962C8B-B14F-4D97-AF65-F5344CB8AC3E}">
        <p14:creationId xmlns:p14="http://schemas.microsoft.com/office/powerpoint/2010/main" val="20765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19756F-1E5C-4457-91F2-052AD0B7034A}" type="datetime1">
              <a:rPr lang="en-US" altLang="it-IT"/>
              <a:pPr>
                <a:defRPr/>
              </a:pPr>
              <a:t>3/15/2018</a:t>
            </a:fld>
            <a:endParaRPr lang="en-US" altLang="it-IT"/>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009B81-654D-49D9-B9C9-BE2ADF4A84A4}" type="slidenum">
              <a:rPr lang="en-US" altLang="it-IT"/>
              <a:pPr>
                <a:defRPr/>
              </a:pPr>
              <a:t>‹N›</a:t>
            </a:fld>
            <a:endParaRPr lang="en-US" altLang="it-IT"/>
          </a:p>
        </p:txBody>
      </p:sp>
    </p:spTree>
    <p:extLst>
      <p:ext uri="{BB962C8B-B14F-4D97-AF65-F5344CB8AC3E}">
        <p14:creationId xmlns:p14="http://schemas.microsoft.com/office/powerpoint/2010/main" val="69373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19756F-1E5C-4457-91F2-052AD0B7034A}" type="datetime1">
              <a:rPr lang="en-US" altLang="it-IT"/>
              <a:pPr>
                <a:defRPr/>
              </a:pPr>
              <a:t>3/15/2018</a:t>
            </a:fld>
            <a:endParaRPr lang="en-US" altLang="it-IT"/>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68E4F1-A01F-4548-8084-34B7F194FC64}" type="slidenum">
              <a:rPr lang="en-US" altLang="it-IT"/>
              <a:pPr>
                <a:defRPr/>
              </a:pPr>
              <a:t>‹N›</a:t>
            </a:fld>
            <a:endParaRPr lang="en-US" altLang="it-IT"/>
          </a:p>
        </p:txBody>
      </p:sp>
    </p:spTree>
    <p:extLst>
      <p:ext uri="{BB962C8B-B14F-4D97-AF65-F5344CB8AC3E}">
        <p14:creationId xmlns:p14="http://schemas.microsoft.com/office/powerpoint/2010/main" val="64809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19756F-1E5C-4457-91F2-052AD0B7034A}" type="datetime1">
              <a:rPr lang="en-US" altLang="it-IT"/>
              <a:pPr>
                <a:defRPr/>
              </a:pPr>
              <a:t>3/15/2018</a:t>
            </a:fld>
            <a:endParaRPr lang="en-US" altLang="it-IT"/>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E282E1-FFCB-4630-855E-C239A257C933}" type="slidenum">
              <a:rPr lang="en-US" altLang="it-IT"/>
              <a:pPr>
                <a:defRPr/>
              </a:pPr>
              <a:t>‹N›</a:t>
            </a:fld>
            <a:endParaRPr lang="en-US" altLang="it-IT"/>
          </a:p>
        </p:txBody>
      </p:sp>
    </p:spTree>
    <p:extLst>
      <p:ext uri="{BB962C8B-B14F-4D97-AF65-F5344CB8AC3E}">
        <p14:creationId xmlns:p14="http://schemas.microsoft.com/office/powerpoint/2010/main" val="123709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19756F-1E5C-4457-91F2-052AD0B7034A}" type="datetime1">
              <a:rPr lang="en-US" altLang="it-IT"/>
              <a:pPr>
                <a:defRPr/>
              </a:pPr>
              <a:t>3/15/2018</a:t>
            </a:fld>
            <a:endParaRPr lang="en-US" altLang="it-IT"/>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3A4856-55AB-4781-92FF-3F302E5EB740}" type="slidenum">
              <a:rPr lang="en-US" altLang="it-IT"/>
              <a:pPr>
                <a:defRPr/>
              </a:pPr>
              <a:t>‹N›</a:t>
            </a:fld>
            <a:endParaRPr lang="en-US" altLang="it-IT"/>
          </a:p>
        </p:txBody>
      </p:sp>
    </p:spTree>
    <p:extLst>
      <p:ext uri="{BB962C8B-B14F-4D97-AF65-F5344CB8AC3E}">
        <p14:creationId xmlns:p14="http://schemas.microsoft.com/office/powerpoint/2010/main" val="67890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it-IT" smtClean="0"/>
              <a:t>Click to edit Master title style</a:t>
            </a:r>
            <a:endParaRPr lang="en-US" altLang="it-IT"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it-IT" smtClean="0"/>
              <a:t>Click to edit Master text styles</a:t>
            </a:r>
          </a:p>
          <a:p>
            <a:pPr lvl="1"/>
            <a:r>
              <a:rPr lang="da-DK" altLang="it-IT" smtClean="0"/>
              <a:t>Second level</a:t>
            </a:r>
          </a:p>
          <a:p>
            <a:pPr lvl="2"/>
            <a:r>
              <a:rPr lang="da-DK" altLang="it-IT" smtClean="0"/>
              <a:t>Third level</a:t>
            </a:r>
          </a:p>
          <a:p>
            <a:pPr lvl="3"/>
            <a:r>
              <a:rPr lang="da-DK" altLang="it-IT" smtClean="0"/>
              <a:t>Fourth level</a:t>
            </a:r>
          </a:p>
          <a:p>
            <a:pPr lvl="4"/>
            <a:r>
              <a:rPr lang="da-DK" altLang="it-IT" smtClean="0"/>
              <a:t>Fifth level</a:t>
            </a:r>
            <a:endParaRPr lang="en-US" altLang="it-I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lgn="l" defTabSz="457200">
              <a:defRPr/>
            </a:pPr>
            <a:fld id="{4A19756F-1E5C-4457-91F2-052AD0B7034A}" type="datetime1">
              <a:rPr lang="en-US" altLang="it-IT">
                <a:latin typeface="Calibri" pitchFamily="34" charset="0"/>
                <a:ea typeface="MS PGothic" pitchFamily="34" charset="-128"/>
              </a:rPr>
              <a:pPr algn="l" defTabSz="457200">
                <a:defRPr/>
              </a:pPr>
              <a:t>3/15/2018</a:t>
            </a:fld>
            <a:endParaRPr lang="en-US" altLang="it-IT">
              <a:latin typeface="Calibri" pitchFamily="34" charset="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a:defRPr/>
            </a:pPr>
            <a:fld id="{385DAFC2-E96E-42B6-AA05-03096E1DC34D}" type="slidenum">
              <a:rPr lang="en-US" altLang="it-IT">
                <a:latin typeface="Calibri" pitchFamily="34" charset="0"/>
                <a:ea typeface="MS PGothic" pitchFamily="34" charset="-128"/>
              </a:rPr>
              <a:pPr defTabSz="457200">
                <a:defRPr/>
              </a:pPr>
              <a:t>‹N›</a:t>
            </a:fld>
            <a:endParaRPr lang="en-US" altLang="it-IT">
              <a:latin typeface="Calibri" pitchFamily="34" charset="0"/>
              <a:ea typeface="MS PGothic" pitchFamily="34" charset="-128"/>
            </a:endParaRPr>
          </a:p>
        </p:txBody>
      </p:sp>
    </p:spTree>
    <p:extLst>
      <p:ext uri="{BB962C8B-B14F-4D97-AF65-F5344CB8AC3E}">
        <p14:creationId xmlns:p14="http://schemas.microsoft.com/office/powerpoint/2010/main" val="415117278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295109734"/>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4111" name="Fotografia Photo Editor" r:id="rId4" imgW="7047619" imgH="752381" progId="MSPhotoEd.3">
                  <p:embed/>
                </p:oleObj>
              </mc:Choice>
              <mc:Fallback>
                <p:oleObj name="Fotografia Photo Editor" r:id="rId4" imgW="7047619" imgH="75238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r>
              <a:rPr lang="it-IT" altLang="it-IT" sz="3600" dirty="0">
                <a:solidFill>
                  <a:prstClr val="black"/>
                </a:solidFill>
              </a:rPr>
              <a:t>Il pacchetto protezione dati: </a:t>
            </a:r>
            <a:br>
              <a:rPr lang="it-IT" altLang="it-IT" sz="3600" dirty="0">
                <a:solidFill>
                  <a:prstClr val="black"/>
                </a:solidFill>
              </a:rPr>
            </a:br>
            <a:r>
              <a:rPr lang="it-IT" altLang="it-IT" sz="3600" dirty="0" smtClean="0">
                <a:solidFill>
                  <a:prstClr val="black"/>
                </a:solidFill>
              </a:rPr>
              <a:t>DIRETTIVA </a:t>
            </a:r>
            <a:r>
              <a:rPr lang="it-IT" altLang="it-IT" sz="3600" dirty="0">
                <a:solidFill>
                  <a:prstClr val="black"/>
                </a:solidFill>
              </a:rPr>
              <a:t>(UE) 2016/680 </a:t>
            </a:r>
            <a:r>
              <a:rPr lang="it-IT" altLang="it-IT" sz="3600" dirty="0" smtClean="0">
                <a:solidFill>
                  <a:prstClr val="black"/>
                </a:solidFill>
              </a:rPr>
              <a:t>del </a:t>
            </a:r>
            <a:r>
              <a:rPr lang="it-IT" altLang="it-IT" sz="3600" dirty="0">
                <a:solidFill>
                  <a:prstClr val="black"/>
                </a:solidFill>
              </a:rPr>
              <a:t>PARLAMENTO EUROPEO E DEL CONSIGLIO</a:t>
            </a:r>
            <a:br>
              <a:rPr lang="it-IT" altLang="it-IT" sz="3600" dirty="0">
                <a:solidFill>
                  <a:prstClr val="black"/>
                </a:solidFill>
              </a:rPr>
            </a:br>
            <a:r>
              <a:rPr lang="it-IT" altLang="it-IT" sz="2800" dirty="0">
                <a:solidFill>
                  <a:prstClr val="black"/>
                </a:solidFill>
              </a:rPr>
              <a:t>del 27 aprile 2016</a:t>
            </a:r>
            <a:r>
              <a:rPr lang="it-IT" altLang="it-IT" dirty="0">
                <a:solidFill>
                  <a:prstClr val="black"/>
                </a:solidFill>
              </a:rPr>
              <a:t/>
            </a:r>
            <a:br>
              <a:rPr lang="it-IT" altLang="it-IT" dirty="0">
                <a:solidFill>
                  <a:prstClr val="black"/>
                </a:solidFill>
              </a:rPr>
            </a:br>
            <a:endParaRPr lang="it-IT" altLang="it-IT" dirty="0" smtClean="0">
              <a:solidFill>
                <a:prstClr val="black"/>
              </a:solidFill>
            </a:endParaRPr>
          </a:p>
        </p:txBody>
      </p:sp>
      <p:sp>
        <p:nvSpPr>
          <p:cNvPr id="7" name="CasellaDiTesto 6"/>
          <p:cNvSpPr txBox="1"/>
          <p:nvPr/>
        </p:nvSpPr>
        <p:spPr>
          <a:xfrm>
            <a:off x="3491880" y="4293096"/>
            <a:ext cx="3672408" cy="830997"/>
          </a:xfrm>
          <a:prstGeom prst="rect">
            <a:avLst/>
          </a:prstGeom>
          <a:noFill/>
        </p:spPr>
        <p:txBody>
          <a:bodyPr wrap="square" rtlCol="0">
            <a:spAutoFit/>
          </a:bodyPr>
          <a:lstStyle/>
          <a:p>
            <a:pPr algn="ctr" eaLnBrk="1" hangingPunct="1"/>
            <a:endParaRPr lang="it-IT" altLang="it-IT" dirty="0"/>
          </a:p>
          <a:p>
            <a:pPr algn="ctr" eaLnBrk="1" hangingPunct="1"/>
            <a:r>
              <a:rPr lang="it-IT" altLang="it-IT" dirty="0" smtClean="0"/>
              <a:t>CNF 16 marzo 2018</a:t>
            </a:r>
            <a:endParaRPr lang="it-IT" altLang="it-IT" i="1" dirty="0"/>
          </a:p>
        </p:txBody>
      </p:sp>
    </p:spTree>
    <p:extLst>
      <p:ext uri="{BB962C8B-B14F-4D97-AF65-F5344CB8AC3E}">
        <p14:creationId xmlns:p14="http://schemas.microsoft.com/office/powerpoint/2010/main" val="2284721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629532388"/>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7184"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3" name="Titolo 2"/>
          <p:cNvSpPr>
            <a:spLocks noGrp="1"/>
          </p:cNvSpPr>
          <p:nvPr>
            <p:ph type="title"/>
          </p:nvPr>
        </p:nvSpPr>
        <p:spPr>
          <a:xfrm>
            <a:off x="508000" y="1640361"/>
            <a:ext cx="8229600" cy="2943200"/>
          </a:xfrm>
        </p:spPr>
        <p:txBody>
          <a:bodyPr/>
          <a:lstStyle/>
          <a:p>
            <a:pPr algn="l"/>
            <a:r>
              <a:rPr lang="it-IT" sz="3200" b="1" dirty="0"/>
              <a:t>Principi generali </a:t>
            </a:r>
            <a:r>
              <a:rPr lang="it-IT" sz="3200" dirty="0"/>
              <a:t>(qualità, liceità, consenso, dati sensibili…) / </a:t>
            </a:r>
            <a:r>
              <a:rPr lang="it-IT" sz="3200" b="1" dirty="0"/>
              <a:t>Direttiva</a:t>
            </a:r>
            <a:r>
              <a:rPr lang="it-IT" sz="3200" dirty="0"/>
              <a:t/>
            </a:r>
            <a:br>
              <a:rPr lang="it-IT" sz="3200" dirty="0"/>
            </a:br>
            <a:r>
              <a:rPr lang="it-IT" sz="3200" dirty="0"/>
              <a:t>Condizioni specifiche per trattamenti ulteriori (4.2) + Rinvio a Regolamento (7-bis)</a:t>
            </a:r>
            <a:br>
              <a:rPr lang="it-IT" sz="3200" dirty="0"/>
            </a:br>
            <a:r>
              <a:rPr lang="it-IT" sz="3200" dirty="0"/>
              <a:t>Distinzione categorie interessati</a:t>
            </a:r>
            <a:br>
              <a:rPr lang="it-IT" sz="3200" dirty="0"/>
            </a:br>
            <a:r>
              <a:rPr lang="it-IT" sz="3200" dirty="0"/>
              <a:t>Liceità trattamenti: per scopi Direttiva e da parte autorità competenti</a:t>
            </a:r>
            <a:br>
              <a:rPr lang="it-IT" sz="3200" dirty="0"/>
            </a:br>
            <a:r>
              <a:rPr lang="it-IT" sz="3200" dirty="0"/>
              <a:t>Dati sensibili: consentito trattamento, a determinate condizioni (no divieto con deroghe)</a:t>
            </a:r>
            <a:r>
              <a:rPr lang="it-IT" sz="2800" dirty="0"/>
              <a:t/>
            </a:r>
            <a:br>
              <a:rPr lang="it-IT" sz="2800" dirty="0"/>
            </a:br>
            <a:endParaRPr lang="it-IT" sz="2800" dirty="0"/>
          </a:p>
        </p:txBody>
      </p:sp>
    </p:spTree>
    <p:extLst>
      <p:ext uri="{BB962C8B-B14F-4D97-AF65-F5344CB8AC3E}">
        <p14:creationId xmlns:p14="http://schemas.microsoft.com/office/powerpoint/2010/main" val="1497341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629532388"/>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8207"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3" name="Titolo 2"/>
          <p:cNvSpPr>
            <a:spLocks noGrp="1"/>
          </p:cNvSpPr>
          <p:nvPr>
            <p:ph type="title"/>
          </p:nvPr>
        </p:nvSpPr>
        <p:spPr>
          <a:xfrm>
            <a:off x="508000" y="2235538"/>
            <a:ext cx="8229600" cy="1143000"/>
          </a:xfrm>
        </p:spPr>
        <p:txBody>
          <a:bodyPr/>
          <a:lstStyle/>
          <a:p>
            <a:pPr algn="l"/>
            <a:r>
              <a:rPr lang="it-IT" sz="3200" dirty="0"/>
              <a:t>Diritti interessati / Direttiva</a:t>
            </a:r>
            <a:br>
              <a:rPr lang="it-IT" sz="3200" dirty="0"/>
            </a:br>
            <a:r>
              <a:rPr lang="it-IT" sz="3200" dirty="0"/>
              <a:t>Informativa, accesso, rettifica, cancellazione, limitazione trattamento</a:t>
            </a:r>
            <a:br>
              <a:rPr lang="it-IT" sz="3200" dirty="0"/>
            </a:br>
            <a:r>
              <a:rPr lang="it-IT" sz="3200" dirty="0"/>
              <a:t>Condizioni ulteriori : diniego, </a:t>
            </a:r>
            <a:r>
              <a:rPr lang="it-IT" sz="3200" dirty="0" err="1"/>
              <a:t>differibilità</a:t>
            </a:r>
            <a:r>
              <a:rPr lang="it-IT" sz="3200" dirty="0"/>
              <a:t>, esercizio indiretto </a:t>
            </a:r>
            <a:br>
              <a:rPr lang="it-IT" sz="3200" dirty="0"/>
            </a:br>
            <a:r>
              <a:rPr lang="it-IT" sz="3200" dirty="0"/>
              <a:t>Criteri comuni: necessità e proporzionalità, fondamento legislativo, motivazione, limitazione nel tempo </a:t>
            </a:r>
            <a:br>
              <a:rPr lang="it-IT" sz="3200" dirty="0"/>
            </a:br>
            <a:endParaRPr lang="it-IT" sz="3200" dirty="0"/>
          </a:p>
        </p:txBody>
      </p:sp>
    </p:spTree>
    <p:extLst>
      <p:ext uri="{BB962C8B-B14F-4D97-AF65-F5344CB8AC3E}">
        <p14:creationId xmlns:p14="http://schemas.microsoft.com/office/powerpoint/2010/main" val="1497341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629532388"/>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9231"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3" name="Titolo 2"/>
          <p:cNvSpPr>
            <a:spLocks noGrp="1"/>
          </p:cNvSpPr>
          <p:nvPr>
            <p:ph type="title"/>
          </p:nvPr>
        </p:nvSpPr>
        <p:spPr>
          <a:xfrm>
            <a:off x="320141" y="1484784"/>
            <a:ext cx="8148119" cy="3744416"/>
          </a:xfrm>
        </p:spPr>
        <p:txBody>
          <a:bodyPr/>
          <a:lstStyle/>
          <a:p>
            <a:pPr algn="l"/>
            <a:r>
              <a:rPr lang="it-IT" sz="2800" dirty="0"/>
              <a:t>Trasferimenti internazionali di dati</a:t>
            </a:r>
            <a:br>
              <a:rPr lang="it-IT" sz="2800" dirty="0"/>
            </a:br>
            <a:r>
              <a:rPr lang="it-IT" sz="2800" dirty="0"/>
              <a:t>Adeguatezza e non-adeguatezza / Idonee garanzie (Regolamento: SCC, BCR; codici deontologici + certificazione + clausole ad hoc o accordi amministrativi) / Altri presupposti in deroga (Direttiva: esclusi consenso e contratto) purché trasferimenti non ripetitivi né massivi/casi individuali; </a:t>
            </a:r>
            <a:br>
              <a:rPr lang="it-IT" sz="2800" dirty="0"/>
            </a:br>
            <a:r>
              <a:rPr lang="it-IT" sz="2800" dirty="0"/>
              <a:t>Regolamento: </a:t>
            </a:r>
            <a:r>
              <a:rPr lang="it-IT" sz="2800" dirty="0" smtClean="0"/>
              <a:t>(</a:t>
            </a:r>
            <a:r>
              <a:rPr lang="it-IT" sz="2800" dirty="0"/>
              <a:t>divieto trasferimenti non autorizzati da diritto Ue). </a:t>
            </a:r>
            <a:br>
              <a:rPr lang="it-IT" sz="2800" dirty="0"/>
            </a:br>
            <a:r>
              <a:rPr lang="it-IT" sz="2800" b="1" dirty="0"/>
              <a:t>Direttiva</a:t>
            </a:r>
            <a:r>
              <a:rPr lang="it-IT" sz="2800" dirty="0"/>
              <a:t>: Art. </a:t>
            </a:r>
            <a:r>
              <a:rPr lang="it-IT" sz="2800" dirty="0" smtClean="0"/>
              <a:t>36 </a:t>
            </a:r>
            <a:r>
              <a:rPr lang="it-IT" sz="2800" dirty="0"/>
              <a:t>(specifici destinatari in Paesi terzi)</a:t>
            </a:r>
            <a:r>
              <a:rPr lang="it-IT" dirty="0"/>
              <a:t/>
            </a:r>
            <a:br>
              <a:rPr lang="it-IT" dirty="0"/>
            </a:br>
            <a:endParaRPr lang="it-IT" dirty="0"/>
          </a:p>
        </p:txBody>
      </p:sp>
    </p:spTree>
    <p:extLst>
      <p:ext uri="{BB962C8B-B14F-4D97-AF65-F5344CB8AC3E}">
        <p14:creationId xmlns:p14="http://schemas.microsoft.com/office/powerpoint/2010/main" val="1497341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168774046"/>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28679"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476672"/>
            <a:ext cx="7772400"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algn="just">
              <a:lnSpc>
                <a:spcPct val="115000"/>
              </a:lnSpc>
              <a:spcAft>
                <a:spcPts val="1000"/>
              </a:spcAft>
            </a:pPr>
            <a:r>
              <a:rPr lang="it-IT" sz="1900" dirty="0" smtClean="0">
                <a:latin typeface="Times New Roman"/>
                <a:ea typeface="Calibri"/>
                <a:cs typeface="Times New Roman"/>
              </a:rPr>
              <a:t>Le </a:t>
            </a:r>
            <a:r>
              <a:rPr lang="it-IT" sz="1900" dirty="0">
                <a:latin typeface="Times New Roman"/>
                <a:ea typeface="Calibri"/>
                <a:cs typeface="Times New Roman"/>
              </a:rPr>
              <a:t>scelte essenziali: </a:t>
            </a:r>
            <a:endParaRPr lang="it-IT" sz="1900" dirty="0" smtClean="0">
              <a:latin typeface="Times New Roman"/>
              <a:ea typeface="Calibri"/>
              <a:cs typeface="Times New Roman"/>
            </a:endParaRPr>
          </a:p>
          <a:p>
            <a:pPr marL="342900" indent="-342900" algn="just">
              <a:lnSpc>
                <a:spcPct val="115000"/>
              </a:lnSpc>
              <a:spcAft>
                <a:spcPts val="1000"/>
              </a:spcAft>
              <a:buFontTx/>
              <a:buChar char="-"/>
            </a:pPr>
            <a:r>
              <a:rPr lang="it-IT" sz="1900" b="1" dirty="0" smtClean="0">
                <a:latin typeface="Times New Roman"/>
                <a:ea typeface="Calibri"/>
                <a:cs typeface="Times New Roman"/>
              </a:rPr>
              <a:t>nomina </a:t>
            </a:r>
            <a:r>
              <a:rPr lang="it-IT" sz="1900" b="1" dirty="0">
                <a:latin typeface="Times New Roman"/>
                <a:ea typeface="Calibri"/>
                <a:cs typeface="Times New Roman"/>
              </a:rPr>
              <a:t>obbligatoria del </a:t>
            </a:r>
            <a:r>
              <a:rPr lang="it-IT" sz="1900" b="1" dirty="0" err="1">
                <a:latin typeface="Times New Roman"/>
                <a:ea typeface="Calibri"/>
                <a:cs typeface="Times New Roman"/>
              </a:rPr>
              <a:t>dpo</a:t>
            </a:r>
            <a:r>
              <a:rPr lang="it-IT" sz="1900" b="1" dirty="0">
                <a:latin typeface="Times New Roman"/>
                <a:ea typeface="Calibri"/>
                <a:cs typeface="Times New Roman"/>
              </a:rPr>
              <a:t> anche per </a:t>
            </a:r>
            <a:r>
              <a:rPr lang="it-IT" sz="1900" b="1" dirty="0" err="1">
                <a:latin typeface="Times New Roman"/>
                <a:ea typeface="Calibri"/>
                <a:cs typeface="Times New Roman"/>
              </a:rPr>
              <a:t>l’a.g</a:t>
            </a:r>
            <a:r>
              <a:rPr lang="it-IT" sz="1900" dirty="0" err="1">
                <a:latin typeface="Times New Roman"/>
                <a:ea typeface="Calibri"/>
                <a:cs typeface="Times New Roman"/>
              </a:rPr>
              <a:t>.</a:t>
            </a:r>
            <a:r>
              <a:rPr lang="it-IT" sz="1900" dirty="0">
                <a:latin typeface="Times New Roman"/>
                <a:ea typeface="Calibri"/>
                <a:cs typeface="Times New Roman"/>
              </a:rPr>
              <a:t> nell’esercizio delle sue funzioni (laddove la direttiva consentiva anche di prescinderne), </a:t>
            </a:r>
            <a:endParaRPr lang="it-IT" sz="1900" dirty="0" smtClean="0">
              <a:latin typeface="Times New Roman"/>
              <a:ea typeface="Calibri"/>
              <a:cs typeface="Times New Roman"/>
            </a:endParaRPr>
          </a:p>
          <a:p>
            <a:pPr marL="342900" indent="-342900" algn="just">
              <a:lnSpc>
                <a:spcPct val="115000"/>
              </a:lnSpc>
              <a:spcAft>
                <a:spcPts val="1000"/>
              </a:spcAft>
              <a:buFontTx/>
              <a:buChar char="-"/>
            </a:pPr>
            <a:r>
              <a:rPr lang="it-IT" sz="1900" dirty="0" smtClean="0">
                <a:latin typeface="Times New Roman"/>
                <a:ea typeface="Calibri"/>
                <a:cs typeface="Times New Roman"/>
              </a:rPr>
              <a:t>rinvio </a:t>
            </a:r>
            <a:r>
              <a:rPr lang="it-IT" sz="1900" dirty="0">
                <a:latin typeface="Times New Roman"/>
                <a:ea typeface="Calibri"/>
                <a:cs typeface="Times New Roman"/>
              </a:rPr>
              <a:t>a uno specifico </a:t>
            </a:r>
            <a:r>
              <a:rPr lang="it-IT" sz="1900" b="1" dirty="0" err="1">
                <a:latin typeface="Times New Roman"/>
                <a:ea typeface="Calibri"/>
                <a:cs typeface="Times New Roman"/>
              </a:rPr>
              <a:t>dPR</a:t>
            </a:r>
            <a:r>
              <a:rPr lang="it-IT" sz="1900" b="1" dirty="0">
                <a:latin typeface="Times New Roman"/>
                <a:ea typeface="Calibri"/>
                <a:cs typeface="Times New Roman"/>
              </a:rPr>
              <a:t> per la previsione, nel dettaglio, dei singoli trattamenti,</a:t>
            </a:r>
            <a:r>
              <a:rPr lang="it-IT" sz="1900" dirty="0">
                <a:latin typeface="Times New Roman"/>
                <a:ea typeface="Calibri"/>
                <a:cs typeface="Times New Roman"/>
              </a:rPr>
              <a:t> con la disciplina puntuale dei termini di conservazione, delle modalità di accesso, ecc., </a:t>
            </a:r>
            <a:endParaRPr lang="it-IT" sz="1900" dirty="0" smtClean="0">
              <a:latin typeface="Times New Roman"/>
              <a:ea typeface="Calibri"/>
              <a:cs typeface="Times New Roman"/>
            </a:endParaRPr>
          </a:p>
          <a:p>
            <a:pPr marL="342900" indent="-342900" algn="just">
              <a:lnSpc>
                <a:spcPct val="115000"/>
              </a:lnSpc>
              <a:spcAft>
                <a:spcPts val="1000"/>
              </a:spcAft>
              <a:buFontTx/>
              <a:buChar char="-"/>
            </a:pPr>
            <a:r>
              <a:rPr lang="it-IT" sz="1900" b="1" dirty="0" smtClean="0">
                <a:latin typeface="Times New Roman"/>
                <a:ea typeface="Calibri"/>
                <a:cs typeface="Times New Roman"/>
              </a:rPr>
              <a:t>fattispecie </a:t>
            </a:r>
            <a:r>
              <a:rPr lang="it-IT" sz="1900" b="1" dirty="0">
                <a:latin typeface="Times New Roman"/>
                <a:ea typeface="Calibri"/>
                <a:cs typeface="Times New Roman"/>
              </a:rPr>
              <a:t>sanzionatorie </a:t>
            </a:r>
            <a:r>
              <a:rPr lang="it-IT" sz="1900" b="1" dirty="0" smtClean="0">
                <a:latin typeface="Times New Roman"/>
                <a:ea typeface="Calibri"/>
                <a:cs typeface="Times New Roman"/>
              </a:rPr>
              <a:t>amministrative</a:t>
            </a:r>
            <a:r>
              <a:rPr lang="it-IT" sz="1900" dirty="0" smtClean="0">
                <a:latin typeface="Times New Roman"/>
                <a:ea typeface="Calibri"/>
                <a:cs typeface="Times New Roman"/>
              </a:rPr>
              <a:t> </a:t>
            </a:r>
            <a:r>
              <a:rPr lang="it-IT" sz="1900" dirty="0">
                <a:latin typeface="Times New Roman"/>
                <a:ea typeface="Calibri"/>
                <a:cs typeface="Times New Roman"/>
              </a:rPr>
              <a:t>modulate (quanto a condotta e criteri applicativi) su quelle del regolamento, </a:t>
            </a:r>
            <a:endParaRPr lang="it-IT" sz="1900" dirty="0" smtClean="0">
              <a:latin typeface="Times New Roman"/>
              <a:ea typeface="Calibri"/>
              <a:cs typeface="Times New Roman"/>
            </a:endParaRPr>
          </a:p>
          <a:p>
            <a:pPr marL="342900" indent="-342900" algn="just">
              <a:lnSpc>
                <a:spcPct val="115000"/>
              </a:lnSpc>
              <a:spcAft>
                <a:spcPts val="1000"/>
              </a:spcAft>
              <a:buFontTx/>
              <a:buChar char="-"/>
            </a:pPr>
            <a:r>
              <a:rPr lang="it-IT" sz="1900" b="1" dirty="0" smtClean="0">
                <a:latin typeface="Times New Roman"/>
                <a:ea typeface="Calibri"/>
                <a:cs typeface="Times New Roman"/>
              </a:rPr>
              <a:t>tutela </a:t>
            </a:r>
            <a:r>
              <a:rPr lang="it-IT" sz="1900" b="1" dirty="0">
                <a:latin typeface="Times New Roman"/>
                <a:ea typeface="Calibri"/>
                <a:cs typeface="Times New Roman"/>
              </a:rPr>
              <a:t>forte del terzo coinvolto in procedimenti penali</a:t>
            </a:r>
            <a:r>
              <a:rPr lang="it-IT" sz="1900" dirty="0" smtClean="0">
                <a:latin typeface="Times New Roman"/>
                <a:ea typeface="Calibri"/>
                <a:cs typeface="Times New Roman"/>
              </a:rPr>
              <a:t>,</a:t>
            </a:r>
          </a:p>
          <a:p>
            <a:pPr marL="342900" indent="-342900" algn="just">
              <a:lnSpc>
                <a:spcPct val="115000"/>
              </a:lnSpc>
              <a:spcAft>
                <a:spcPts val="1000"/>
              </a:spcAft>
              <a:buFontTx/>
              <a:buChar char="-"/>
            </a:pPr>
            <a:r>
              <a:rPr lang="it-IT" sz="1900" dirty="0" smtClean="0">
                <a:latin typeface="Times New Roman"/>
                <a:ea typeface="Calibri"/>
                <a:cs typeface="Times New Roman"/>
              </a:rPr>
              <a:t>individuazione </a:t>
            </a:r>
            <a:r>
              <a:rPr lang="it-IT" sz="1900" dirty="0">
                <a:latin typeface="Times New Roman"/>
                <a:ea typeface="Calibri"/>
                <a:cs typeface="Times New Roman"/>
              </a:rPr>
              <a:t>del </a:t>
            </a:r>
            <a:r>
              <a:rPr lang="it-IT" sz="1900" b="1" dirty="0">
                <a:latin typeface="Times New Roman"/>
                <a:ea typeface="Calibri"/>
                <a:cs typeface="Times New Roman"/>
              </a:rPr>
              <a:t>Garante quale autorità di controllo nazionale unica</a:t>
            </a:r>
            <a:r>
              <a:rPr lang="it-IT" sz="1900" dirty="0">
                <a:latin typeface="Times New Roman"/>
                <a:ea typeface="Calibri"/>
                <a:cs typeface="Times New Roman"/>
              </a:rPr>
              <a:t>, salvo per i trattamenti svolti </a:t>
            </a:r>
            <a:r>
              <a:rPr lang="it-IT" sz="1900" dirty="0" err="1">
                <a:latin typeface="Times New Roman"/>
                <a:ea typeface="Calibri"/>
                <a:cs typeface="Times New Roman"/>
              </a:rPr>
              <a:t>dall’a.g.</a:t>
            </a:r>
            <a:r>
              <a:rPr lang="it-IT" sz="1900" dirty="0">
                <a:latin typeface="Times New Roman"/>
                <a:ea typeface="Calibri"/>
                <a:cs typeface="Times New Roman"/>
              </a:rPr>
              <a:t> nell’esercizio delle sue funzioni. </a:t>
            </a:r>
            <a:r>
              <a:rPr lang="it-IT" sz="1900" dirty="0" smtClean="0">
                <a:latin typeface="Times New Roman"/>
                <a:ea typeface="Calibri"/>
                <a:cs typeface="Times New Roman"/>
              </a:rPr>
              <a:t>Rimettere </a:t>
            </a:r>
            <a:r>
              <a:rPr lang="it-IT" sz="1900" dirty="0">
                <a:latin typeface="Times New Roman"/>
                <a:ea typeface="Calibri"/>
                <a:cs typeface="Times New Roman"/>
              </a:rPr>
              <a:t>il controllo di legittimità alla stessa sede processuale, con gli strumenti del processo, secondo la </a:t>
            </a:r>
            <a:r>
              <a:rPr lang="it-IT" sz="1900" b="1" dirty="0">
                <a:latin typeface="Times New Roman"/>
                <a:ea typeface="Calibri"/>
                <a:cs typeface="Times New Roman"/>
              </a:rPr>
              <a:t>soluzione percorsa dal legislatore tedesco.  </a:t>
            </a:r>
            <a:endParaRPr lang="it-IT" sz="1900" dirty="0">
              <a:ea typeface="Calibri"/>
              <a:cs typeface="Times New Roman"/>
            </a:endParaRPr>
          </a:p>
        </p:txBody>
      </p:sp>
    </p:spTree>
    <p:extLst>
      <p:ext uri="{BB962C8B-B14F-4D97-AF65-F5344CB8AC3E}">
        <p14:creationId xmlns:p14="http://schemas.microsoft.com/office/powerpoint/2010/main" val="1469040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177734235"/>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29703"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323528" y="692696"/>
            <a:ext cx="8185472" cy="401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algn="l" eaLnBrk="1" hangingPunct="1"/>
            <a:endParaRPr lang="it-IT" sz="2000" b="1" dirty="0" smtClean="0">
              <a:latin typeface="Times New Roman"/>
              <a:ea typeface="Calibri"/>
            </a:endParaRPr>
          </a:p>
          <a:p>
            <a:pPr algn="l" eaLnBrk="1" hangingPunct="1"/>
            <a:endParaRPr lang="it-IT" sz="2000" b="1" dirty="0">
              <a:latin typeface="Times New Roman"/>
              <a:ea typeface="Calibri"/>
            </a:endParaRPr>
          </a:p>
          <a:p>
            <a:pPr algn="l" eaLnBrk="1" hangingPunct="1"/>
            <a:r>
              <a:rPr lang="it-IT" sz="2000" b="1" dirty="0" smtClean="0">
                <a:latin typeface="Times New Roman"/>
                <a:ea typeface="Calibri"/>
              </a:rPr>
              <a:t>Possibili scelte: </a:t>
            </a:r>
          </a:p>
          <a:p>
            <a:pPr algn="l" eaLnBrk="1" hangingPunct="1"/>
            <a:r>
              <a:rPr lang="it-IT" sz="2000" b="1" dirty="0" smtClean="0">
                <a:latin typeface="Times New Roman"/>
                <a:ea typeface="Calibri"/>
              </a:rPr>
              <a:t>- collocazione </a:t>
            </a:r>
            <a:r>
              <a:rPr lang="it-IT" sz="2000" b="1" dirty="0">
                <a:latin typeface="Times New Roman"/>
                <a:ea typeface="Calibri"/>
              </a:rPr>
              <a:t>sistematica:</a:t>
            </a:r>
            <a:r>
              <a:rPr lang="it-IT" sz="2000" dirty="0">
                <a:latin typeface="Times New Roman"/>
                <a:ea typeface="Calibri"/>
              </a:rPr>
              <a:t> </a:t>
            </a:r>
            <a:r>
              <a:rPr lang="it-IT" sz="2000" dirty="0" smtClean="0">
                <a:latin typeface="Times New Roman"/>
                <a:ea typeface="Calibri"/>
              </a:rPr>
              <a:t>le </a:t>
            </a:r>
            <a:r>
              <a:rPr lang="it-IT" sz="2000" dirty="0">
                <a:latin typeface="Times New Roman"/>
                <a:ea typeface="Calibri"/>
              </a:rPr>
              <a:t>norme in esame </a:t>
            </a:r>
            <a:r>
              <a:rPr lang="it-IT" sz="2000" dirty="0" smtClean="0">
                <a:latin typeface="Times New Roman"/>
                <a:ea typeface="Calibri"/>
              </a:rPr>
              <a:t>da inserire </a:t>
            </a:r>
            <a:r>
              <a:rPr lang="it-IT" sz="2000" dirty="0">
                <a:latin typeface="Times New Roman"/>
                <a:ea typeface="Calibri"/>
              </a:rPr>
              <a:t>nel Codice </a:t>
            </a:r>
            <a:r>
              <a:rPr lang="it-IT" sz="2000" dirty="0" smtClean="0">
                <a:latin typeface="Times New Roman"/>
                <a:ea typeface="Calibri"/>
              </a:rPr>
              <a:t>o uno  	specifico </a:t>
            </a:r>
            <a:r>
              <a:rPr lang="it-IT" sz="2000" dirty="0">
                <a:latin typeface="Times New Roman"/>
                <a:ea typeface="Calibri"/>
              </a:rPr>
              <a:t>corpus normativo che costituirebbe una sorta di codice della </a:t>
            </a:r>
            <a:r>
              <a:rPr lang="it-IT" sz="2000" dirty="0" smtClean="0">
                <a:latin typeface="Times New Roman"/>
                <a:ea typeface="Calibri"/>
              </a:rPr>
              <a:t>	privacy </a:t>
            </a:r>
            <a:r>
              <a:rPr lang="it-IT" sz="2000" dirty="0">
                <a:latin typeface="Times New Roman"/>
                <a:ea typeface="Calibri"/>
              </a:rPr>
              <a:t>nelle attività di contrasto; </a:t>
            </a:r>
          </a:p>
          <a:p>
            <a:pPr marL="342900" indent="-342900" algn="l" eaLnBrk="1" hangingPunct="1">
              <a:buFontTx/>
              <a:buChar char="-"/>
            </a:pPr>
            <a:r>
              <a:rPr lang="it-IT" sz="2000" dirty="0">
                <a:latin typeface="Times New Roman"/>
                <a:ea typeface="Calibri"/>
              </a:rPr>
              <a:t>introduzione o meno delle norme di modifica della </a:t>
            </a:r>
            <a:r>
              <a:rPr lang="it-IT" sz="2000" b="1" dirty="0">
                <a:latin typeface="Times New Roman"/>
                <a:ea typeface="Calibri"/>
              </a:rPr>
              <a:t>data </a:t>
            </a:r>
            <a:r>
              <a:rPr lang="it-IT" sz="2000" b="1" dirty="0" err="1">
                <a:latin typeface="Times New Roman"/>
                <a:ea typeface="Calibri"/>
              </a:rPr>
              <a:t>retention</a:t>
            </a:r>
            <a:r>
              <a:rPr lang="it-IT" sz="2000" b="1" dirty="0">
                <a:latin typeface="Times New Roman"/>
                <a:ea typeface="Calibri"/>
              </a:rPr>
              <a:t> </a:t>
            </a:r>
            <a:r>
              <a:rPr lang="it-IT" sz="2000" dirty="0">
                <a:latin typeface="Times New Roman"/>
                <a:ea typeface="Calibri"/>
              </a:rPr>
              <a:t>(essendo il 132 ormai difficilmente compatibile con il principio di selettività imposto dalla </a:t>
            </a:r>
            <a:r>
              <a:rPr lang="it-IT" sz="2000" dirty="0" err="1">
                <a:latin typeface="Times New Roman"/>
                <a:ea typeface="Calibri"/>
              </a:rPr>
              <a:t>CdG</a:t>
            </a:r>
            <a:r>
              <a:rPr lang="it-IT" sz="2000" dirty="0">
                <a:latin typeface="Times New Roman"/>
                <a:ea typeface="Calibri"/>
              </a:rPr>
              <a:t> caso Tele2) e finanche dell’abrogazione della norma-</a:t>
            </a:r>
            <a:r>
              <a:rPr lang="it-IT" sz="2000" dirty="0" err="1">
                <a:latin typeface="Times New Roman"/>
                <a:ea typeface="Calibri"/>
              </a:rPr>
              <a:t>Verini</a:t>
            </a:r>
            <a:r>
              <a:rPr lang="it-IT" sz="2000" dirty="0">
                <a:latin typeface="Times New Roman"/>
                <a:ea typeface="Calibri"/>
              </a:rPr>
              <a:t> sulla conservazione per 6 anni (legge europea</a:t>
            </a:r>
            <a:r>
              <a:rPr lang="it-IT" sz="2000" dirty="0" smtClean="0">
                <a:latin typeface="Times New Roman"/>
                <a:ea typeface="Calibri"/>
              </a:rPr>
              <a:t>);</a:t>
            </a:r>
          </a:p>
          <a:p>
            <a:pPr marL="342900" indent="-342900" algn="l" eaLnBrk="1" hangingPunct="1">
              <a:buFontTx/>
              <a:buChar char="-"/>
            </a:pPr>
            <a:r>
              <a:rPr lang="it-IT" sz="2000" dirty="0" smtClean="0">
                <a:latin typeface="Times New Roman"/>
                <a:ea typeface="Calibri"/>
              </a:rPr>
              <a:t>indicazione o meno della </a:t>
            </a:r>
            <a:r>
              <a:rPr lang="it-IT" sz="2000" b="1" dirty="0" smtClean="0">
                <a:latin typeface="Times New Roman"/>
                <a:ea typeface="Calibri"/>
              </a:rPr>
              <a:t>cornice </a:t>
            </a:r>
            <a:r>
              <a:rPr lang="it-IT" sz="2000" b="1" dirty="0">
                <a:latin typeface="Times New Roman"/>
                <a:ea typeface="Calibri"/>
              </a:rPr>
              <a:t>edittale degli illeciti </a:t>
            </a:r>
            <a:r>
              <a:rPr lang="it-IT" sz="2000" b="1" dirty="0" smtClean="0">
                <a:latin typeface="Times New Roman"/>
                <a:ea typeface="Calibri"/>
              </a:rPr>
              <a:t>amministrativi</a:t>
            </a:r>
            <a:r>
              <a:rPr lang="it-IT" sz="2000" dirty="0" smtClean="0">
                <a:latin typeface="Times New Roman"/>
                <a:ea typeface="Calibri"/>
              </a:rPr>
              <a:t> presente nel RGPD. La </a:t>
            </a:r>
            <a:r>
              <a:rPr lang="it-IT" sz="2000" dirty="0">
                <a:latin typeface="Times New Roman"/>
                <a:ea typeface="Calibri"/>
              </a:rPr>
              <a:t>legge 234/2012 (nuova Buttiglione) </a:t>
            </a:r>
            <a:r>
              <a:rPr lang="it-IT" sz="2000" dirty="0" smtClean="0">
                <a:latin typeface="Times New Roman"/>
                <a:ea typeface="Calibri"/>
              </a:rPr>
              <a:t>detta </a:t>
            </a:r>
            <a:r>
              <a:rPr lang="it-IT" sz="2000" dirty="0">
                <a:latin typeface="Times New Roman"/>
                <a:ea typeface="Calibri"/>
              </a:rPr>
              <a:t>i criteri generali per la redazione di </a:t>
            </a:r>
            <a:r>
              <a:rPr lang="it-IT" sz="2000" dirty="0" err="1">
                <a:latin typeface="Times New Roman"/>
                <a:ea typeface="Calibri"/>
              </a:rPr>
              <a:t>dlgs</a:t>
            </a:r>
            <a:r>
              <a:rPr lang="it-IT" sz="2000" dirty="0">
                <a:latin typeface="Times New Roman"/>
                <a:ea typeface="Calibri"/>
              </a:rPr>
              <a:t> per l’attuazione delle leggi di delegazione europea </a:t>
            </a:r>
            <a:r>
              <a:rPr lang="it-IT" sz="2000" dirty="0" smtClean="0">
                <a:latin typeface="Times New Roman"/>
                <a:ea typeface="Calibri"/>
              </a:rPr>
              <a:t>che prevede </a:t>
            </a:r>
            <a:r>
              <a:rPr lang="it-IT" sz="2000" dirty="0">
                <a:latin typeface="Times New Roman"/>
                <a:ea typeface="Calibri"/>
              </a:rPr>
              <a:t>specifiche cornici edittali per gli illeciti amministrativi, che sino ad oggi non risultano mai essere state derogate. </a:t>
            </a:r>
          </a:p>
          <a:p>
            <a:pPr algn="l" eaLnBrk="1" hangingPunct="1"/>
            <a:r>
              <a:rPr lang="it-IT" sz="2000" dirty="0" smtClean="0">
                <a:latin typeface="Times New Roman"/>
                <a:ea typeface="Calibri"/>
              </a:rPr>
              <a:t> </a:t>
            </a:r>
          </a:p>
          <a:p>
            <a:pPr algn="l" eaLnBrk="1" hangingPunct="1"/>
            <a:endParaRPr lang="it-IT" altLang="it-IT" dirty="0" smtClean="0">
              <a:solidFill>
                <a:prstClr val="black"/>
              </a:solidFill>
            </a:endParaRPr>
          </a:p>
        </p:txBody>
      </p:sp>
    </p:spTree>
    <p:extLst>
      <p:ext uri="{BB962C8B-B14F-4D97-AF65-F5344CB8AC3E}">
        <p14:creationId xmlns:p14="http://schemas.microsoft.com/office/powerpoint/2010/main" val="3710806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909979462"/>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30727"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3" name="Titolo 2"/>
          <p:cNvSpPr>
            <a:spLocks noGrp="1"/>
          </p:cNvSpPr>
          <p:nvPr>
            <p:ph type="title"/>
          </p:nvPr>
        </p:nvSpPr>
        <p:spPr>
          <a:xfrm>
            <a:off x="428949" y="260648"/>
            <a:ext cx="8229600" cy="4752528"/>
          </a:xfrm>
        </p:spPr>
        <p:txBody>
          <a:bodyPr/>
          <a:lstStyle/>
          <a:p>
            <a:pPr algn="l">
              <a:lnSpc>
                <a:spcPct val="115000"/>
              </a:lnSpc>
              <a:spcAft>
                <a:spcPts val="1000"/>
              </a:spcAft>
            </a:pPr>
            <a:r>
              <a:rPr lang="it-IT" sz="2400" dirty="0" smtClean="0">
                <a:latin typeface="Times New Roman"/>
                <a:ea typeface="Calibri"/>
                <a:cs typeface="Times New Roman"/>
              </a:rPr>
              <a:t>Quali potrebbero essere i punti </a:t>
            </a:r>
            <a:r>
              <a:rPr lang="it-IT" sz="2400" dirty="0">
                <a:latin typeface="Times New Roman"/>
                <a:ea typeface="Calibri"/>
                <a:cs typeface="Times New Roman"/>
              </a:rPr>
              <a:t>di </a:t>
            </a:r>
            <a:r>
              <a:rPr lang="it-IT" sz="2400" dirty="0" smtClean="0">
                <a:latin typeface="Times New Roman"/>
                <a:ea typeface="Calibri"/>
                <a:cs typeface="Times New Roman"/>
              </a:rPr>
              <a:t>forza (I):                     </a:t>
            </a:r>
            <a:r>
              <a:rPr lang="it-IT" sz="2000" dirty="0">
                <a:ea typeface="Calibri"/>
                <a:cs typeface="Times New Roman"/>
              </a:rPr>
              <a:t/>
            </a:r>
            <a:br>
              <a:rPr lang="it-IT" sz="2000" dirty="0">
                <a:ea typeface="Calibri"/>
                <a:cs typeface="Times New Roman"/>
              </a:rPr>
            </a:br>
            <a:r>
              <a:rPr lang="it-IT" sz="2000" dirty="0" smtClean="0">
                <a:ea typeface="Calibri"/>
                <a:cs typeface="Times New Roman"/>
              </a:rPr>
              <a:t>- </a:t>
            </a:r>
            <a:r>
              <a:rPr lang="it-IT" sz="2400" dirty="0" smtClean="0">
                <a:latin typeface="Times New Roman"/>
                <a:ea typeface="Calibri"/>
                <a:cs typeface="Times New Roman"/>
              </a:rPr>
              <a:t>introduzione </a:t>
            </a:r>
            <a:r>
              <a:rPr lang="it-IT" sz="2400" dirty="0">
                <a:latin typeface="Times New Roman"/>
                <a:ea typeface="Calibri"/>
                <a:cs typeface="Times New Roman"/>
              </a:rPr>
              <a:t>del </a:t>
            </a:r>
            <a:r>
              <a:rPr lang="it-IT" sz="2400" b="1" dirty="0">
                <a:latin typeface="Times New Roman"/>
                <a:ea typeface="Calibri"/>
                <a:cs typeface="Times New Roman"/>
              </a:rPr>
              <a:t>diritto del terzo di richiedere la rettifica</a:t>
            </a:r>
            <a:r>
              <a:rPr lang="it-IT" sz="2400" dirty="0">
                <a:latin typeface="Times New Roman"/>
                <a:ea typeface="Calibri"/>
                <a:cs typeface="Times New Roman"/>
              </a:rPr>
              <a:t>, cancellazione o limitazione dei suoi dati contenuti in atti giudiziari o indagini, anche in sede processuale (norma particolarmente importante anche ai fini dei dati captati in sede </a:t>
            </a:r>
            <a:r>
              <a:rPr lang="it-IT" sz="2400" dirty="0" err="1">
                <a:latin typeface="Times New Roman"/>
                <a:ea typeface="Calibri"/>
                <a:cs typeface="Times New Roman"/>
              </a:rPr>
              <a:t>intercettativa</a:t>
            </a:r>
            <a:r>
              <a:rPr lang="it-IT" sz="2400" dirty="0" smtClean="0">
                <a:latin typeface="Times New Roman"/>
                <a:ea typeface="Calibri"/>
                <a:cs typeface="Times New Roman"/>
              </a:rPr>
              <a:t>);</a:t>
            </a:r>
            <a:r>
              <a:rPr lang="it-IT" sz="2400" dirty="0">
                <a:latin typeface="Times New Roman"/>
                <a:ea typeface="Calibri"/>
                <a:cs typeface="Times New Roman"/>
              </a:rPr>
              <a:t/>
            </a:r>
            <a:br>
              <a:rPr lang="it-IT" sz="2400" dirty="0">
                <a:latin typeface="Times New Roman"/>
                <a:ea typeface="Calibri"/>
                <a:cs typeface="Times New Roman"/>
              </a:rPr>
            </a:br>
            <a:endParaRPr lang="it-IT" sz="2000" dirty="0">
              <a:ea typeface="Calibri"/>
              <a:cs typeface="Times New Roman"/>
            </a:endParaRPr>
          </a:p>
        </p:txBody>
      </p:sp>
    </p:spTree>
    <p:extLst>
      <p:ext uri="{BB962C8B-B14F-4D97-AF65-F5344CB8AC3E}">
        <p14:creationId xmlns:p14="http://schemas.microsoft.com/office/powerpoint/2010/main" val="17196770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2918587681"/>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31751"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3" name="Titolo 2"/>
          <p:cNvSpPr>
            <a:spLocks noGrp="1"/>
          </p:cNvSpPr>
          <p:nvPr>
            <p:ph type="title"/>
          </p:nvPr>
        </p:nvSpPr>
        <p:spPr>
          <a:xfrm>
            <a:off x="428949" y="260648"/>
            <a:ext cx="8229600" cy="4752528"/>
          </a:xfrm>
        </p:spPr>
        <p:txBody>
          <a:bodyPr/>
          <a:lstStyle/>
          <a:p>
            <a:pPr lvl="0" algn="l"/>
            <a:r>
              <a:rPr lang="it-IT" sz="2400" dirty="0" smtClean="0">
                <a:latin typeface="Times New Roman"/>
                <a:ea typeface="Calibri"/>
                <a:cs typeface="Times New Roman"/>
              </a:rPr>
              <a:t/>
            </a:r>
            <a:br>
              <a:rPr lang="it-IT" sz="2400" dirty="0" smtClean="0">
                <a:latin typeface="Times New Roman"/>
                <a:ea typeface="Calibri"/>
                <a:cs typeface="Times New Roman"/>
              </a:rPr>
            </a:br>
            <a:r>
              <a:rPr lang="it-IT" sz="2200" dirty="0">
                <a:latin typeface="Times New Roman" panose="02020603050405020304" pitchFamily="18" charset="0"/>
                <a:ea typeface="Calibri"/>
                <a:cs typeface="Times New Roman" panose="02020603050405020304" pitchFamily="18" charset="0"/>
              </a:rPr>
              <a:t/>
            </a:r>
            <a:br>
              <a:rPr lang="it-IT" sz="2200" dirty="0">
                <a:latin typeface="Times New Roman" panose="02020603050405020304" pitchFamily="18" charset="0"/>
                <a:ea typeface="Calibri"/>
                <a:cs typeface="Times New Roman" panose="02020603050405020304" pitchFamily="18" charset="0"/>
              </a:rPr>
            </a:br>
            <a:r>
              <a:rPr lang="it-IT" sz="2200" dirty="0" smtClean="0">
                <a:latin typeface="Times New Roman" panose="02020603050405020304" pitchFamily="18" charset="0"/>
                <a:ea typeface="Calibri"/>
                <a:cs typeface="Times New Roman" panose="02020603050405020304" pitchFamily="18" charset="0"/>
              </a:rPr>
              <a:t>Punti </a:t>
            </a:r>
            <a:r>
              <a:rPr lang="it-IT" sz="2200" dirty="0">
                <a:latin typeface="Times New Roman" panose="02020603050405020304" pitchFamily="18" charset="0"/>
                <a:ea typeface="Calibri"/>
                <a:cs typeface="Times New Roman" panose="02020603050405020304" pitchFamily="18" charset="0"/>
              </a:rPr>
              <a:t>di </a:t>
            </a:r>
            <a:r>
              <a:rPr lang="it-IT" sz="2200" dirty="0" smtClean="0">
                <a:latin typeface="Times New Roman" panose="02020603050405020304" pitchFamily="18" charset="0"/>
                <a:ea typeface="Calibri"/>
                <a:cs typeface="Times New Roman" panose="02020603050405020304" pitchFamily="18" charset="0"/>
              </a:rPr>
              <a:t>forza (II):                     </a:t>
            </a:r>
            <a:r>
              <a:rPr lang="it-IT" sz="2200" dirty="0">
                <a:latin typeface="Times New Roman" panose="02020603050405020304" pitchFamily="18" charset="0"/>
                <a:ea typeface="Calibri"/>
                <a:cs typeface="Times New Roman" panose="02020603050405020304" pitchFamily="18" charset="0"/>
              </a:rPr>
              <a:t/>
            </a:r>
            <a:br>
              <a:rPr lang="it-IT" sz="2200" dirty="0">
                <a:latin typeface="Times New Roman" panose="02020603050405020304" pitchFamily="18" charset="0"/>
                <a:ea typeface="Calibri"/>
                <a:cs typeface="Times New Roman" panose="02020603050405020304" pitchFamily="18" charset="0"/>
              </a:rPr>
            </a:br>
            <a:r>
              <a:rPr lang="it-IT" sz="2200" dirty="0" smtClean="0">
                <a:latin typeface="Times New Roman" panose="02020603050405020304" pitchFamily="18" charset="0"/>
                <a:ea typeface="Calibri"/>
                <a:cs typeface="Times New Roman" panose="02020603050405020304" pitchFamily="18" charset="0"/>
              </a:rPr>
              <a:t>-possibilità di introdurre una </a:t>
            </a:r>
            <a:r>
              <a:rPr lang="it-IT" sz="2200" b="1" dirty="0" smtClean="0">
                <a:latin typeface="Times New Roman" panose="02020603050405020304" pitchFamily="18" charset="0"/>
                <a:ea typeface="Calibri"/>
                <a:cs typeface="Times New Roman" panose="02020603050405020304" pitchFamily="18" charset="0"/>
              </a:rPr>
              <a:t>s</a:t>
            </a:r>
            <a:r>
              <a:rPr lang="it-IT" sz="2200" b="1" dirty="0" smtClean="0">
                <a:latin typeface="Times New Roman" panose="02020603050405020304" pitchFamily="18" charset="0"/>
                <a:cs typeface="Times New Roman" panose="02020603050405020304" pitchFamily="18" charset="0"/>
              </a:rPr>
              <a:t>pecifica </a:t>
            </a:r>
            <a:r>
              <a:rPr lang="it-IT" sz="2200" b="1" dirty="0">
                <a:latin typeface="Times New Roman" panose="02020603050405020304" pitchFamily="18" charset="0"/>
                <a:cs typeface="Times New Roman" panose="02020603050405020304" pitchFamily="18" charset="0"/>
              </a:rPr>
              <a:t>fattispecie delittuosa</a:t>
            </a:r>
            <a:r>
              <a:rPr lang="it-IT" sz="2200" dirty="0">
                <a:latin typeface="Times New Roman" panose="02020603050405020304" pitchFamily="18" charset="0"/>
                <a:cs typeface="Times New Roman" panose="02020603050405020304" pitchFamily="18" charset="0"/>
              </a:rPr>
              <a:t> modellata sulla falsariga dell’abuso di ufficio e </a:t>
            </a:r>
            <a:r>
              <a:rPr lang="it-IT" sz="2200" dirty="0" smtClean="0">
                <a:latin typeface="Times New Roman" panose="02020603050405020304" pitchFamily="18" charset="0"/>
                <a:cs typeface="Times New Roman" panose="02020603050405020304" pitchFamily="18" charset="0"/>
              </a:rPr>
              <a:t>del trattamento </a:t>
            </a:r>
            <a:r>
              <a:rPr lang="it-IT" sz="2200" dirty="0">
                <a:latin typeface="Times New Roman" panose="02020603050405020304" pitchFamily="18" charset="0"/>
                <a:cs typeface="Times New Roman" panose="02020603050405020304" pitchFamily="18" charset="0"/>
              </a:rPr>
              <a:t>illecito di dati personali (con dolo di danno o di profitto e condizione obiettiva di punibilità intrinseca fondata sul nocumento causato all’interessato) volta a colpire </a:t>
            </a:r>
            <a:r>
              <a:rPr lang="it-IT" sz="2200" u="sng" dirty="0">
                <a:latin typeface="Times New Roman" panose="02020603050405020304" pitchFamily="18" charset="0"/>
                <a:cs typeface="Times New Roman" panose="02020603050405020304" pitchFamily="18" charset="0"/>
              </a:rPr>
              <a:t>le forme di abuso del potere di trattamento in danno del cittadino</a:t>
            </a:r>
            <a:r>
              <a:rPr lang="it-IT" sz="2200" dirty="0">
                <a:latin typeface="Times New Roman" panose="02020603050405020304" pitchFamily="18" charset="0"/>
                <a:cs typeface="Times New Roman" panose="02020603050405020304" pitchFamily="18" charset="0"/>
              </a:rPr>
              <a:t>, realizzate in violazione di alcune norme particolarmente rilevanti (quelle sulla profilazione fondata su dati sensibili, di cui si propone l’estensione a tutti i processi decisionali automatizzati, quella sui presupposti di liceità del </a:t>
            </a:r>
            <a:r>
              <a:rPr lang="it-IT" sz="2200" dirty="0" smtClean="0">
                <a:latin typeface="Times New Roman" panose="02020603050405020304" pitchFamily="18" charset="0"/>
                <a:cs typeface="Times New Roman" panose="02020603050405020304" pitchFamily="18" charset="0"/>
              </a:rPr>
              <a:t>trattamento.  </a:t>
            </a:r>
            <a:r>
              <a:rPr lang="it-IT" sz="2200" dirty="0">
                <a:latin typeface="Times New Roman" panose="02020603050405020304" pitchFamily="18" charset="0"/>
                <a:cs typeface="Times New Roman" panose="02020603050405020304" pitchFamily="18" charset="0"/>
              </a:rPr>
              <a:t>E’ </a:t>
            </a:r>
            <a:r>
              <a:rPr lang="it-IT" sz="2200" dirty="0" smtClean="0">
                <a:latin typeface="Times New Roman" panose="02020603050405020304" pitchFamily="18" charset="0"/>
                <a:cs typeface="Times New Roman" panose="02020603050405020304" pitchFamily="18" charset="0"/>
              </a:rPr>
              <a:t>possibile introdurre una </a:t>
            </a:r>
            <a:r>
              <a:rPr lang="it-IT" sz="2200" dirty="0">
                <a:latin typeface="Times New Roman" panose="02020603050405020304" pitchFamily="18" charset="0"/>
                <a:cs typeface="Times New Roman" panose="02020603050405020304" pitchFamily="18" charset="0"/>
              </a:rPr>
              <a:t>forma aggravata, </a:t>
            </a:r>
            <a:r>
              <a:rPr lang="it-IT" sz="2200" i="1" dirty="0" err="1">
                <a:latin typeface="Times New Roman" panose="02020603050405020304" pitchFamily="18" charset="0"/>
                <a:cs typeface="Times New Roman" panose="02020603050405020304" pitchFamily="18" charset="0"/>
              </a:rPr>
              <a:t>quoad</a:t>
            </a:r>
            <a:r>
              <a:rPr lang="it-IT" sz="2200" i="1" dirty="0">
                <a:latin typeface="Times New Roman" panose="02020603050405020304" pitchFamily="18" charset="0"/>
                <a:cs typeface="Times New Roman" panose="02020603050405020304" pitchFamily="18" charset="0"/>
              </a:rPr>
              <a:t> </a:t>
            </a:r>
            <a:r>
              <a:rPr lang="it-IT" sz="2200" i="1" dirty="0" err="1">
                <a:latin typeface="Times New Roman" panose="02020603050405020304" pitchFamily="18" charset="0"/>
                <a:cs typeface="Times New Roman" panose="02020603050405020304" pitchFamily="18" charset="0"/>
              </a:rPr>
              <a:t>poenam</a:t>
            </a:r>
            <a:r>
              <a:rPr lang="it-IT" sz="2200" dirty="0">
                <a:latin typeface="Times New Roman" panose="02020603050405020304" pitchFamily="18" charset="0"/>
                <a:cs typeface="Times New Roman" panose="02020603050405020304" pitchFamily="18" charset="0"/>
              </a:rPr>
              <a:t>, di tale </a:t>
            </a:r>
            <a:r>
              <a:rPr lang="it-IT" sz="2200" dirty="0" smtClean="0">
                <a:latin typeface="Times New Roman" panose="02020603050405020304" pitchFamily="18" charset="0"/>
                <a:cs typeface="Times New Roman" panose="02020603050405020304" pitchFamily="18" charset="0"/>
              </a:rPr>
              <a:t>delitto, </a:t>
            </a:r>
            <a:r>
              <a:rPr lang="it-IT" sz="2200" dirty="0">
                <a:latin typeface="Times New Roman" panose="02020603050405020304" pitchFamily="18" charset="0"/>
                <a:cs typeface="Times New Roman" panose="02020603050405020304" pitchFamily="18" charset="0"/>
              </a:rPr>
              <a:t>relativamente agli abusi commessi su dati </a:t>
            </a:r>
            <a:r>
              <a:rPr lang="it-IT" sz="2200" dirty="0" smtClean="0">
                <a:latin typeface="Times New Roman" panose="02020603050405020304" pitchFamily="18" charset="0"/>
                <a:cs typeface="Times New Roman" panose="02020603050405020304" pitchFamily="18" charset="0"/>
              </a:rPr>
              <a:t>sensibili</a:t>
            </a:r>
            <a:r>
              <a:rPr lang="it-IT" sz="2200" i="1" dirty="0" smtClean="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
            </a:r>
            <a:br>
              <a:rPr lang="it-IT" sz="2200" dirty="0">
                <a:latin typeface="Times New Roman" panose="02020603050405020304" pitchFamily="18" charset="0"/>
                <a:cs typeface="Times New Roman" panose="02020603050405020304" pitchFamily="18" charset="0"/>
              </a:rPr>
            </a:br>
            <a:r>
              <a:rPr lang="it-IT" sz="2000" dirty="0"/>
              <a:t> </a:t>
            </a:r>
            <a:br>
              <a:rPr lang="it-IT" sz="2000" dirty="0"/>
            </a:br>
            <a:endParaRPr lang="it-IT" sz="2000" dirty="0">
              <a:ea typeface="Calibri"/>
              <a:cs typeface="Times New Roman"/>
            </a:endParaRPr>
          </a:p>
        </p:txBody>
      </p:sp>
    </p:spTree>
    <p:extLst>
      <p:ext uri="{BB962C8B-B14F-4D97-AF65-F5344CB8AC3E}">
        <p14:creationId xmlns:p14="http://schemas.microsoft.com/office/powerpoint/2010/main" val="36623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1367536821"/>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32773"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algn="l" eaLnBrk="1" hangingPunct="1"/>
            <a:endParaRPr lang="it-IT" altLang="it-IT" sz="2000" dirty="0" smtClean="0">
              <a:solidFill>
                <a:prstClr val="black"/>
              </a:solidFill>
              <a:latin typeface="Times New Roman" panose="02020603050405020304" pitchFamily="18" charset="0"/>
              <a:cs typeface="Times New Roman" panose="02020603050405020304" pitchFamily="18" charset="0"/>
            </a:endParaRPr>
          </a:p>
          <a:p>
            <a:pPr algn="l" eaLnBrk="1" hangingPunct="1"/>
            <a:endParaRPr lang="it-IT" altLang="it-IT" sz="2000" dirty="0">
              <a:solidFill>
                <a:prstClr val="black"/>
              </a:solidFill>
              <a:latin typeface="Times New Roman" panose="02020603050405020304" pitchFamily="18" charset="0"/>
              <a:cs typeface="Times New Roman" panose="02020603050405020304" pitchFamily="18" charset="0"/>
            </a:endParaRPr>
          </a:p>
          <a:p>
            <a:pPr algn="l" eaLnBrk="1" hangingPunct="1"/>
            <a:endParaRPr lang="it-IT" altLang="it-IT" sz="2000" dirty="0" smtClean="0">
              <a:solidFill>
                <a:prstClr val="black"/>
              </a:solidFill>
              <a:latin typeface="Times New Roman" panose="02020603050405020304" pitchFamily="18" charset="0"/>
              <a:cs typeface="Times New Roman" panose="02020603050405020304" pitchFamily="18" charset="0"/>
            </a:endParaRPr>
          </a:p>
          <a:p>
            <a:pPr algn="l" eaLnBrk="1" hangingPunct="1"/>
            <a:endParaRPr lang="it-IT" altLang="it-IT" sz="2000" dirty="0">
              <a:solidFill>
                <a:prstClr val="black"/>
              </a:solidFill>
              <a:latin typeface="Times New Roman" panose="02020603050405020304" pitchFamily="18" charset="0"/>
              <a:cs typeface="Times New Roman" panose="02020603050405020304" pitchFamily="18" charset="0"/>
            </a:endParaRPr>
          </a:p>
          <a:p>
            <a:pPr algn="l" eaLnBrk="1" hangingPunct="1"/>
            <a:endParaRPr lang="it-IT" altLang="it-IT" sz="2000" dirty="0" smtClean="0">
              <a:solidFill>
                <a:prstClr val="black"/>
              </a:solidFill>
              <a:latin typeface="Times New Roman" panose="02020603050405020304" pitchFamily="18" charset="0"/>
              <a:cs typeface="Times New Roman" panose="02020603050405020304" pitchFamily="18" charset="0"/>
            </a:endParaRPr>
          </a:p>
          <a:p>
            <a:pPr algn="l" eaLnBrk="1" hangingPunct="1"/>
            <a:endParaRPr lang="it-IT" altLang="it-IT" sz="2000" dirty="0">
              <a:solidFill>
                <a:prstClr val="black"/>
              </a:solidFill>
              <a:latin typeface="Times New Roman" panose="02020603050405020304" pitchFamily="18" charset="0"/>
              <a:cs typeface="Times New Roman" panose="02020603050405020304" pitchFamily="18" charset="0"/>
            </a:endParaRPr>
          </a:p>
          <a:p>
            <a:pPr algn="l" eaLnBrk="1" hangingPunct="1"/>
            <a:endParaRPr lang="it-IT" altLang="it-IT" sz="2000" dirty="0" smtClean="0">
              <a:solidFill>
                <a:prstClr val="black"/>
              </a:solidFill>
              <a:latin typeface="Times New Roman" panose="02020603050405020304" pitchFamily="18" charset="0"/>
              <a:cs typeface="Times New Roman" panose="02020603050405020304" pitchFamily="18" charset="0"/>
            </a:endParaRPr>
          </a:p>
          <a:p>
            <a:pPr algn="l" eaLnBrk="1" hangingPunct="1"/>
            <a:r>
              <a:rPr lang="it-IT" altLang="it-IT" sz="2000" dirty="0" smtClean="0">
                <a:solidFill>
                  <a:prstClr val="black"/>
                </a:solidFill>
                <a:latin typeface="Times New Roman" panose="02020603050405020304" pitchFamily="18" charset="0"/>
                <a:cs typeface="Times New Roman" panose="02020603050405020304" pitchFamily="18" charset="0"/>
              </a:rPr>
              <a:t>Il 29 </a:t>
            </a:r>
            <a:r>
              <a:rPr lang="it-IT" altLang="it-IT" sz="2000" dirty="0">
                <a:solidFill>
                  <a:prstClr val="black"/>
                </a:solidFill>
                <a:latin typeface="Times New Roman" panose="02020603050405020304" pitchFamily="18" charset="0"/>
                <a:cs typeface="Times New Roman" panose="02020603050405020304" pitchFamily="18" charset="0"/>
              </a:rPr>
              <a:t>marzo </a:t>
            </a:r>
            <a:r>
              <a:rPr lang="it-IT" altLang="it-IT" sz="2000" dirty="0" smtClean="0">
                <a:solidFill>
                  <a:prstClr val="black"/>
                </a:solidFill>
                <a:latin typeface="Times New Roman" panose="02020603050405020304" pitchFamily="18" charset="0"/>
                <a:cs typeface="Times New Roman" panose="02020603050405020304" pitchFamily="18" charset="0"/>
              </a:rPr>
              <a:t>entrerà </a:t>
            </a:r>
            <a:r>
              <a:rPr lang="it-IT" altLang="it-IT" sz="2000" dirty="0">
                <a:solidFill>
                  <a:prstClr val="black"/>
                </a:solidFill>
                <a:latin typeface="Times New Roman" panose="02020603050405020304" pitchFamily="18" charset="0"/>
                <a:cs typeface="Times New Roman" panose="02020603050405020304" pitchFamily="18" charset="0"/>
              </a:rPr>
              <a:t>in vigore </a:t>
            </a:r>
            <a:r>
              <a:rPr lang="it-IT" altLang="it-IT" sz="2000" dirty="0" smtClean="0">
                <a:solidFill>
                  <a:prstClr val="black"/>
                </a:solidFill>
                <a:latin typeface="Times New Roman" panose="02020603050405020304" pitchFamily="18" charset="0"/>
                <a:cs typeface="Times New Roman" panose="02020603050405020304" pitchFamily="18" charset="0"/>
              </a:rPr>
              <a:t>il </a:t>
            </a:r>
            <a:r>
              <a:rPr lang="it-IT" altLang="it-IT" sz="2000" dirty="0" err="1" smtClean="0">
                <a:solidFill>
                  <a:prstClr val="black"/>
                </a:solidFill>
                <a:latin typeface="Times New Roman" panose="02020603050405020304" pitchFamily="18" charset="0"/>
                <a:cs typeface="Times New Roman" panose="02020603050405020304" pitchFamily="18" charset="0"/>
              </a:rPr>
              <a:t>Dpcm</a:t>
            </a:r>
            <a:r>
              <a:rPr lang="it-IT" altLang="it-IT" sz="2000" dirty="0">
                <a:solidFill>
                  <a:prstClr val="black"/>
                </a:solidFill>
                <a:latin typeface="Times New Roman" panose="02020603050405020304" pitchFamily="18" charset="0"/>
                <a:cs typeface="Times New Roman" panose="02020603050405020304" pitchFamily="18" charset="0"/>
              </a:rPr>
              <a:t>, </a:t>
            </a:r>
            <a:r>
              <a:rPr lang="it-IT" altLang="it-IT" sz="2000" dirty="0" smtClean="0">
                <a:solidFill>
                  <a:prstClr val="black"/>
                </a:solidFill>
                <a:latin typeface="Times New Roman" panose="02020603050405020304" pitchFamily="18" charset="0"/>
                <a:cs typeface="Times New Roman" panose="02020603050405020304" pitchFamily="18" charset="0"/>
              </a:rPr>
              <a:t>ora pubblicato </a:t>
            </a:r>
            <a:r>
              <a:rPr lang="it-IT" altLang="it-IT" sz="2000" dirty="0">
                <a:solidFill>
                  <a:prstClr val="black"/>
                </a:solidFill>
                <a:latin typeface="Times New Roman" panose="02020603050405020304" pitchFamily="18" charset="0"/>
                <a:cs typeface="Times New Roman" panose="02020603050405020304" pitchFamily="18" charset="0"/>
              </a:rPr>
              <a:t>in </a:t>
            </a:r>
            <a:r>
              <a:rPr lang="it-IT" altLang="it-IT" sz="2000" dirty="0" smtClean="0">
                <a:solidFill>
                  <a:prstClr val="black"/>
                </a:solidFill>
                <a:latin typeface="Times New Roman" panose="02020603050405020304" pitchFamily="18" charset="0"/>
                <a:cs typeface="Times New Roman" panose="02020603050405020304" pitchFamily="18" charset="0"/>
              </a:rPr>
              <a:t>G.U., </a:t>
            </a:r>
            <a:r>
              <a:rPr lang="it-IT" altLang="it-IT" sz="2000" dirty="0">
                <a:solidFill>
                  <a:prstClr val="black"/>
                </a:solidFill>
                <a:latin typeface="Times New Roman" panose="02020603050405020304" pitchFamily="18" charset="0"/>
                <a:cs typeface="Times New Roman" panose="02020603050405020304" pitchFamily="18" charset="0"/>
              </a:rPr>
              <a:t>che contiene il regolamento </a:t>
            </a:r>
            <a:r>
              <a:rPr lang="it-IT" altLang="it-IT" sz="2000" dirty="0" smtClean="0">
                <a:solidFill>
                  <a:prstClr val="black"/>
                </a:solidFill>
                <a:latin typeface="Times New Roman" panose="02020603050405020304" pitchFamily="18" charset="0"/>
                <a:cs typeface="Times New Roman" panose="02020603050405020304" pitchFamily="18" charset="0"/>
              </a:rPr>
              <a:t>per l'individuazione </a:t>
            </a:r>
            <a:r>
              <a:rPr lang="it-IT" altLang="it-IT" sz="2000" dirty="0">
                <a:solidFill>
                  <a:prstClr val="black"/>
                </a:solidFill>
                <a:latin typeface="Times New Roman" panose="02020603050405020304" pitchFamily="18" charset="0"/>
                <a:cs typeface="Times New Roman" panose="02020603050405020304" pitchFamily="18" charset="0"/>
              </a:rPr>
              <a:t>delle modalità di attuazione dei principi del Codice </a:t>
            </a:r>
            <a:r>
              <a:rPr lang="it-IT" altLang="it-IT" sz="2000" dirty="0" smtClean="0">
                <a:solidFill>
                  <a:prstClr val="black"/>
                </a:solidFill>
                <a:latin typeface="Times New Roman" panose="02020603050405020304" pitchFamily="18" charset="0"/>
                <a:cs typeface="Times New Roman" panose="02020603050405020304" pitchFamily="18" charset="0"/>
              </a:rPr>
              <a:t>privacy relativamente </a:t>
            </a:r>
            <a:r>
              <a:rPr lang="it-IT" altLang="it-IT" sz="2000" dirty="0">
                <a:solidFill>
                  <a:prstClr val="black"/>
                </a:solidFill>
                <a:latin typeface="Times New Roman" panose="02020603050405020304" pitchFamily="18" charset="0"/>
                <a:cs typeface="Times New Roman" panose="02020603050405020304" pitchFamily="18" charset="0"/>
              </a:rPr>
              <a:t>al trattamento dei </a:t>
            </a:r>
            <a:r>
              <a:rPr lang="it-IT" altLang="it-IT" sz="2000" dirty="0" smtClean="0">
                <a:solidFill>
                  <a:prstClr val="black"/>
                </a:solidFill>
                <a:latin typeface="Times New Roman" panose="02020603050405020304" pitchFamily="18" charset="0"/>
                <a:cs typeface="Times New Roman" panose="02020603050405020304" pitchFamily="18" charset="0"/>
              </a:rPr>
              <a:t>dati effettuato</a:t>
            </a:r>
            <a:r>
              <a:rPr lang="it-IT" altLang="it-IT" sz="2000" dirty="0">
                <a:solidFill>
                  <a:prstClr val="black"/>
                </a:solidFill>
                <a:latin typeface="Times New Roman" panose="02020603050405020304" pitchFamily="18" charset="0"/>
                <a:cs typeface="Times New Roman" panose="02020603050405020304" pitchFamily="18" charset="0"/>
              </a:rPr>
              <a:t>, per le finalità di polizia, da organi, uffici e comandi di polizia</a:t>
            </a:r>
            <a:r>
              <a:rPr lang="it-IT" altLang="it-IT" sz="2000" dirty="0" smtClean="0">
                <a:solidFill>
                  <a:prstClr val="black"/>
                </a:solidFill>
                <a:latin typeface="Times New Roman" panose="02020603050405020304" pitchFamily="18" charset="0"/>
                <a:cs typeface="Times New Roman" panose="02020603050405020304" pitchFamily="18" charset="0"/>
              </a:rPr>
              <a:t>.</a:t>
            </a:r>
          </a:p>
          <a:p>
            <a:pPr algn="l" eaLnBrk="1" hangingPunct="1"/>
            <a:r>
              <a:rPr lang="it-IT" altLang="it-IT" sz="2000" dirty="0" smtClean="0">
                <a:solidFill>
                  <a:prstClr val="black"/>
                </a:solidFill>
                <a:latin typeface="Times New Roman" panose="02020603050405020304" pitchFamily="18" charset="0"/>
                <a:cs typeface="Times New Roman" panose="02020603050405020304" pitchFamily="18" charset="0"/>
              </a:rPr>
              <a:t>Stabilisce </a:t>
            </a:r>
            <a:r>
              <a:rPr lang="it-IT" altLang="it-IT" sz="2000" dirty="0">
                <a:solidFill>
                  <a:prstClr val="black"/>
                </a:solidFill>
                <a:latin typeface="Times New Roman" panose="02020603050405020304" pitchFamily="18" charset="0"/>
                <a:cs typeface="Times New Roman" panose="02020603050405020304" pitchFamily="18" charset="0"/>
              </a:rPr>
              <a:t>il divieto alla raccolta e al trattamento dei dati sulle persone</a:t>
            </a:r>
          </a:p>
          <a:p>
            <a:pPr algn="l" eaLnBrk="1" hangingPunct="1"/>
            <a:r>
              <a:rPr lang="it-IT" altLang="it-IT" sz="2000" dirty="0">
                <a:solidFill>
                  <a:prstClr val="black"/>
                </a:solidFill>
                <a:latin typeface="Times New Roman" panose="02020603050405020304" pitchFamily="18" charset="0"/>
                <a:cs typeface="Times New Roman" panose="02020603050405020304" pitchFamily="18" charset="0"/>
              </a:rPr>
              <a:t>per il solo fatto della loro origine razziale o etnica (inclusi quelli genetici</a:t>
            </a:r>
          </a:p>
          <a:p>
            <a:pPr algn="l" eaLnBrk="1" hangingPunct="1"/>
            <a:r>
              <a:rPr lang="it-IT" altLang="it-IT" sz="2000" dirty="0">
                <a:solidFill>
                  <a:prstClr val="black"/>
                </a:solidFill>
                <a:latin typeface="Times New Roman" panose="02020603050405020304" pitchFamily="18" charset="0"/>
                <a:cs typeface="Times New Roman" panose="02020603050405020304" pitchFamily="18" charset="0"/>
              </a:rPr>
              <a:t>e biometrici), la fede religiosa, </a:t>
            </a:r>
            <a:r>
              <a:rPr lang="it-IT" altLang="it-IT" sz="2000" dirty="0" smtClean="0">
                <a:solidFill>
                  <a:prstClr val="black"/>
                </a:solidFill>
                <a:latin typeface="Times New Roman" panose="02020603050405020304" pitchFamily="18" charset="0"/>
                <a:cs typeface="Times New Roman" panose="02020603050405020304" pitchFamily="18" charset="0"/>
              </a:rPr>
              <a:t>l’opinione </a:t>
            </a:r>
            <a:r>
              <a:rPr lang="it-IT" altLang="it-IT" sz="2000" dirty="0">
                <a:solidFill>
                  <a:prstClr val="black"/>
                </a:solidFill>
                <a:latin typeface="Times New Roman" panose="02020603050405020304" pitchFamily="18" charset="0"/>
                <a:cs typeface="Times New Roman" panose="02020603050405020304" pitchFamily="18" charset="0"/>
              </a:rPr>
              <a:t>politica, </a:t>
            </a:r>
            <a:r>
              <a:rPr lang="it-IT" altLang="it-IT" sz="2000" dirty="0" smtClean="0">
                <a:solidFill>
                  <a:prstClr val="black"/>
                </a:solidFill>
                <a:latin typeface="Times New Roman" panose="02020603050405020304" pitchFamily="18" charset="0"/>
                <a:cs typeface="Times New Roman" panose="02020603050405020304" pitchFamily="18" charset="0"/>
              </a:rPr>
              <a:t>l’orientamento </a:t>
            </a:r>
            <a:r>
              <a:rPr lang="it-IT" altLang="it-IT" sz="2000" dirty="0">
                <a:solidFill>
                  <a:prstClr val="black"/>
                </a:solidFill>
                <a:latin typeface="Times New Roman" panose="02020603050405020304" pitchFamily="18" charset="0"/>
                <a:cs typeface="Times New Roman" panose="02020603050405020304" pitchFamily="18" charset="0"/>
              </a:rPr>
              <a:t>sessuale</a:t>
            </a:r>
            <a:r>
              <a:rPr lang="it-IT" altLang="it-IT" sz="2000" dirty="0" smtClean="0">
                <a:solidFill>
                  <a:prstClr val="black"/>
                </a:solidFill>
                <a:latin typeface="Times New Roman" panose="02020603050405020304" pitchFamily="18" charset="0"/>
                <a:cs typeface="Times New Roman" panose="02020603050405020304" pitchFamily="18" charset="0"/>
              </a:rPr>
              <a:t>, lo </a:t>
            </a:r>
            <a:r>
              <a:rPr lang="it-IT" altLang="it-IT" sz="2000" dirty="0">
                <a:solidFill>
                  <a:prstClr val="black"/>
                </a:solidFill>
                <a:latin typeface="Times New Roman" panose="02020603050405020304" pitchFamily="18" charset="0"/>
                <a:cs typeface="Times New Roman" panose="02020603050405020304" pitchFamily="18" charset="0"/>
              </a:rPr>
              <a:t>stato di salute, le convinzioni filosofiche o di altro genere, </a:t>
            </a:r>
            <a:r>
              <a:rPr lang="it-IT" altLang="it-IT" sz="2000" dirty="0" smtClean="0">
                <a:solidFill>
                  <a:prstClr val="black"/>
                </a:solidFill>
                <a:latin typeface="Times New Roman" panose="02020603050405020304" pitchFamily="18" charset="0"/>
                <a:cs typeface="Times New Roman" panose="02020603050405020304" pitchFamily="18" charset="0"/>
              </a:rPr>
              <a:t>l’adesione a movimenti </a:t>
            </a:r>
            <a:r>
              <a:rPr lang="it-IT" altLang="it-IT" sz="2000" dirty="0">
                <a:solidFill>
                  <a:prstClr val="black"/>
                </a:solidFill>
                <a:latin typeface="Times New Roman" panose="02020603050405020304" pitchFamily="18" charset="0"/>
                <a:cs typeface="Times New Roman" panose="02020603050405020304" pitchFamily="18" charset="0"/>
              </a:rPr>
              <a:t>sindacali. È consentito il trattamento di tale particolare </a:t>
            </a:r>
            <a:r>
              <a:rPr lang="it-IT" altLang="it-IT" sz="2000" dirty="0" smtClean="0">
                <a:solidFill>
                  <a:prstClr val="black"/>
                </a:solidFill>
                <a:latin typeface="Times New Roman" panose="02020603050405020304" pitchFamily="18" charset="0"/>
                <a:cs typeface="Times New Roman" panose="02020603050405020304" pitchFamily="18" charset="0"/>
              </a:rPr>
              <a:t>categoria di </a:t>
            </a:r>
            <a:r>
              <a:rPr lang="it-IT" altLang="it-IT" sz="2000" dirty="0">
                <a:solidFill>
                  <a:prstClr val="black"/>
                </a:solidFill>
                <a:latin typeface="Times New Roman" panose="02020603050405020304" pitchFamily="18" charset="0"/>
                <a:cs typeface="Times New Roman" panose="02020603050405020304" pitchFamily="18" charset="0"/>
              </a:rPr>
              <a:t>dati </a:t>
            </a:r>
            <a:r>
              <a:rPr lang="it-IT" altLang="it-IT" sz="2000" dirty="0" smtClean="0">
                <a:solidFill>
                  <a:prstClr val="black"/>
                </a:solidFill>
                <a:latin typeface="Times New Roman" panose="02020603050405020304" pitchFamily="18" charset="0"/>
                <a:cs typeface="Times New Roman" panose="02020603050405020304" pitchFamily="18" charset="0"/>
              </a:rPr>
              <a:t>se vi sono </a:t>
            </a:r>
            <a:r>
              <a:rPr lang="it-IT" altLang="it-IT" sz="2000" dirty="0">
                <a:solidFill>
                  <a:prstClr val="black"/>
                </a:solidFill>
                <a:latin typeface="Times New Roman" panose="02020603050405020304" pitchFamily="18" charset="0"/>
                <a:cs typeface="Times New Roman" panose="02020603050405020304" pitchFamily="18" charset="0"/>
              </a:rPr>
              <a:t>esigenze correlate ad attività informative, </a:t>
            </a:r>
            <a:r>
              <a:rPr lang="it-IT" altLang="it-IT" sz="2000" dirty="0" smtClean="0">
                <a:solidFill>
                  <a:prstClr val="black"/>
                </a:solidFill>
                <a:latin typeface="Times New Roman" panose="02020603050405020304" pitchFamily="18" charset="0"/>
                <a:cs typeface="Times New Roman" panose="02020603050405020304" pitchFamily="18" charset="0"/>
              </a:rPr>
              <a:t>di sicurezza</a:t>
            </a:r>
            <a:r>
              <a:rPr lang="it-IT" altLang="it-IT" sz="2000" dirty="0">
                <a:solidFill>
                  <a:prstClr val="black"/>
                </a:solidFill>
                <a:latin typeface="Times New Roman" panose="02020603050405020304" pitchFamily="18" charset="0"/>
                <a:cs typeface="Times New Roman" panose="02020603050405020304" pitchFamily="18" charset="0"/>
              </a:rPr>
              <a:t>, o di indagine di polizia giudiziaria o di tutela </a:t>
            </a:r>
            <a:r>
              <a:rPr lang="it-IT" altLang="it-IT" sz="2000" dirty="0" smtClean="0">
                <a:solidFill>
                  <a:prstClr val="black"/>
                </a:solidFill>
                <a:latin typeface="Times New Roman" panose="02020603050405020304" pitchFamily="18" charset="0"/>
                <a:cs typeface="Times New Roman" panose="02020603050405020304" pitchFamily="18" charset="0"/>
              </a:rPr>
              <a:t>dell’ordine </a:t>
            </a:r>
            <a:r>
              <a:rPr lang="it-IT" altLang="it-IT" sz="2000" dirty="0">
                <a:solidFill>
                  <a:prstClr val="black"/>
                </a:solidFill>
                <a:latin typeface="Times New Roman" panose="02020603050405020304" pitchFamily="18" charset="0"/>
                <a:cs typeface="Times New Roman" panose="02020603050405020304" pitchFamily="18" charset="0"/>
              </a:rPr>
              <a:t>e </a:t>
            </a:r>
            <a:r>
              <a:rPr lang="it-IT" altLang="it-IT" sz="2000" dirty="0" smtClean="0">
                <a:solidFill>
                  <a:prstClr val="black"/>
                </a:solidFill>
                <a:latin typeface="Times New Roman" panose="02020603050405020304" pitchFamily="18" charset="0"/>
                <a:cs typeface="Times New Roman" panose="02020603050405020304" pitchFamily="18" charset="0"/>
              </a:rPr>
              <a:t>della sicurezza pubblica, ad integrazione di altri dati personali. </a:t>
            </a:r>
          </a:p>
          <a:p>
            <a:pPr algn="l" eaLnBrk="1" hangingPunct="1"/>
            <a:endParaRPr lang="it-IT" altLang="it-IT" sz="2000" dirty="0">
              <a:solidFill>
                <a:prstClr val="black"/>
              </a:solidFill>
              <a:latin typeface="Times New Roman" panose="02020603050405020304" pitchFamily="18" charset="0"/>
              <a:cs typeface="Times New Roman" panose="02020603050405020304" pitchFamily="18" charset="0"/>
            </a:endParaRPr>
          </a:p>
          <a:p>
            <a:pPr eaLnBrk="1" hangingPunct="1"/>
            <a:endParaRPr lang="it-IT" altLang="it-IT" dirty="0">
              <a:solidFill>
                <a:prstClr val="black"/>
              </a:solidFill>
            </a:endParaRPr>
          </a:p>
        </p:txBody>
      </p:sp>
      <p:sp>
        <p:nvSpPr>
          <p:cNvPr id="3" name="Titolo 2"/>
          <p:cNvSpPr>
            <a:spLocks noGrp="1"/>
          </p:cNvSpPr>
          <p:nvPr>
            <p:ph type="title"/>
          </p:nvPr>
        </p:nvSpPr>
        <p:spPr>
          <a:xfrm>
            <a:off x="9525" y="2794628"/>
            <a:ext cx="7527427" cy="3384375"/>
          </a:xfrm>
        </p:spPr>
        <p:txBody>
          <a:bodyPr/>
          <a:lstStyle/>
          <a:p>
            <a:pPr lvl="0"/>
            <a:r>
              <a:rPr lang="it-IT" sz="2000" dirty="0" smtClean="0">
                <a:ea typeface="Calibri"/>
                <a:cs typeface="Times New Roman"/>
              </a:rPr>
              <a:t>              </a:t>
            </a:r>
            <a:endParaRPr lang="it-IT" sz="2000" dirty="0">
              <a:ea typeface="Calibri"/>
              <a:cs typeface="Times New Roman"/>
            </a:endParaRPr>
          </a:p>
        </p:txBody>
      </p:sp>
    </p:spTree>
    <p:extLst>
      <p:ext uri="{BB962C8B-B14F-4D97-AF65-F5344CB8AC3E}">
        <p14:creationId xmlns:p14="http://schemas.microsoft.com/office/powerpoint/2010/main" val="9498529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629532388"/>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14352"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3" name="Titolo 2"/>
          <p:cNvSpPr>
            <a:spLocks noGrp="1"/>
          </p:cNvSpPr>
          <p:nvPr>
            <p:ph type="title"/>
          </p:nvPr>
        </p:nvSpPr>
        <p:spPr/>
        <p:txBody>
          <a:bodyPr/>
          <a:lstStyle/>
          <a:p>
            <a:pPr algn="l"/>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Sono </a:t>
            </a:r>
            <a:r>
              <a:rPr lang="it-IT" sz="2400" dirty="0">
                <a:latin typeface="Times New Roman" panose="02020603050405020304" pitchFamily="18" charset="0"/>
                <a:cs typeface="Times New Roman" panose="02020603050405020304" pitchFamily="18" charset="0"/>
              </a:rPr>
              <a:t>poi disciplinati i casi in cui è consentita la </a:t>
            </a:r>
            <a:r>
              <a:rPr lang="it-IT" sz="2400" b="1" dirty="0">
                <a:latin typeface="Times New Roman" panose="02020603050405020304" pitchFamily="18" charset="0"/>
                <a:cs typeface="Times New Roman" panose="02020603050405020304" pitchFamily="18" charset="0"/>
              </a:rPr>
              <a:t>comunicazione dei dati </a:t>
            </a:r>
            <a:r>
              <a:rPr lang="it-IT" sz="2400" dirty="0" smtClean="0">
                <a:latin typeface="Times New Roman" panose="02020603050405020304" pitchFamily="18" charset="0"/>
                <a:cs typeface="Times New Roman" panose="02020603050405020304" pitchFamily="18" charset="0"/>
              </a:rPr>
              <a:t>tra Forze </a:t>
            </a:r>
            <a:r>
              <a:rPr lang="it-IT" sz="2400" dirty="0">
                <a:latin typeface="Times New Roman" panose="02020603050405020304" pitchFamily="18" charset="0"/>
                <a:cs typeface="Times New Roman" panose="02020603050405020304" pitchFamily="18" charset="0"/>
              </a:rPr>
              <a:t>di polizia, a </a:t>
            </a:r>
            <a:r>
              <a:rPr lang="it-IT" sz="2400" dirty="0" smtClean="0">
                <a:latin typeface="Times New Roman" panose="02020603050405020304" pitchFamily="18" charset="0"/>
                <a:cs typeface="Times New Roman" panose="02020603050405020304" pitchFamily="18" charset="0"/>
              </a:rPr>
              <a:t>P.A. o </a:t>
            </a:r>
            <a:r>
              <a:rPr lang="it-IT" sz="2400" dirty="0">
                <a:latin typeface="Times New Roman" panose="02020603050405020304" pitchFamily="18" charset="0"/>
                <a:cs typeface="Times New Roman" panose="02020603050405020304" pitchFamily="18" charset="0"/>
              </a:rPr>
              <a:t>enti pubblici e a privati</a:t>
            </a:r>
            <a:r>
              <a:rPr lang="it-IT" sz="2400" dirty="0" smtClean="0">
                <a:latin typeface="Times New Roman" panose="02020603050405020304" pitchFamily="18" charset="0"/>
                <a:cs typeface="Times New Roman" panose="02020603050405020304" pitchFamily="18" charset="0"/>
              </a:rPr>
              <a:t>, consistenti nell’esigenza </a:t>
            </a:r>
            <a:r>
              <a:rPr lang="it-IT" sz="2400" dirty="0">
                <a:latin typeface="Times New Roman" panose="02020603050405020304" pitchFamily="18" charset="0"/>
                <a:cs typeface="Times New Roman" panose="02020603050405020304" pitchFamily="18" charset="0"/>
              </a:rPr>
              <a:t>di evitare pericoli gravi </a:t>
            </a:r>
            <a:r>
              <a:rPr lang="it-IT" sz="2400" dirty="0" smtClean="0">
                <a:latin typeface="Times New Roman" panose="02020603050405020304" pitchFamily="18" charset="0"/>
                <a:cs typeface="Times New Roman" panose="02020603050405020304" pitchFamily="18" charset="0"/>
              </a:rPr>
              <a:t>e imminenti </a:t>
            </a:r>
            <a:r>
              <a:rPr lang="it-IT" sz="2400" dirty="0">
                <a:latin typeface="Times New Roman" panose="02020603050405020304" pitchFamily="18" charset="0"/>
                <a:cs typeface="Times New Roman" panose="02020603050405020304" pitchFamily="18" charset="0"/>
              </a:rPr>
              <a:t>alla sicurezza pubblica e di assicurare lo svolgimento dei </a:t>
            </a:r>
            <a:r>
              <a:rPr lang="it-IT" sz="2400" dirty="0" smtClean="0">
                <a:latin typeface="Times New Roman" panose="02020603050405020304" pitchFamily="18" charset="0"/>
                <a:cs typeface="Times New Roman" panose="02020603050405020304" pitchFamily="18" charset="0"/>
              </a:rPr>
              <a:t>compiti istituzionali </a:t>
            </a:r>
            <a:r>
              <a:rPr lang="it-IT" sz="2400" dirty="0">
                <a:latin typeface="Times New Roman" panose="02020603050405020304" pitchFamily="18" charset="0"/>
                <a:cs typeface="Times New Roman" panose="02020603050405020304" pitchFamily="18" charset="0"/>
              </a:rPr>
              <a:t>per le finalità di polizia. Viene disciplinato </a:t>
            </a:r>
            <a:r>
              <a:rPr lang="it-IT" sz="2400" dirty="0" smtClean="0">
                <a:latin typeface="Times New Roman" panose="02020603050405020304" pitchFamily="18" charset="0"/>
                <a:cs typeface="Times New Roman" panose="02020603050405020304" pitchFamily="18" charset="0"/>
              </a:rPr>
              <a:t>l’utilizzo </a:t>
            </a:r>
            <a:r>
              <a:rPr lang="it-IT" sz="2400" dirty="0">
                <a:latin typeface="Times New Roman" panose="02020603050405020304" pitchFamily="18" charset="0"/>
                <a:cs typeface="Times New Roman" panose="02020603050405020304" pitchFamily="18" charset="0"/>
              </a:rPr>
              <a:t>di </a:t>
            </a:r>
            <a:r>
              <a:rPr lang="it-IT" sz="2400" b="1" dirty="0">
                <a:latin typeface="Times New Roman" panose="02020603050405020304" pitchFamily="18" charset="0"/>
                <a:cs typeface="Times New Roman" panose="02020603050405020304" pitchFamily="18" charset="0"/>
              </a:rPr>
              <a:t>sistemi </a:t>
            </a:r>
            <a:r>
              <a:rPr lang="it-IT" sz="2400" b="1" dirty="0" smtClean="0">
                <a:latin typeface="Times New Roman" panose="02020603050405020304" pitchFamily="18" charset="0"/>
                <a:cs typeface="Times New Roman" panose="02020603050405020304" pitchFamily="18" charset="0"/>
              </a:rPr>
              <a:t>di videosorveglianza</a:t>
            </a:r>
            <a:r>
              <a:rPr lang="it-IT" sz="2400" dirty="0">
                <a:latin typeface="Times New Roman" panose="02020603050405020304" pitchFamily="18" charset="0"/>
                <a:cs typeface="Times New Roman" panose="02020603050405020304" pitchFamily="18" charset="0"/>
              </a:rPr>
              <a:t>, di ripresa fotografica, video e audio, che è consentito </a:t>
            </a:r>
            <a:r>
              <a:rPr lang="it-IT" sz="2400" dirty="0" smtClean="0">
                <a:latin typeface="Times New Roman" panose="02020603050405020304" pitchFamily="18" charset="0"/>
                <a:cs typeface="Times New Roman" panose="02020603050405020304" pitchFamily="18" charset="0"/>
              </a:rPr>
              <a:t>per finalità </a:t>
            </a:r>
            <a:r>
              <a:rPr lang="it-IT" sz="2400" dirty="0">
                <a:latin typeface="Times New Roman" panose="02020603050405020304" pitchFamily="18" charset="0"/>
                <a:cs typeface="Times New Roman" panose="02020603050405020304" pitchFamily="18" charset="0"/>
              </a:rPr>
              <a:t>di polizia, quando ciò sia necessario per documentare </a:t>
            </a:r>
            <a:r>
              <a:rPr lang="it-IT" sz="2400" dirty="0" smtClean="0">
                <a:latin typeface="Times New Roman" panose="02020603050405020304" pitchFamily="18" charset="0"/>
                <a:cs typeface="Times New Roman" panose="02020603050405020304" pitchFamily="18" charset="0"/>
              </a:rPr>
              <a:t>specifiche attività </a:t>
            </a:r>
            <a:r>
              <a:rPr lang="it-IT" sz="2400" dirty="0">
                <a:latin typeface="Times New Roman" panose="02020603050405020304" pitchFamily="18" charset="0"/>
                <a:cs typeface="Times New Roman" panose="02020603050405020304" pitchFamily="18" charset="0"/>
              </a:rPr>
              <a:t>preventive e repressive di reati. Si dispone che la </a:t>
            </a:r>
            <a:r>
              <a:rPr lang="it-IT" sz="2400" b="1" dirty="0">
                <a:latin typeface="Times New Roman" panose="02020603050405020304" pitchFamily="18" charset="0"/>
                <a:cs typeface="Times New Roman" panose="02020603050405020304" pitchFamily="18" charset="0"/>
              </a:rPr>
              <a:t>diffusione di </a:t>
            </a:r>
            <a:r>
              <a:rPr lang="it-IT" sz="2400" b="1" dirty="0" smtClean="0">
                <a:latin typeface="Times New Roman" panose="02020603050405020304" pitchFamily="18" charset="0"/>
                <a:cs typeface="Times New Roman" panose="02020603050405020304" pitchFamily="18" charset="0"/>
              </a:rPr>
              <a:t>dati ed </a:t>
            </a:r>
            <a:r>
              <a:rPr lang="it-IT" sz="2400" b="1" dirty="0">
                <a:latin typeface="Times New Roman" panose="02020603050405020304" pitchFamily="18" charset="0"/>
                <a:cs typeface="Times New Roman" panose="02020603050405020304" pitchFamily="18" charset="0"/>
              </a:rPr>
              <a:t>immagini </a:t>
            </a:r>
            <a:r>
              <a:rPr lang="it-IT" sz="2400" dirty="0">
                <a:latin typeface="Times New Roman" panose="02020603050405020304" pitchFamily="18" charset="0"/>
                <a:cs typeface="Times New Roman" panose="02020603050405020304" pitchFamily="18" charset="0"/>
              </a:rPr>
              <a:t>è consentita solo nei casi in cui sia necessaria per le finalità </a:t>
            </a:r>
            <a:r>
              <a:rPr lang="it-IT" sz="2400" dirty="0" smtClean="0">
                <a:latin typeface="Times New Roman" panose="02020603050405020304" pitchFamily="18" charset="0"/>
                <a:cs typeface="Times New Roman" panose="02020603050405020304" pitchFamily="18" charset="0"/>
              </a:rPr>
              <a:t>di polizia</a:t>
            </a:r>
            <a:r>
              <a:rPr lang="it-IT" sz="2400" dirty="0">
                <a:latin typeface="Times New Roman" panose="02020603050405020304" pitchFamily="18" charset="0"/>
                <a:cs typeface="Times New Roman" panose="02020603050405020304" pitchFamily="18" charset="0"/>
              </a:rPr>
              <a:t>, fermo restando il rispetto degli obblighi di segretezza e, in </a:t>
            </a:r>
            <a:r>
              <a:rPr lang="it-IT" sz="2400" dirty="0" smtClean="0">
                <a:latin typeface="Times New Roman" panose="02020603050405020304" pitchFamily="18" charset="0"/>
                <a:cs typeface="Times New Roman" panose="02020603050405020304" pitchFamily="18" charset="0"/>
              </a:rPr>
              <a:t>ogni caso</a:t>
            </a:r>
            <a:r>
              <a:rPr lang="it-IT" sz="2400" dirty="0">
                <a:latin typeface="Times New Roman" panose="02020603050405020304" pitchFamily="18" charset="0"/>
                <a:cs typeface="Times New Roman" panose="02020603050405020304" pitchFamily="18" charset="0"/>
              </a:rPr>
              <a:t>, con modalità tali da preservare la dignità della persona interessata. </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341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863032292"/>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33795"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algn="l" eaLnBrk="1" hangingPunct="1"/>
            <a:endParaRPr lang="it-IT" altLang="it-IT" sz="2000" dirty="0" smtClean="0">
              <a:solidFill>
                <a:prstClr val="black"/>
              </a:solidFill>
              <a:latin typeface="Times New Roman" panose="02020603050405020304" pitchFamily="18" charset="0"/>
              <a:cs typeface="Times New Roman" panose="02020603050405020304" pitchFamily="18" charset="0"/>
            </a:endParaRPr>
          </a:p>
          <a:p>
            <a:pPr algn="l" eaLnBrk="1" hangingPunct="1"/>
            <a:endParaRPr lang="it-IT" altLang="it-IT" sz="2000" dirty="0">
              <a:solidFill>
                <a:prstClr val="black"/>
              </a:solidFill>
              <a:latin typeface="Times New Roman" panose="02020603050405020304" pitchFamily="18" charset="0"/>
              <a:cs typeface="Times New Roman" panose="02020603050405020304" pitchFamily="18" charset="0"/>
            </a:endParaRPr>
          </a:p>
          <a:p>
            <a:pPr algn="l" eaLnBrk="1" hangingPunct="1"/>
            <a:endParaRPr lang="it-IT" altLang="it-IT" sz="2000" dirty="0" smtClean="0">
              <a:solidFill>
                <a:prstClr val="black"/>
              </a:solidFill>
              <a:latin typeface="Times New Roman" panose="02020603050405020304" pitchFamily="18" charset="0"/>
              <a:cs typeface="Times New Roman" panose="02020603050405020304" pitchFamily="18" charset="0"/>
            </a:endParaRPr>
          </a:p>
          <a:p>
            <a:pPr algn="l" eaLnBrk="1" hangingPunct="1"/>
            <a:endParaRPr lang="it-IT" altLang="it-IT" sz="2000" dirty="0">
              <a:solidFill>
                <a:prstClr val="black"/>
              </a:solidFill>
              <a:latin typeface="Times New Roman" panose="02020603050405020304" pitchFamily="18" charset="0"/>
              <a:cs typeface="Times New Roman" panose="02020603050405020304" pitchFamily="18" charset="0"/>
            </a:endParaRPr>
          </a:p>
          <a:p>
            <a:pPr algn="l" eaLnBrk="1" hangingPunct="1"/>
            <a:r>
              <a:rPr lang="it-IT" altLang="it-IT" sz="2000" dirty="0" smtClean="0">
                <a:solidFill>
                  <a:prstClr val="black"/>
                </a:solidFill>
                <a:latin typeface="Times New Roman" panose="02020603050405020304" pitchFamily="18" charset="0"/>
                <a:cs typeface="Times New Roman" panose="02020603050405020304" pitchFamily="18" charset="0"/>
              </a:rPr>
              <a:t>Si </a:t>
            </a:r>
            <a:r>
              <a:rPr lang="it-IT" altLang="it-IT" sz="2000" dirty="0">
                <a:solidFill>
                  <a:prstClr val="black"/>
                </a:solidFill>
                <a:latin typeface="Times New Roman" panose="02020603050405020304" pitchFamily="18" charset="0"/>
                <a:cs typeface="Times New Roman" panose="02020603050405020304" pitchFamily="18" charset="0"/>
              </a:rPr>
              <a:t>individuano gli specifici termini massimi di </a:t>
            </a:r>
            <a:r>
              <a:rPr lang="it-IT" altLang="it-IT" sz="2000" b="1" dirty="0">
                <a:solidFill>
                  <a:prstClr val="black"/>
                </a:solidFill>
                <a:latin typeface="Times New Roman" panose="02020603050405020304" pitchFamily="18" charset="0"/>
                <a:cs typeface="Times New Roman" panose="02020603050405020304" pitchFamily="18" charset="0"/>
              </a:rPr>
              <a:t>conservazione dei dati</a:t>
            </a:r>
            <a:r>
              <a:rPr lang="it-IT" altLang="it-IT" sz="2000" dirty="0">
                <a:solidFill>
                  <a:prstClr val="black"/>
                </a:solidFill>
                <a:latin typeface="Times New Roman" panose="02020603050405020304" pitchFamily="18" charset="0"/>
                <a:cs typeface="Times New Roman" panose="02020603050405020304" pitchFamily="18" charset="0"/>
              </a:rPr>
              <a:t>,</a:t>
            </a:r>
          </a:p>
          <a:p>
            <a:pPr algn="l" eaLnBrk="1" hangingPunct="1"/>
            <a:r>
              <a:rPr lang="it-IT" altLang="it-IT" sz="2000" dirty="0">
                <a:solidFill>
                  <a:prstClr val="black"/>
                </a:solidFill>
                <a:latin typeface="Times New Roman" panose="02020603050405020304" pitchFamily="18" charset="0"/>
                <a:cs typeface="Times New Roman" panose="02020603050405020304" pitchFamily="18" charset="0"/>
              </a:rPr>
              <a:t>quantificandoli in relazione a distinte categorie e si dispone che tali </a:t>
            </a:r>
            <a:r>
              <a:rPr lang="it-IT" altLang="it-IT" sz="2000" dirty="0" smtClean="0">
                <a:solidFill>
                  <a:prstClr val="black"/>
                </a:solidFill>
                <a:latin typeface="Times New Roman" panose="02020603050405020304" pitchFamily="18" charset="0"/>
                <a:cs typeface="Times New Roman" panose="02020603050405020304" pitchFamily="18" charset="0"/>
              </a:rPr>
              <a:t>termini siano </a:t>
            </a:r>
            <a:r>
              <a:rPr lang="it-IT" altLang="it-IT" sz="2000" dirty="0">
                <a:solidFill>
                  <a:prstClr val="black"/>
                </a:solidFill>
                <a:latin typeface="Times New Roman" panose="02020603050405020304" pitchFamily="18" charset="0"/>
                <a:cs typeface="Times New Roman" panose="02020603050405020304" pitchFamily="18" charset="0"/>
              </a:rPr>
              <a:t>aumentati di due terzi quando i dati personali sono trattati </a:t>
            </a:r>
            <a:r>
              <a:rPr lang="it-IT" altLang="it-IT" sz="2000" dirty="0" smtClean="0">
                <a:solidFill>
                  <a:prstClr val="black"/>
                </a:solidFill>
                <a:latin typeface="Times New Roman" panose="02020603050405020304" pitchFamily="18" charset="0"/>
                <a:cs typeface="Times New Roman" panose="02020603050405020304" pitchFamily="18" charset="0"/>
              </a:rPr>
              <a:t>nell’ambito di </a:t>
            </a:r>
            <a:r>
              <a:rPr lang="it-IT" altLang="it-IT" sz="2000" dirty="0">
                <a:solidFill>
                  <a:prstClr val="black"/>
                </a:solidFill>
                <a:latin typeface="Times New Roman" panose="02020603050405020304" pitchFamily="18" charset="0"/>
                <a:cs typeface="Times New Roman" panose="02020603050405020304" pitchFamily="18" charset="0"/>
              </a:rPr>
              <a:t>attività preventiva o repressiva relativa ai reati di </a:t>
            </a:r>
            <a:r>
              <a:rPr lang="it-IT" altLang="it-IT" sz="2000" dirty="0" smtClean="0">
                <a:solidFill>
                  <a:prstClr val="black"/>
                </a:solidFill>
                <a:latin typeface="Times New Roman" panose="02020603050405020304" pitchFamily="18" charset="0"/>
                <a:cs typeface="Times New Roman" panose="02020603050405020304" pitchFamily="18" charset="0"/>
              </a:rPr>
              <a:t>criminalità organizzata</a:t>
            </a:r>
            <a:r>
              <a:rPr lang="it-IT" altLang="it-IT" sz="2000" dirty="0">
                <a:solidFill>
                  <a:prstClr val="black"/>
                </a:solidFill>
                <a:latin typeface="Times New Roman" panose="02020603050405020304" pitchFamily="18" charset="0"/>
                <a:cs typeface="Times New Roman" panose="02020603050405020304" pitchFamily="18" charset="0"/>
              </a:rPr>
              <a:t>, con finalità di terrorismo e informatici. Decorsi i termini </a:t>
            </a:r>
            <a:r>
              <a:rPr lang="it-IT" altLang="it-IT" sz="2000" dirty="0" smtClean="0">
                <a:solidFill>
                  <a:prstClr val="black"/>
                </a:solidFill>
                <a:latin typeface="Times New Roman" panose="02020603050405020304" pitchFamily="18" charset="0"/>
                <a:cs typeface="Times New Roman" panose="02020603050405020304" pitchFamily="18" charset="0"/>
              </a:rPr>
              <a:t>di conservazione </a:t>
            </a:r>
            <a:r>
              <a:rPr lang="it-IT" altLang="it-IT" sz="2000" dirty="0">
                <a:solidFill>
                  <a:prstClr val="black"/>
                </a:solidFill>
                <a:latin typeface="Times New Roman" panose="02020603050405020304" pitchFamily="18" charset="0"/>
                <a:cs typeface="Times New Roman" panose="02020603050405020304" pitchFamily="18" charset="0"/>
              </a:rPr>
              <a:t>fissati, i dati personali, se soggetti a trattamento</a:t>
            </a:r>
          </a:p>
          <a:p>
            <a:pPr algn="l" eaLnBrk="1" hangingPunct="1"/>
            <a:r>
              <a:rPr lang="it-IT" altLang="it-IT" sz="2000" dirty="0">
                <a:solidFill>
                  <a:prstClr val="black"/>
                </a:solidFill>
                <a:latin typeface="Times New Roman" panose="02020603050405020304" pitchFamily="18" charset="0"/>
                <a:cs typeface="Times New Roman" panose="02020603050405020304" pitchFamily="18" charset="0"/>
              </a:rPr>
              <a:t>automatizzato, sono cancellati o resi anonimi, mentre continuano ad essere</a:t>
            </a:r>
          </a:p>
          <a:p>
            <a:pPr algn="l" eaLnBrk="1" hangingPunct="1"/>
            <a:r>
              <a:rPr lang="it-IT" altLang="it-IT" sz="2000" dirty="0">
                <a:solidFill>
                  <a:prstClr val="black"/>
                </a:solidFill>
                <a:latin typeface="Times New Roman" panose="02020603050405020304" pitchFamily="18" charset="0"/>
                <a:cs typeface="Times New Roman" panose="02020603050405020304" pitchFamily="18" charset="0"/>
              </a:rPr>
              <a:t>disciplinati dalle disposizioni sullo </a:t>
            </a:r>
            <a:r>
              <a:rPr lang="it-IT" altLang="it-IT" sz="2000" b="1" dirty="0">
                <a:solidFill>
                  <a:prstClr val="black"/>
                </a:solidFill>
                <a:latin typeface="Times New Roman" panose="02020603050405020304" pitchFamily="18" charset="0"/>
                <a:cs typeface="Times New Roman" panose="02020603050405020304" pitchFamily="18" charset="0"/>
              </a:rPr>
              <a:t>scarto dei documenti </a:t>
            </a:r>
            <a:r>
              <a:rPr lang="it-IT" altLang="it-IT" sz="2000" b="1" dirty="0" smtClean="0">
                <a:solidFill>
                  <a:prstClr val="black"/>
                </a:solidFill>
                <a:latin typeface="Times New Roman" panose="02020603050405020304" pitchFamily="18" charset="0"/>
                <a:cs typeface="Times New Roman" panose="02020603050405020304" pitchFamily="18" charset="0"/>
              </a:rPr>
              <a:t>di archivio </a:t>
            </a:r>
            <a:r>
              <a:rPr lang="it-IT" altLang="it-IT" sz="2000" dirty="0" smtClean="0">
                <a:solidFill>
                  <a:prstClr val="black"/>
                </a:solidFill>
                <a:latin typeface="Times New Roman" panose="02020603050405020304" pitchFamily="18" charset="0"/>
                <a:cs typeface="Times New Roman" panose="02020603050405020304" pitchFamily="18" charset="0"/>
              </a:rPr>
              <a:t>delle pubbliche </a:t>
            </a:r>
            <a:r>
              <a:rPr lang="it-IT" altLang="it-IT" sz="2000" dirty="0">
                <a:solidFill>
                  <a:prstClr val="black"/>
                </a:solidFill>
                <a:latin typeface="Times New Roman" panose="02020603050405020304" pitchFamily="18" charset="0"/>
                <a:cs typeface="Times New Roman" panose="02020603050405020304" pitchFamily="18" charset="0"/>
              </a:rPr>
              <a:t>amministrazioni i dati non soggetti a trattamento automatizzato.</a:t>
            </a:r>
          </a:p>
          <a:p>
            <a:pPr algn="l" eaLnBrk="1" hangingPunct="1"/>
            <a:r>
              <a:rPr lang="it-IT" altLang="it-IT" sz="2000" dirty="0" smtClean="0">
                <a:solidFill>
                  <a:prstClr val="black"/>
                </a:solidFill>
                <a:latin typeface="Times New Roman" panose="02020603050405020304" pitchFamily="18" charset="0"/>
                <a:cs typeface="Times New Roman" panose="02020603050405020304" pitchFamily="18" charset="0"/>
              </a:rPr>
              <a:t>Si </a:t>
            </a:r>
            <a:r>
              <a:rPr lang="it-IT" altLang="it-IT" sz="2000" dirty="0">
                <a:solidFill>
                  <a:prstClr val="black"/>
                </a:solidFill>
                <a:latin typeface="Times New Roman" panose="02020603050405020304" pitchFamily="18" charset="0"/>
                <a:cs typeface="Times New Roman" panose="02020603050405020304" pitchFamily="18" charset="0"/>
              </a:rPr>
              <a:t>prevede poi che la persona interessata possa </a:t>
            </a:r>
            <a:r>
              <a:rPr lang="it-IT" altLang="it-IT" sz="2000" b="1" dirty="0">
                <a:solidFill>
                  <a:prstClr val="black"/>
                </a:solidFill>
                <a:latin typeface="Times New Roman" panose="02020603050405020304" pitchFamily="18" charset="0"/>
                <a:cs typeface="Times New Roman" panose="02020603050405020304" pitchFamily="18" charset="0"/>
              </a:rPr>
              <a:t>chiedere la conferma</a:t>
            </a:r>
          </a:p>
          <a:p>
            <a:pPr algn="l" eaLnBrk="1" hangingPunct="1"/>
            <a:r>
              <a:rPr lang="it-IT" altLang="it-IT" sz="2000" b="1" dirty="0">
                <a:solidFill>
                  <a:prstClr val="black"/>
                </a:solidFill>
                <a:latin typeface="Times New Roman" panose="02020603050405020304" pitchFamily="18" charset="0"/>
                <a:cs typeface="Times New Roman" panose="02020603050405020304" pitchFamily="18" charset="0"/>
              </a:rPr>
              <a:t>d</a:t>
            </a:r>
            <a:r>
              <a:rPr lang="it-IT" altLang="it-IT" sz="2000" b="1" dirty="0" smtClean="0">
                <a:solidFill>
                  <a:prstClr val="black"/>
                </a:solidFill>
                <a:latin typeface="Times New Roman" panose="02020603050405020304" pitchFamily="18" charset="0"/>
                <a:cs typeface="Times New Roman" panose="02020603050405020304" pitchFamily="18" charset="0"/>
              </a:rPr>
              <a:t>ell’esistenza </a:t>
            </a:r>
            <a:r>
              <a:rPr lang="it-IT" altLang="it-IT" sz="2000" b="1" dirty="0">
                <a:solidFill>
                  <a:prstClr val="black"/>
                </a:solidFill>
                <a:latin typeface="Times New Roman" panose="02020603050405020304" pitchFamily="18" charset="0"/>
                <a:cs typeface="Times New Roman" panose="02020603050405020304" pitchFamily="18" charset="0"/>
              </a:rPr>
              <a:t>di dati personali che la riguardano</a:t>
            </a:r>
            <a:r>
              <a:rPr lang="it-IT" altLang="it-IT" sz="2000" dirty="0">
                <a:solidFill>
                  <a:prstClr val="black"/>
                </a:solidFill>
                <a:latin typeface="Times New Roman" panose="02020603050405020304" pitchFamily="18" charset="0"/>
                <a:cs typeface="Times New Roman" panose="02020603050405020304" pitchFamily="18" charset="0"/>
              </a:rPr>
              <a:t>, la loro comunicazione </a:t>
            </a:r>
            <a:r>
              <a:rPr lang="it-IT" altLang="it-IT" sz="2000" dirty="0" smtClean="0">
                <a:solidFill>
                  <a:prstClr val="black"/>
                </a:solidFill>
                <a:latin typeface="Times New Roman" panose="02020603050405020304" pitchFamily="18" charset="0"/>
                <a:cs typeface="Times New Roman" panose="02020603050405020304" pitchFamily="18" charset="0"/>
              </a:rPr>
              <a:t>in forma </a:t>
            </a:r>
            <a:r>
              <a:rPr lang="it-IT" altLang="it-IT" sz="2000" dirty="0">
                <a:solidFill>
                  <a:prstClr val="black"/>
                </a:solidFill>
                <a:latin typeface="Times New Roman" panose="02020603050405020304" pitchFamily="18" charset="0"/>
                <a:cs typeface="Times New Roman" panose="02020603050405020304" pitchFamily="18" charset="0"/>
              </a:rPr>
              <a:t>intelligibile e, se i dati sono trattati in violazione di </a:t>
            </a:r>
            <a:r>
              <a:rPr lang="it-IT" altLang="it-IT" sz="2000" dirty="0" smtClean="0">
                <a:solidFill>
                  <a:prstClr val="black"/>
                </a:solidFill>
                <a:latin typeface="Times New Roman" panose="02020603050405020304" pitchFamily="18" charset="0"/>
                <a:cs typeface="Times New Roman" panose="02020603050405020304" pitchFamily="18" charset="0"/>
              </a:rPr>
              <a:t>vigenti disposizioni </a:t>
            </a:r>
            <a:r>
              <a:rPr lang="it-IT" altLang="it-IT" sz="2000" dirty="0">
                <a:solidFill>
                  <a:prstClr val="black"/>
                </a:solidFill>
                <a:latin typeface="Times New Roman" panose="02020603050405020304" pitchFamily="18" charset="0"/>
                <a:cs typeface="Times New Roman" panose="02020603050405020304" pitchFamily="18" charset="0"/>
              </a:rPr>
              <a:t>di legge o di regolamento, il loro aggiornamento, la rettifica, </a:t>
            </a:r>
            <a:r>
              <a:rPr lang="it-IT" altLang="it-IT" sz="2000" dirty="0" smtClean="0">
                <a:solidFill>
                  <a:prstClr val="black"/>
                </a:solidFill>
                <a:latin typeface="Times New Roman" panose="02020603050405020304" pitchFamily="18" charset="0"/>
                <a:cs typeface="Times New Roman" panose="02020603050405020304" pitchFamily="18" charset="0"/>
              </a:rPr>
              <a:t>la cancellazione</a:t>
            </a:r>
            <a:r>
              <a:rPr lang="it-IT" altLang="it-IT" sz="2000" dirty="0">
                <a:solidFill>
                  <a:prstClr val="black"/>
                </a:solidFill>
                <a:latin typeface="Times New Roman" panose="02020603050405020304" pitchFamily="18" charset="0"/>
                <a:cs typeface="Times New Roman" panose="02020603050405020304" pitchFamily="18" charset="0"/>
              </a:rPr>
              <a:t>, il blocco o la trasformazione in forma anonima.</a:t>
            </a:r>
          </a:p>
        </p:txBody>
      </p:sp>
      <p:sp>
        <p:nvSpPr>
          <p:cNvPr id="3" name="Titolo 2"/>
          <p:cNvSpPr>
            <a:spLocks noGrp="1"/>
          </p:cNvSpPr>
          <p:nvPr>
            <p:ph type="title"/>
          </p:nvPr>
        </p:nvSpPr>
        <p:spPr/>
        <p:txBody>
          <a:bodyPr/>
          <a:lstStyle/>
          <a:p>
            <a:pPr algn="l"/>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961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2872169846"/>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24583"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548680"/>
            <a:ext cx="777240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algn="just">
              <a:lnSpc>
                <a:spcPct val="115000"/>
              </a:lnSpc>
              <a:spcAft>
                <a:spcPts val="1000"/>
              </a:spcAft>
            </a:pPr>
            <a:r>
              <a:rPr lang="it-IT" sz="2200" dirty="0">
                <a:latin typeface="Times New Roman"/>
                <a:ea typeface="Calibri"/>
                <a:cs typeface="Times New Roman"/>
              </a:rPr>
              <a:t>I</a:t>
            </a:r>
            <a:r>
              <a:rPr lang="it-IT" sz="2200" dirty="0" smtClean="0">
                <a:latin typeface="Times New Roman"/>
                <a:ea typeface="Calibri"/>
                <a:cs typeface="Times New Roman"/>
              </a:rPr>
              <a:t>l </a:t>
            </a:r>
            <a:r>
              <a:rPr lang="it-IT" sz="2200" dirty="0" err="1" smtClean="0">
                <a:latin typeface="Times New Roman"/>
                <a:ea typeface="Calibri"/>
                <a:cs typeface="Times New Roman"/>
              </a:rPr>
              <a:t>d.lgs</a:t>
            </a:r>
            <a:r>
              <a:rPr lang="it-IT" sz="2200" dirty="0" smtClean="0">
                <a:latin typeface="Times New Roman"/>
                <a:ea typeface="Calibri"/>
                <a:cs typeface="Times New Roman"/>
              </a:rPr>
              <a:t> </a:t>
            </a:r>
            <a:r>
              <a:rPr lang="it-IT" sz="2200" dirty="0">
                <a:latin typeface="Times New Roman"/>
                <a:ea typeface="Calibri"/>
                <a:cs typeface="Times New Roman"/>
              </a:rPr>
              <a:t>di recepimento della direttiva 680, </a:t>
            </a:r>
            <a:r>
              <a:rPr lang="it-IT" sz="2200" dirty="0" smtClean="0">
                <a:latin typeface="Times New Roman"/>
                <a:ea typeface="Calibri"/>
                <a:cs typeface="Times New Roman"/>
              </a:rPr>
              <a:t>delega </a:t>
            </a:r>
            <a:r>
              <a:rPr lang="it-IT" sz="2200" dirty="0">
                <a:latin typeface="Times New Roman"/>
                <a:ea typeface="Calibri"/>
                <a:cs typeface="Times New Roman"/>
              </a:rPr>
              <a:t>contenuta nell’art. 11 della legge di delegazione </a:t>
            </a:r>
            <a:r>
              <a:rPr lang="it-IT" sz="2200" dirty="0" smtClean="0">
                <a:latin typeface="Times New Roman"/>
                <a:ea typeface="Calibri"/>
                <a:cs typeface="Times New Roman"/>
              </a:rPr>
              <a:t>europea legge 25 ottobre 2017, n. 163 si propone di fornire una regolamentazione organica del trattamento dei dati personali nell’ambito della giustizia penale e dell’attività di prevenzione, indagine, accertamento e perseguimento di reati o esecuzione di sanzioni penali.</a:t>
            </a:r>
            <a:endParaRPr lang="it-IT" sz="2200" dirty="0">
              <a:latin typeface="Times New Roman"/>
              <a:ea typeface="Calibri"/>
              <a:cs typeface="Times New Roman"/>
            </a:endParaRPr>
          </a:p>
          <a:p>
            <a:pPr algn="just">
              <a:lnSpc>
                <a:spcPct val="115000"/>
              </a:lnSpc>
              <a:spcAft>
                <a:spcPts val="1000"/>
              </a:spcAft>
            </a:pPr>
            <a:r>
              <a:rPr lang="it-IT" sz="2200" dirty="0" smtClean="0">
                <a:latin typeface="Times New Roman"/>
                <a:ea typeface="Calibri"/>
                <a:cs typeface="Times New Roman"/>
              </a:rPr>
              <a:t>Unico </a:t>
            </a:r>
            <a:r>
              <a:rPr lang="it-IT" sz="2200" dirty="0">
                <a:latin typeface="Times New Roman"/>
                <a:ea typeface="Calibri"/>
                <a:cs typeface="Times New Roman"/>
              </a:rPr>
              <a:t>criterio direttivo specifico concerne la cornice edittale per le fattispecie delittuose da introdurre relativamente alle ipotesi di violazione delle norme introdotte con il decreto stesso. </a:t>
            </a:r>
            <a:endParaRPr lang="it-IT" sz="2200" dirty="0">
              <a:ea typeface="Calibri"/>
              <a:cs typeface="Times New Roman"/>
            </a:endParaRPr>
          </a:p>
        </p:txBody>
      </p:sp>
    </p:spTree>
    <p:extLst>
      <p:ext uri="{BB962C8B-B14F-4D97-AF65-F5344CB8AC3E}">
        <p14:creationId xmlns:p14="http://schemas.microsoft.com/office/powerpoint/2010/main" val="41646832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863032292"/>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34819"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3" name="Titolo 2"/>
          <p:cNvSpPr>
            <a:spLocks noGrp="1"/>
          </p:cNvSpPr>
          <p:nvPr>
            <p:ph type="title"/>
          </p:nvPr>
        </p:nvSpPr>
        <p:spPr/>
        <p:txBody>
          <a:bodyPr/>
          <a:lstStyle/>
          <a:p>
            <a:pPr algn="l"/>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r>
              <a:rPr lang="it-IT" sz="2400" dirty="0" smtClean="0">
                <a:latin typeface="Times New Roman" panose="02020603050405020304" pitchFamily="18" charset="0"/>
                <a:cs typeface="Times New Roman" panose="02020603050405020304" pitchFamily="18" charset="0"/>
              </a:rPr>
              <a:t/>
            </a:r>
            <a:br>
              <a:rPr lang="it-IT" sz="2400" dirty="0" smtClean="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
            </a: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961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2346896722"/>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25607"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3" name="Titolo 2"/>
          <p:cNvSpPr>
            <a:spLocks noGrp="1"/>
          </p:cNvSpPr>
          <p:nvPr>
            <p:ph type="title"/>
          </p:nvPr>
        </p:nvSpPr>
        <p:spPr>
          <a:xfrm>
            <a:off x="428949" y="260648"/>
            <a:ext cx="8229600" cy="4752528"/>
          </a:xfrm>
        </p:spPr>
        <p:txBody>
          <a:bodyPr/>
          <a:lstStyle/>
          <a:p>
            <a:pPr algn="l"/>
            <a:r>
              <a:rPr lang="it-IT" sz="2800" dirty="0">
                <a:latin typeface="Times New Roman" panose="02020603050405020304" pitchFamily="18" charset="0"/>
                <a:cs typeface="Times New Roman" panose="02020603050405020304" pitchFamily="18" charset="0"/>
              </a:rPr>
              <a:t>La Direttiva europea dovrà essere recepita nei diversi Paesi dell’Unione entro il 6 maggio </a:t>
            </a:r>
            <a:r>
              <a:rPr lang="it-IT" sz="2800" dirty="0" smtClean="0">
                <a:latin typeface="Times New Roman" panose="02020603050405020304" pitchFamily="18" charset="0"/>
                <a:cs typeface="Times New Roman" panose="02020603050405020304" pitchFamily="18" charset="0"/>
              </a:rPr>
              <a:t>2018</a:t>
            </a:r>
            <a:br>
              <a:rPr lang="it-IT" sz="2800" dirty="0" smtClean="0">
                <a:latin typeface="Times New Roman" panose="02020603050405020304" pitchFamily="18" charset="0"/>
                <a:cs typeface="Times New Roman" panose="02020603050405020304" pitchFamily="18" charset="0"/>
              </a:rPr>
            </a:br>
            <a:r>
              <a:rPr lang="it-IT" sz="2800" dirty="0" smtClean="0">
                <a:latin typeface="Times New Roman" panose="02020603050405020304" pitchFamily="18" charset="0"/>
                <a:cs typeface="Times New Roman" panose="02020603050405020304" pitchFamily="18" charset="0"/>
              </a:rPr>
              <a:t>I </a:t>
            </a:r>
            <a:r>
              <a:rPr lang="it-IT" sz="2800" dirty="0">
                <a:latin typeface="Times New Roman" panose="02020603050405020304" pitchFamily="18" charset="0"/>
                <a:cs typeface="Times New Roman" panose="02020603050405020304" pitchFamily="18" charset="0"/>
              </a:rPr>
              <a:t>dati raccolti per finalità di prevenzione e di polizia in un Paese possano essere trasmessi nel resto d’Europa senza compromettere il diritto alla </a:t>
            </a:r>
            <a:r>
              <a:rPr lang="it-IT" sz="2800" dirty="0" smtClean="0">
                <a:latin typeface="Times New Roman" panose="02020603050405020304" pitchFamily="18" charset="0"/>
                <a:cs typeface="Times New Roman" panose="02020603050405020304" pitchFamily="18" charset="0"/>
              </a:rPr>
              <a:t>privacy</a:t>
            </a:r>
            <a:br>
              <a:rPr lang="it-IT" sz="2800" dirty="0" smtClean="0">
                <a:latin typeface="Times New Roman" panose="02020603050405020304" pitchFamily="18" charset="0"/>
                <a:cs typeface="Times New Roman" panose="02020603050405020304" pitchFamily="18" charset="0"/>
              </a:rPr>
            </a:br>
            <a:r>
              <a:rPr lang="it-IT" sz="2800" dirty="0" smtClean="0">
                <a:latin typeface="Times New Roman" panose="02020603050405020304" pitchFamily="18" charset="0"/>
                <a:cs typeface="Times New Roman" panose="02020603050405020304" pitchFamily="18" charset="0"/>
              </a:rPr>
              <a:t> E’ </a:t>
            </a:r>
            <a:r>
              <a:rPr lang="it-IT" sz="2800" dirty="0">
                <a:latin typeface="Times New Roman" panose="02020603050405020304" pitchFamily="18" charset="0"/>
                <a:cs typeface="Times New Roman" panose="02020603050405020304" pitchFamily="18" charset="0"/>
              </a:rPr>
              <a:t>necessario che gli Stati si impegnino a garantire che le rispettive autorità giudiziarie rispettino gli stessi livelli minimi di tutela</a:t>
            </a:r>
          </a:p>
        </p:txBody>
      </p:sp>
    </p:spTree>
    <p:extLst>
      <p:ext uri="{BB962C8B-B14F-4D97-AF65-F5344CB8AC3E}">
        <p14:creationId xmlns:p14="http://schemas.microsoft.com/office/powerpoint/2010/main" val="3972920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1440039864"/>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26631"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algn="just">
              <a:lnSpc>
                <a:spcPct val="115000"/>
              </a:lnSpc>
              <a:spcAft>
                <a:spcPts val="1000"/>
              </a:spcAft>
            </a:pPr>
            <a:r>
              <a:rPr lang="it-IT" sz="2800" dirty="0" smtClean="0">
                <a:latin typeface="Times New Roman"/>
                <a:ea typeface="Calibri"/>
                <a:cs typeface="Times New Roman"/>
              </a:rPr>
              <a:t>Dovrà sostituire quella presente nei titoli I e II della parte II del Codice privacy, dedicate ai settori in particolare quello giudiziario, sia civili che penali (artt. 46/52 Codice), e quello dei trattamenti da parte delle forze di Polizia (artt. 53/57 Codice). Ridisegnare le regole non sulla base dell’autorità competente ma sulla finalità. </a:t>
            </a:r>
            <a:endParaRPr lang="it-IT" sz="2800" dirty="0">
              <a:ea typeface="Calibri"/>
              <a:cs typeface="Times New Roman"/>
            </a:endParaRPr>
          </a:p>
        </p:txBody>
      </p:sp>
    </p:spTree>
    <p:extLst>
      <p:ext uri="{BB962C8B-B14F-4D97-AF65-F5344CB8AC3E}">
        <p14:creationId xmlns:p14="http://schemas.microsoft.com/office/powerpoint/2010/main" val="16387806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062872736"/>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27655"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3" name="Titolo 2"/>
          <p:cNvSpPr>
            <a:spLocks noGrp="1"/>
          </p:cNvSpPr>
          <p:nvPr>
            <p:ph type="title"/>
          </p:nvPr>
        </p:nvSpPr>
        <p:spPr>
          <a:xfrm>
            <a:off x="428949" y="2492896"/>
            <a:ext cx="8229600" cy="1143000"/>
          </a:xfrm>
        </p:spPr>
        <p:txBody>
          <a:bodyPr/>
          <a:lstStyle/>
          <a:p>
            <a:pPr algn="l"/>
            <a:r>
              <a:rPr lang="it-IT" sz="2600" dirty="0">
                <a:latin typeface="Times New Roman" panose="02020603050405020304" pitchFamily="18" charset="0"/>
                <a:cs typeface="Times New Roman" panose="02020603050405020304" pitchFamily="18" charset="0"/>
              </a:rPr>
              <a:t>“La libera circolazione dei dati personali tra le autorità competenti a fini di prevenzione, indagine, accertamento e perseguimento di reati o di esecuzione di sanzioni penali, inclusi la salvaguardia contro e la prevenzione di minacce alla sicurezza pubblica, all'interno dell'Unione e il trasferimento di tali dati personali verso paesi terzi e organizzazioni internazionali, dovrebbe essere agevolata garantendo al tempo stesso un elevato livello di protezione dei dati personali. Ciò richiede la costruzione di un quadro giuridico solido e più coerente in materia di protezione dei dati personali nell'Unione, affiancato da efficaci misure di attuazione.” </a:t>
            </a:r>
            <a:r>
              <a:rPr lang="it-IT" sz="2600" dirty="0" smtClean="0">
                <a:latin typeface="Times New Roman" panose="02020603050405020304" pitchFamily="18" charset="0"/>
                <a:cs typeface="Times New Roman" panose="02020603050405020304" pitchFamily="18" charset="0"/>
              </a:rPr>
              <a:t>Considerando </a:t>
            </a:r>
            <a:r>
              <a:rPr lang="it-IT" sz="2600"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0044262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2749256081"/>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15380"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219674" y="1340768"/>
            <a:ext cx="8672806" cy="621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algn="l"/>
            <a:r>
              <a:rPr lang="it-IT" sz="2800" b="1" dirty="0"/>
              <a:t>CAPO I</a:t>
            </a:r>
            <a:r>
              <a:rPr lang="it-IT" sz="2800" dirty="0"/>
              <a:t> </a:t>
            </a:r>
            <a:r>
              <a:rPr lang="it-IT" sz="2800" dirty="0" smtClean="0"/>
              <a:t> </a:t>
            </a:r>
            <a:r>
              <a:rPr lang="it-IT" sz="2800" u="sng" dirty="0" smtClean="0"/>
              <a:t>Disposizioni generali </a:t>
            </a:r>
            <a:r>
              <a:rPr lang="it-IT" sz="2800" dirty="0" smtClean="0"/>
              <a:t>(oggetto e obiettivi; ambito di applicazione; Definizioni)</a:t>
            </a:r>
          </a:p>
          <a:p>
            <a:pPr algn="l"/>
            <a:endParaRPr lang="it-IT" sz="2800" dirty="0" smtClean="0"/>
          </a:p>
          <a:p>
            <a:pPr algn="l"/>
            <a:r>
              <a:rPr lang="it-IT" sz="2800" b="1" dirty="0" smtClean="0"/>
              <a:t>CAPO II</a:t>
            </a:r>
            <a:r>
              <a:rPr lang="it-IT" sz="2800" dirty="0" smtClean="0"/>
              <a:t> </a:t>
            </a:r>
            <a:r>
              <a:rPr lang="it-IT" sz="2800" u="sng" dirty="0" smtClean="0"/>
              <a:t>Principi</a:t>
            </a:r>
            <a:r>
              <a:rPr lang="it-IT" sz="2800" dirty="0" smtClean="0"/>
              <a:t> (principi; termini per la conservazione; </a:t>
            </a:r>
            <a:r>
              <a:rPr lang="it-IT" sz="2800" dirty="0" err="1" smtClean="0"/>
              <a:t>distinz</a:t>
            </a:r>
            <a:r>
              <a:rPr lang="it-IT" sz="2800" dirty="0" smtClean="0"/>
              <a:t>. tra diverse categorie di dati e di interessati;  ecc.</a:t>
            </a:r>
          </a:p>
          <a:p>
            <a:pPr algn="l"/>
            <a:endParaRPr lang="it-IT" sz="2800" b="1" dirty="0" smtClean="0"/>
          </a:p>
          <a:p>
            <a:pPr algn="l"/>
            <a:r>
              <a:rPr lang="it-IT" sz="2800" b="1" dirty="0" smtClean="0"/>
              <a:t>CAPO III </a:t>
            </a:r>
            <a:r>
              <a:rPr lang="it-IT" sz="2800" u="sng" dirty="0" smtClean="0"/>
              <a:t>Diritti dell’interessato </a:t>
            </a:r>
            <a:endParaRPr lang="it-IT" sz="2800" dirty="0"/>
          </a:p>
          <a:p>
            <a:pPr algn="l"/>
            <a:endParaRPr lang="it-IT" sz="2800" b="1" dirty="0" smtClean="0"/>
          </a:p>
          <a:p>
            <a:pPr algn="l"/>
            <a:r>
              <a:rPr lang="it-IT" sz="2800" b="1" dirty="0" smtClean="0"/>
              <a:t>CAPO IV</a:t>
            </a:r>
            <a:r>
              <a:rPr lang="it-IT" sz="2800" dirty="0" smtClean="0"/>
              <a:t> </a:t>
            </a:r>
            <a:r>
              <a:rPr lang="it-IT" sz="2800" u="sng" dirty="0" smtClean="0"/>
              <a:t>Titolare e </a:t>
            </a:r>
            <a:r>
              <a:rPr lang="it-IT" sz="2800" u="sng" dirty="0"/>
              <a:t>responsabile del </a:t>
            </a:r>
            <a:r>
              <a:rPr lang="it-IT" sz="2800" u="sng" dirty="0" smtClean="0"/>
              <a:t>trattamento</a:t>
            </a:r>
          </a:p>
          <a:p>
            <a:pPr algn="l"/>
            <a:endParaRPr lang="it-IT" sz="2800" b="1" dirty="0" smtClean="0"/>
          </a:p>
          <a:p>
            <a:pPr algn="l"/>
            <a:r>
              <a:rPr lang="it-IT" sz="2800" b="1" dirty="0" smtClean="0"/>
              <a:t>CAPO </a:t>
            </a:r>
            <a:r>
              <a:rPr lang="it-IT" sz="2800" b="1" dirty="0"/>
              <a:t>V </a:t>
            </a:r>
            <a:r>
              <a:rPr lang="it-IT" sz="2800" u="sng" dirty="0" smtClean="0"/>
              <a:t>Trasferimenti </a:t>
            </a:r>
            <a:r>
              <a:rPr lang="it-IT" sz="2800" u="sng" dirty="0"/>
              <a:t>di dati personali verso paesi terzi o organizzazioni </a:t>
            </a:r>
            <a:r>
              <a:rPr lang="it-IT" sz="2800" u="sng" dirty="0" smtClean="0"/>
              <a:t>internazionali</a:t>
            </a:r>
          </a:p>
          <a:p>
            <a:pPr algn="l"/>
            <a:endParaRPr lang="it-IT" sz="2800" u="sng" dirty="0"/>
          </a:p>
          <a:p>
            <a:pPr algn="l"/>
            <a:endParaRPr lang="it-IT" sz="2800" u="sng" dirty="0"/>
          </a:p>
          <a:p>
            <a:pPr algn="l"/>
            <a:endParaRPr lang="it-IT" sz="2800" u="sng" dirty="0"/>
          </a:p>
          <a:p>
            <a:pPr algn="l"/>
            <a:endParaRPr lang="it-IT" sz="2800" u="sng" dirty="0"/>
          </a:p>
          <a:p>
            <a:pPr algn="l"/>
            <a:endParaRPr lang="it-IT" sz="2800" u="sng" dirty="0" smtClean="0"/>
          </a:p>
          <a:p>
            <a:pPr algn="l"/>
            <a:endParaRPr lang="it-IT" sz="2800" u="sng" dirty="0"/>
          </a:p>
          <a:p>
            <a:pPr algn="l"/>
            <a:endParaRPr lang="it-IT" sz="2800" u="sng" dirty="0"/>
          </a:p>
        </p:txBody>
      </p:sp>
    </p:spTree>
    <p:extLst>
      <p:ext uri="{BB962C8B-B14F-4D97-AF65-F5344CB8AC3E}">
        <p14:creationId xmlns:p14="http://schemas.microsoft.com/office/powerpoint/2010/main" val="4120224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1704357365"/>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16398"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4" name="Rettangolo 3"/>
          <p:cNvSpPr/>
          <p:nvPr/>
        </p:nvSpPr>
        <p:spPr>
          <a:xfrm>
            <a:off x="736600" y="1338734"/>
            <a:ext cx="7435800" cy="3785652"/>
          </a:xfrm>
          <a:prstGeom prst="rect">
            <a:avLst/>
          </a:prstGeom>
        </p:spPr>
        <p:txBody>
          <a:bodyPr wrap="square">
            <a:spAutoFit/>
          </a:bodyPr>
          <a:lstStyle/>
          <a:p>
            <a:pPr algn="l"/>
            <a:r>
              <a:rPr lang="it-IT" b="1" dirty="0">
                <a:solidFill>
                  <a:prstClr val="black"/>
                </a:solidFill>
              </a:rPr>
              <a:t>CAPO VI </a:t>
            </a:r>
            <a:r>
              <a:rPr lang="it-IT" dirty="0">
                <a:solidFill>
                  <a:prstClr val="black"/>
                </a:solidFill>
              </a:rPr>
              <a:t>Autorità di controllo </a:t>
            </a:r>
            <a:r>
              <a:rPr lang="it-IT" dirty="0" smtClean="0">
                <a:solidFill>
                  <a:prstClr val="black"/>
                </a:solidFill>
              </a:rPr>
              <a:t>indipendenti</a:t>
            </a:r>
          </a:p>
          <a:p>
            <a:pPr algn="l"/>
            <a:endParaRPr lang="it-IT" dirty="0">
              <a:solidFill>
                <a:prstClr val="black"/>
              </a:solidFill>
            </a:endParaRPr>
          </a:p>
          <a:p>
            <a:pPr algn="l"/>
            <a:r>
              <a:rPr lang="it-IT" b="1" dirty="0">
                <a:solidFill>
                  <a:prstClr val="black"/>
                </a:solidFill>
              </a:rPr>
              <a:t>CAPO VII </a:t>
            </a:r>
            <a:r>
              <a:rPr lang="it-IT" dirty="0">
                <a:solidFill>
                  <a:prstClr val="black"/>
                </a:solidFill>
              </a:rPr>
              <a:t>Cooperazione</a:t>
            </a:r>
          </a:p>
          <a:p>
            <a:pPr algn="l"/>
            <a:endParaRPr lang="it-IT" b="1" dirty="0" smtClean="0">
              <a:solidFill>
                <a:prstClr val="black"/>
              </a:solidFill>
            </a:endParaRPr>
          </a:p>
          <a:p>
            <a:pPr algn="l"/>
            <a:r>
              <a:rPr lang="it-IT" b="1" dirty="0" smtClean="0">
                <a:solidFill>
                  <a:prstClr val="black"/>
                </a:solidFill>
              </a:rPr>
              <a:t>CAPO </a:t>
            </a:r>
            <a:r>
              <a:rPr lang="it-IT" b="1" dirty="0">
                <a:solidFill>
                  <a:prstClr val="black"/>
                </a:solidFill>
              </a:rPr>
              <a:t>VIII </a:t>
            </a:r>
            <a:r>
              <a:rPr lang="it-IT" dirty="0">
                <a:solidFill>
                  <a:prstClr val="black"/>
                </a:solidFill>
              </a:rPr>
              <a:t>Ricorsi, responsabilità e sanzioni </a:t>
            </a:r>
          </a:p>
          <a:p>
            <a:pPr algn="l"/>
            <a:endParaRPr lang="it-IT" b="1" dirty="0" smtClean="0">
              <a:solidFill>
                <a:prstClr val="black"/>
              </a:solidFill>
            </a:endParaRPr>
          </a:p>
          <a:p>
            <a:pPr algn="l"/>
            <a:r>
              <a:rPr lang="it-IT" b="1" dirty="0" smtClean="0">
                <a:solidFill>
                  <a:prstClr val="black"/>
                </a:solidFill>
              </a:rPr>
              <a:t>CAPO </a:t>
            </a:r>
            <a:r>
              <a:rPr lang="it-IT" b="1" dirty="0">
                <a:solidFill>
                  <a:prstClr val="black"/>
                </a:solidFill>
              </a:rPr>
              <a:t>IX </a:t>
            </a:r>
            <a:r>
              <a:rPr lang="it-IT" dirty="0">
                <a:solidFill>
                  <a:prstClr val="black"/>
                </a:solidFill>
              </a:rPr>
              <a:t>Atti di esecuzione </a:t>
            </a:r>
          </a:p>
          <a:p>
            <a:pPr algn="l"/>
            <a:endParaRPr lang="it-IT" b="1" dirty="0" smtClean="0">
              <a:solidFill>
                <a:prstClr val="black"/>
              </a:solidFill>
            </a:endParaRPr>
          </a:p>
          <a:p>
            <a:pPr algn="l"/>
            <a:r>
              <a:rPr lang="it-IT" b="1" dirty="0" smtClean="0">
                <a:solidFill>
                  <a:prstClr val="black"/>
                </a:solidFill>
              </a:rPr>
              <a:t>CAPO </a:t>
            </a:r>
            <a:r>
              <a:rPr lang="it-IT" b="1" dirty="0">
                <a:solidFill>
                  <a:prstClr val="black"/>
                </a:solidFill>
              </a:rPr>
              <a:t>X</a:t>
            </a:r>
            <a:r>
              <a:rPr lang="it-IT" dirty="0">
                <a:solidFill>
                  <a:prstClr val="black"/>
                </a:solidFill>
              </a:rPr>
              <a:t> Disposizioni finali esecuzione Abrogazione della decisione quadro 2008/977/GAI</a:t>
            </a:r>
          </a:p>
        </p:txBody>
      </p:sp>
    </p:spTree>
    <p:extLst>
      <p:ext uri="{BB962C8B-B14F-4D97-AF65-F5344CB8AC3E}">
        <p14:creationId xmlns:p14="http://schemas.microsoft.com/office/powerpoint/2010/main" val="1195390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629532388"/>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5135"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3" name="Titolo 2"/>
          <p:cNvSpPr>
            <a:spLocks noGrp="1"/>
          </p:cNvSpPr>
          <p:nvPr>
            <p:ph type="title"/>
          </p:nvPr>
        </p:nvSpPr>
        <p:spPr>
          <a:xfrm>
            <a:off x="428949" y="692696"/>
            <a:ext cx="8229600" cy="4522514"/>
          </a:xfrm>
        </p:spPr>
        <p:txBody>
          <a:bodyPr/>
          <a:lstStyle/>
          <a:p>
            <a:pPr algn="l"/>
            <a:r>
              <a:rPr lang="it-IT" sz="3200" dirty="0">
                <a:solidFill>
                  <a:schemeClr val="tx1">
                    <a:lumMod val="75000"/>
                  </a:schemeClr>
                </a:solidFill>
              </a:rPr>
              <a:t>Identità strutturali pur con  (parziale) diversità di contenuti (diverso campo di applicazione, direttiva come «</a:t>
            </a:r>
            <a:r>
              <a:rPr lang="it-IT" sz="3200" dirty="0" err="1">
                <a:solidFill>
                  <a:schemeClr val="tx1">
                    <a:lumMod val="75000"/>
                  </a:schemeClr>
                </a:solidFill>
              </a:rPr>
              <a:t>lex</a:t>
            </a:r>
            <a:r>
              <a:rPr lang="it-IT" sz="3200" dirty="0">
                <a:solidFill>
                  <a:schemeClr val="tx1">
                    <a:lumMod val="75000"/>
                  </a:schemeClr>
                </a:solidFill>
              </a:rPr>
              <a:t> </a:t>
            </a:r>
            <a:r>
              <a:rPr lang="it-IT" sz="3200" dirty="0" err="1">
                <a:solidFill>
                  <a:schemeClr val="tx1">
                    <a:lumMod val="75000"/>
                  </a:schemeClr>
                </a:solidFill>
              </a:rPr>
              <a:t>specialis</a:t>
            </a:r>
            <a:r>
              <a:rPr lang="it-IT" sz="3200" dirty="0">
                <a:solidFill>
                  <a:schemeClr val="tx1">
                    <a:lumMod val="75000"/>
                  </a:schemeClr>
                </a:solidFill>
              </a:rPr>
              <a:t>»,…) || FOCUS SU NOVITA’ ||</a:t>
            </a:r>
            <a:br>
              <a:rPr lang="it-IT" sz="3200" dirty="0">
                <a:solidFill>
                  <a:schemeClr val="tx1">
                    <a:lumMod val="75000"/>
                  </a:schemeClr>
                </a:solidFill>
              </a:rPr>
            </a:br>
            <a:r>
              <a:rPr lang="it-IT" sz="3200" dirty="0">
                <a:solidFill>
                  <a:schemeClr val="tx1">
                    <a:lumMod val="75000"/>
                  </a:schemeClr>
                </a:solidFill>
                <a:sym typeface="Wingdings" panose="05000000000000000000" pitchFamily="2" charset="2"/>
              </a:rPr>
              <a:t>Abrogazione Direttiva 95/46 + Abrogazione Decisione-quadro 2008/977 </a:t>
            </a:r>
            <a:r>
              <a:rPr lang="en-US" sz="3200" dirty="0">
                <a:solidFill>
                  <a:schemeClr val="tx1">
                    <a:lumMod val="75000"/>
                  </a:schemeClr>
                </a:solidFill>
                <a:sym typeface="Wingdings" panose="05000000000000000000" pitchFamily="2" charset="2"/>
              </a:rPr>
              <a:t/>
            </a:r>
            <a:br>
              <a:rPr lang="en-US" sz="3200" dirty="0">
                <a:solidFill>
                  <a:schemeClr val="tx1">
                    <a:lumMod val="75000"/>
                  </a:schemeClr>
                </a:solidFill>
                <a:sym typeface="Wingdings" panose="05000000000000000000" pitchFamily="2" charset="2"/>
              </a:rPr>
            </a:br>
            <a:r>
              <a:rPr lang="it-IT" sz="3200" dirty="0">
                <a:solidFill>
                  <a:schemeClr val="tx1">
                    <a:lumMod val="75000"/>
                  </a:schemeClr>
                </a:solidFill>
              </a:rPr>
              <a:t>Esecutività (Regolamento) / Trasposizione nazionale (Direttiva): 2 anni da entrata in vigore (= 25 maggio e 5 maggio 2018 )</a:t>
            </a:r>
            <a:r>
              <a:rPr lang="en-US" sz="3200" dirty="0">
                <a:solidFill>
                  <a:schemeClr val="tx1">
                    <a:lumMod val="75000"/>
                  </a:schemeClr>
                </a:solidFill>
              </a:rPr>
              <a:t/>
            </a:r>
            <a:br>
              <a:rPr lang="en-US" sz="3200" dirty="0">
                <a:solidFill>
                  <a:schemeClr val="tx1">
                    <a:lumMod val="75000"/>
                  </a:schemeClr>
                </a:solidFill>
              </a:rPr>
            </a:br>
            <a:endParaRPr lang="it-IT" sz="3200" dirty="0"/>
          </a:p>
        </p:txBody>
      </p:sp>
    </p:spTree>
    <p:extLst>
      <p:ext uri="{BB962C8B-B14F-4D97-AF65-F5344CB8AC3E}">
        <p14:creationId xmlns:p14="http://schemas.microsoft.com/office/powerpoint/2010/main" val="1497341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upper 5"/>
          <p:cNvGrpSpPr>
            <a:grpSpLocks/>
          </p:cNvGrpSpPr>
          <p:nvPr/>
        </p:nvGrpSpPr>
        <p:grpSpPr bwMode="auto">
          <a:xfrm>
            <a:off x="-25400" y="5659438"/>
            <a:ext cx="9296400" cy="1198562"/>
            <a:chOff x="-38100" y="5366940"/>
            <a:chExt cx="9296400" cy="1198960"/>
          </a:xfrm>
        </p:grpSpPr>
        <p:sp>
          <p:nvSpPr>
            <p:cNvPr id="62" name="Rektangel 18"/>
            <p:cNvSpPr/>
            <p:nvPr/>
          </p:nvSpPr>
          <p:spPr>
            <a:xfrm>
              <a:off x="-3175" y="5549563"/>
              <a:ext cx="9226550" cy="1016337"/>
            </a:xfrm>
            <a:prstGeom prst="rect">
              <a:avLst/>
            </a:prstGeom>
            <a:gradFill rotWithShape="1">
              <a:gsLst>
                <a:gs pos="0">
                  <a:srgbClr val="E6E6E6">
                    <a:lumMod val="25000"/>
                  </a:srgbClr>
                </a:gs>
                <a:gs pos="100000">
                  <a:srgbClr val="E6E6E6">
                    <a:lumMod val="10000"/>
                  </a:srgbClr>
                </a:gs>
              </a:gsLst>
              <a:lin ang="16200000" scaled="0"/>
            </a:gradFill>
            <a:ln w="9525" cap="flat" cmpd="sng" algn="ctr">
              <a:solidFill>
                <a:srgbClr val="E6E6E6">
                  <a:lumMod val="10000"/>
                </a:srgbClr>
              </a:solid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grpSp>
          <p:nvGrpSpPr>
            <p:cNvPr id="13319" name="Grupper 13"/>
            <p:cNvGrpSpPr>
              <a:grpSpLocks/>
            </p:cNvGrpSpPr>
            <p:nvPr/>
          </p:nvGrpSpPr>
          <p:grpSpPr bwMode="auto">
            <a:xfrm>
              <a:off x="-38100" y="5366940"/>
              <a:ext cx="9296400" cy="212782"/>
              <a:chOff x="0" y="1536700"/>
              <a:chExt cx="9144000" cy="317275"/>
            </a:xfrm>
          </p:grpSpPr>
          <p:sp>
            <p:nvSpPr>
              <p:cNvPr id="64" name="Rektangel 20"/>
              <p:cNvSpPr/>
              <p:nvPr/>
            </p:nvSpPr>
            <p:spPr>
              <a:xfrm>
                <a:off x="0" y="1536700"/>
                <a:ext cx="9144000" cy="317296"/>
              </a:xfrm>
              <a:prstGeom prst="rect">
                <a:avLst/>
              </a:prstGeom>
              <a:gradFill rotWithShape="1">
                <a:gsLst>
                  <a:gs pos="0">
                    <a:srgbClr val="C0FF4D"/>
                  </a:gs>
                  <a:gs pos="100000">
                    <a:srgbClr val="A4D329"/>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a:solidFill>
                    <a:sysClr val="window" lastClr="FFFFFF"/>
                  </a:solidFill>
                  <a:latin typeface="Calibri"/>
                  <a:ea typeface="ＭＳ Ｐゴシック" charset="0"/>
                  <a:cs typeface="ＭＳ Ｐゴシック" charset="0"/>
                </a:endParaRPr>
              </a:p>
            </p:txBody>
          </p:sp>
          <p:sp>
            <p:nvSpPr>
              <p:cNvPr id="65" name="Rektangel 21"/>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fontAlgn="auto">
                  <a:spcBef>
                    <a:spcPts val="0"/>
                  </a:spcBef>
                  <a:spcAft>
                    <a:spcPts val="0"/>
                  </a:spcAft>
                  <a:defRPr/>
                </a:pPr>
                <a:endParaRPr lang="da-DK" sz="1800" kern="0" dirty="0">
                  <a:solidFill>
                    <a:sysClr val="window" lastClr="FFFFFF"/>
                  </a:solidFill>
                  <a:latin typeface="Calibri"/>
                  <a:ea typeface="ＭＳ Ｐゴシック" charset="0"/>
                  <a:cs typeface="ＭＳ Ｐゴシック" charset="0"/>
                </a:endParaRPr>
              </a:p>
            </p:txBody>
          </p:sp>
        </p:grpSp>
      </p:grpSp>
      <p:sp>
        <p:nvSpPr>
          <p:cNvPr id="10" name="Rettangolo 9"/>
          <p:cNvSpPr/>
          <p:nvPr/>
        </p:nvSpPr>
        <p:spPr>
          <a:xfrm>
            <a:off x="1782868" y="6067081"/>
            <a:ext cx="5521762" cy="523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altLang="it-IT" sz="2800" dirty="0" smtClean="0">
                <a:solidFill>
                  <a:srgbClr val="C6D9F1"/>
                </a:solidFill>
                <a:latin typeface="Calibri" pitchFamily="34" charset="0"/>
                <a:ea typeface="MS PGothic" pitchFamily="34" charset="-128"/>
              </a:rPr>
              <a:t>Il </a:t>
            </a:r>
            <a:r>
              <a:rPr lang="en-US" altLang="it-IT" sz="2800" dirty="0" err="1" smtClean="0">
                <a:solidFill>
                  <a:srgbClr val="C6D9F1"/>
                </a:solidFill>
                <a:latin typeface="Calibri" pitchFamily="34" charset="0"/>
                <a:ea typeface="MS PGothic" pitchFamily="34" charset="-128"/>
              </a:rPr>
              <a:t>cambio</a:t>
            </a:r>
            <a:r>
              <a:rPr lang="en-US" altLang="it-IT" sz="2800" dirty="0" smtClean="0">
                <a:solidFill>
                  <a:srgbClr val="C6D9F1"/>
                </a:solidFill>
                <a:latin typeface="Calibri" pitchFamily="34" charset="0"/>
                <a:ea typeface="MS PGothic" pitchFamily="34" charset="-128"/>
              </a:rPr>
              <a:t> di </a:t>
            </a:r>
            <a:r>
              <a:rPr lang="en-US" altLang="it-IT" sz="2800" dirty="0" err="1" smtClean="0">
                <a:solidFill>
                  <a:srgbClr val="C6D9F1"/>
                </a:solidFill>
                <a:latin typeface="Calibri" pitchFamily="34" charset="0"/>
                <a:ea typeface="MS PGothic" pitchFamily="34" charset="-128"/>
              </a:rPr>
              <a:t>prospettiva</a:t>
            </a:r>
            <a:endParaRPr lang="en-US" altLang="it-IT" sz="2800" dirty="0">
              <a:solidFill>
                <a:srgbClr val="C6D9F1"/>
              </a:solidFill>
              <a:latin typeface="Calibri" pitchFamily="34" charset="0"/>
              <a:ea typeface="MS PGothic" pitchFamily="34" charset="-128"/>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629532388"/>
              </p:ext>
            </p:extLst>
          </p:nvPr>
        </p:nvGraphicFramePr>
        <p:xfrm>
          <a:off x="0" y="5943600"/>
          <a:ext cx="9144001" cy="914400"/>
        </p:xfrm>
        <a:graphic>
          <a:graphicData uri="http://schemas.openxmlformats.org/presentationml/2006/ole">
            <mc:AlternateContent xmlns:mc="http://schemas.openxmlformats.org/markup-compatibility/2006">
              <mc:Choice xmlns:v="urn:schemas-microsoft-com:vml" Requires="v">
                <p:oleObj spid="_x0000_s6161" name="Fotografia Photo Editor" r:id="rId3" imgW="7047619" imgH="752381" progId="MSPhotoEd.3">
                  <p:embed/>
                </p:oleObj>
              </mc:Choice>
              <mc:Fallback>
                <p:oleObj name="Fotografia Photo Editor" r:id="rId3" imgW="7047619" imgH="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txBox="1">
            <a:spLocks noChangeArrowheads="1"/>
          </p:cNvSpPr>
          <p:nvPr/>
        </p:nvSpPr>
        <p:spPr bwMode="auto">
          <a:xfrm>
            <a:off x="736600" y="1628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endParaRPr lang="it-IT" altLang="it-IT" dirty="0" smtClean="0">
              <a:solidFill>
                <a:prstClr val="black"/>
              </a:solidFill>
            </a:endParaRPr>
          </a:p>
        </p:txBody>
      </p:sp>
      <p:sp>
        <p:nvSpPr>
          <p:cNvPr id="4" name="Rettangolo 3"/>
          <p:cNvSpPr/>
          <p:nvPr/>
        </p:nvSpPr>
        <p:spPr>
          <a:xfrm>
            <a:off x="395536" y="797511"/>
            <a:ext cx="7704856" cy="4031873"/>
          </a:xfrm>
          <a:prstGeom prst="rect">
            <a:avLst/>
          </a:prstGeom>
        </p:spPr>
        <p:txBody>
          <a:bodyPr wrap="square">
            <a:spAutoFit/>
          </a:bodyPr>
          <a:lstStyle/>
          <a:p>
            <a:pPr algn="l"/>
            <a:r>
              <a:rPr lang="it-IT" sz="3200" dirty="0"/>
              <a:t>Campo di applicazione territoriale e materiale, definizioni / </a:t>
            </a:r>
            <a:r>
              <a:rPr lang="it-IT" sz="3200" b="1" dirty="0"/>
              <a:t>Direttiva</a:t>
            </a:r>
          </a:p>
          <a:p>
            <a:pPr algn="l"/>
            <a:r>
              <a:rPr lang="it-IT" sz="3200" dirty="0"/>
              <a:t>Definizioni allineate su Regolamento (eccetto «autorità competente» per Direttiva)</a:t>
            </a:r>
          </a:p>
          <a:p>
            <a:pPr algn="l"/>
            <a:r>
              <a:rPr lang="it-IT" sz="3200" b="1" dirty="0"/>
              <a:t>Direttiva</a:t>
            </a:r>
            <a:r>
              <a:rPr lang="it-IT" sz="3200" dirty="0"/>
              <a:t>: trattamenti per finalità di polizia e giustizia «comprese tutela contro e prevenzione di minacce alla sicurezza pubblica» (per quelle finalità)</a:t>
            </a:r>
          </a:p>
        </p:txBody>
      </p:sp>
    </p:spTree>
    <p:extLst>
      <p:ext uri="{BB962C8B-B14F-4D97-AF65-F5344CB8AC3E}">
        <p14:creationId xmlns:p14="http://schemas.microsoft.com/office/powerpoint/2010/main" val="1497341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2762</TotalTime>
  <Words>1022</Words>
  <Application>Microsoft Office PowerPoint</Application>
  <PresentationFormat>Presentazione su schermo (4:3)</PresentationFormat>
  <Paragraphs>98</Paragraphs>
  <Slides>20</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20</vt:i4>
      </vt:variant>
    </vt:vector>
  </HeadingPairs>
  <TitlesOfParts>
    <vt:vector size="22" baseType="lpstr">
      <vt:lpstr>1_Office Theme</vt:lpstr>
      <vt:lpstr>Fotografia Photo Editor</vt:lpstr>
      <vt:lpstr>Presentazione standard di PowerPoint</vt:lpstr>
      <vt:lpstr>Presentazione standard di PowerPoint</vt:lpstr>
      <vt:lpstr>La Direttiva europea dovrà essere recepita nei diversi Paesi dell’Unione entro il 6 maggio 2018 I dati raccolti per finalità di prevenzione e di polizia in un Paese possano essere trasmessi nel resto d’Europa senza compromettere il diritto alla privacy  E’ necessario che gli Stati si impegnino a garantire che le rispettive autorità giudiziarie rispettino gli stessi livelli minimi di tutela</vt:lpstr>
      <vt:lpstr>Presentazione standard di PowerPoint</vt:lpstr>
      <vt:lpstr>“La libera circolazione dei dati personali tra le autorità competenti a fini di prevenzione, indagine, accertamento e perseguimento di reati o di esecuzione di sanzioni penali, inclusi la salvaguardia contro e la prevenzione di minacce alla sicurezza pubblica, all'interno dell'Unione e il trasferimento di tali dati personali verso paesi terzi e organizzazioni internazionali, dovrebbe essere agevolata garantendo al tempo stesso un elevato livello di protezione dei dati personali. Ciò richiede la costruzione di un quadro giuridico solido e più coerente in materia di protezione dei dati personali nell'Unione, affiancato da efficaci misure di attuazione.” Considerando 4</vt:lpstr>
      <vt:lpstr>Presentazione standard di PowerPoint</vt:lpstr>
      <vt:lpstr>Presentazione standard di PowerPoint</vt:lpstr>
      <vt:lpstr>Identità strutturali pur con  (parziale) diversità di contenuti (diverso campo di applicazione, direttiva come «lex specialis»,…) || FOCUS SU NOVITA’ || Abrogazione Direttiva 95/46 + Abrogazione Decisione-quadro 2008/977  Esecutività (Regolamento) / Trasposizione nazionale (Direttiva): 2 anni da entrata in vigore (= 25 maggio e 5 maggio 2018 ) </vt:lpstr>
      <vt:lpstr>Presentazione standard di PowerPoint</vt:lpstr>
      <vt:lpstr>Principi generali (qualità, liceità, consenso, dati sensibili…) / Direttiva Condizioni specifiche per trattamenti ulteriori (4.2) + Rinvio a Regolamento (7-bis) Distinzione categorie interessati Liceità trattamenti: per scopi Direttiva e da parte autorità competenti Dati sensibili: consentito trattamento, a determinate condizioni (no divieto con deroghe) </vt:lpstr>
      <vt:lpstr>Diritti interessati / Direttiva Informativa, accesso, rettifica, cancellazione, limitazione trattamento Condizioni ulteriori : diniego, differibilità, esercizio indiretto  Criteri comuni: necessità e proporzionalità, fondamento legislativo, motivazione, limitazione nel tempo  </vt:lpstr>
      <vt:lpstr>Trasferimenti internazionali di dati Adeguatezza e non-adeguatezza / Idonee garanzie (Regolamento: SCC, BCR; codici deontologici + certificazione + clausole ad hoc o accordi amministrativi) / Altri presupposti in deroga (Direttiva: esclusi consenso e contratto) purché trasferimenti non ripetitivi né massivi/casi individuali;  Regolamento: (divieto trasferimenti non autorizzati da diritto Ue).  Direttiva: Art. 36 (specifici destinatari in Paesi terzi) </vt:lpstr>
      <vt:lpstr>Presentazione standard di PowerPoint</vt:lpstr>
      <vt:lpstr>Presentazione standard di PowerPoint</vt:lpstr>
      <vt:lpstr>Quali potrebbero essere i punti di forza (I):                      - introduzione del diritto del terzo di richiedere la rettifica, cancellazione o limitazione dei suoi dati contenuti in atti giudiziari o indagini, anche in sede processuale (norma particolarmente importante anche ai fini dei dati captati in sede intercettativa); </vt:lpstr>
      <vt:lpstr>  Punti di forza (II):                      -possibilità di introdurre una specifica fattispecie delittuosa modellata sulla falsariga dell’abuso di ufficio e del trattamento illecito di dati personali (con dolo di danno o di profitto e condizione obiettiva di punibilità intrinseca fondata sul nocumento causato all’interessato) volta a colpire le forme di abuso del potere di trattamento in danno del cittadino, realizzate in violazione di alcune norme particolarmente rilevanti (quelle sulla profilazione fondata su dati sensibili, di cui si propone l’estensione a tutti i processi decisionali automatizzati, quella sui presupposti di liceità del trattamento.  E’ possibile introdurre una forma aggravata, quoad poenam, di tale delitto, relativamente agli abusi commessi su dati sensibili.    </vt:lpstr>
      <vt:lpstr>              </vt:lpstr>
      <vt:lpstr>          Sono poi disciplinati i casi in cui è consentita la comunicazione dei dati tra Forze di polizia, a P.A. o enti pubblici e a privati, consistenti nell’esigenza di evitare pericoli gravi e imminenti alla sicurezza pubblica e di assicurare lo svolgimento dei compiti istituzionali per le finalità di polizia. Viene disciplinato l’utilizzo di sistemi di videosorveglianza, di ripresa fotografica, video e audio, che è consentito per finalità di polizia, quando ciò sia necessario per documentare specifiche attività preventive e repressive di reati. Si dispone che la diffusione di dati ed immagini è consentita solo nei casi in cui sia necessaria per le finalità di polizia, fermo restando il rispetto degli obblighi di segretezza e, in ogni caso, con modalità tali da preservare la dignità della persona interessata. </vt:lpstr>
      <vt:lpstr>          </vt:lpstr>
      <vt:lpstr>          </vt:lpstr>
    </vt:vector>
  </TitlesOfParts>
  <Company>Garante Privacy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“Valore privacy”: le strategie di comunicazione del Garante per la protezione dei dati personali”</dc:title>
  <dc:creator>Meo</dc:creator>
  <cp:lastModifiedBy>Luigi Montuori</cp:lastModifiedBy>
  <cp:revision>189</cp:revision>
  <cp:lastPrinted>2014-06-19T10:12:14Z</cp:lastPrinted>
  <dcterms:created xsi:type="dcterms:W3CDTF">2005-02-19T15:57:11Z</dcterms:created>
  <dcterms:modified xsi:type="dcterms:W3CDTF">2018-03-15T22:42:12Z</dcterms:modified>
</cp:coreProperties>
</file>