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8"/>
  </p:notesMasterIdLst>
  <p:handoutMasterIdLst>
    <p:handoutMasterId r:id="rId39"/>
  </p:handoutMasterIdLst>
  <p:sldIdLst>
    <p:sldId id="258" r:id="rId2"/>
    <p:sldId id="260" r:id="rId3"/>
    <p:sldId id="261"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3" r:id="rId28"/>
    <p:sldId id="294" r:id="rId29"/>
    <p:sldId id="295" r:id="rId30"/>
    <p:sldId id="296" r:id="rId31"/>
    <p:sldId id="297" r:id="rId32"/>
    <p:sldId id="298" r:id="rId33"/>
    <p:sldId id="299" r:id="rId34"/>
    <p:sldId id="300" r:id="rId35"/>
    <p:sldId id="301" r:id="rId36"/>
    <p:sldId id="302" r:id="rId37"/>
  </p:sldIdLst>
  <p:sldSz cx="9144000" cy="5143500" type="screen16x9"/>
  <p:notesSz cx="6735763" cy="9866313"/>
  <p:custDataLst>
    <p:tags r:id="rId40"/>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5DD"/>
    <a:srgbClr val="0086C5"/>
    <a:srgbClr val="009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01" autoAdjust="0"/>
  </p:normalViewPr>
  <p:slideViewPr>
    <p:cSldViewPr>
      <p:cViewPr>
        <p:scale>
          <a:sx n="70" d="100"/>
          <a:sy n="70" d="100"/>
        </p:scale>
        <p:origin x="-72" y="-124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18830" cy="493316"/>
          </a:xfrm>
          <a:prstGeom prst="rect">
            <a:avLst/>
          </a:prstGeom>
        </p:spPr>
        <p:txBody>
          <a:bodyPr vert="horz" lIns="94858" tIns="47429" rIns="94858" bIns="47429" rtlCol="0"/>
          <a:lstStyle>
            <a:lvl1pPr algn="l">
              <a:defRPr sz="1200"/>
            </a:lvl1pPr>
          </a:lstStyle>
          <a:p>
            <a:r>
              <a:rPr lang="it-IT" smtClean="0"/>
              <a:t>Università Telematica San Raffaele Roma</a:t>
            </a:r>
            <a:endParaRPr lang="it-IT"/>
          </a:p>
        </p:txBody>
      </p:sp>
      <p:sp>
        <p:nvSpPr>
          <p:cNvPr id="3" name="Segnaposto data 2"/>
          <p:cNvSpPr>
            <a:spLocks noGrp="1"/>
          </p:cNvSpPr>
          <p:nvPr>
            <p:ph type="dt" sz="quarter" idx="1"/>
          </p:nvPr>
        </p:nvSpPr>
        <p:spPr>
          <a:xfrm>
            <a:off x="3815374" y="0"/>
            <a:ext cx="2918830" cy="493316"/>
          </a:xfrm>
          <a:prstGeom prst="rect">
            <a:avLst/>
          </a:prstGeom>
        </p:spPr>
        <p:txBody>
          <a:bodyPr vert="horz" lIns="94858" tIns="47429" rIns="94858" bIns="47429" rtlCol="0"/>
          <a:lstStyle>
            <a:lvl1pPr algn="r">
              <a:defRPr sz="1200"/>
            </a:lvl1pPr>
          </a:lstStyle>
          <a:p>
            <a:fld id="{3E3DDB8F-018F-4CF9-833D-43CF7FBF5706}" type="datetimeFigureOut">
              <a:rPr lang="it-IT" smtClean="0"/>
              <a:pPr/>
              <a:t>01/02/2018</a:t>
            </a:fld>
            <a:endParaRPr lang="it-IT"/>
          </a:p>
        </p:txBody>
      </p:sp>
      <p:sp>
        <p:nvSpPr>
          <p:cNvPr id="4" name="Segnaposto piè di pagina 3"/>
          <p:cNvSpPr>
            <a:spLocks noGrp="1"/>
          </p:cNvSpPr>
          <p:nvPr>
            <p:ph type="ftr" sz="quarter" idx="2"/>
          </p:nvPr>
        </p:nvSpPr>
        <p:spPr>
          <a:xfrm>
            <a:off x="1" y="9371285"/>
            <a:ext cx="2918830" cy="493316"/>
          </a:xfrm>
          <a:prstGeom prst="rect">
            <a:avLst/>
          </a:prstGeom>
        </p:spPr>
        <p:txBody>
          <a:bodyPr vert="horz" lIns="94858" tIns="47429" rIns="94858" bIns="47429" rtlCol="0" anchor="b"/>
          <a:lstStyle>
            <a:lvl1pPr algn="l">
              <a:defRPr sz="1200"/>
            </a:lvl1pPr>
          </a:lstStyle>
          <a:p>
            <a:endParaRPr lang="it-IT"/>
          </a:p>
        </p:txBody>
      </p:sp>
      <p:sp>
        <p:nvSpPr>
          <p:cNvPr id="5" name="Segnaposto numero diapositiva 4"/>
          <p:cNvSpPr>
            <a:spLocks noGrp="1"/>
          </p:cNvSpPr>
          <p:nvPr>
            <p:ph type="sldNum" sz="quarter" idx="3"/>
          </p:nvPr>
        </p:nvSpPr>
        <p:spPr>
          <a:xfrm>
            <a:off x="3815374" y="9371285"/>
            <a:ext cx="2918830" cy="493316"/>
          </a:xfrm>
          <a:prstGeom prst="rect">
            <a:avLst/>
          </a:prstGeom>
        </p:spPr>
        <p:txBody>
          <a:bodyPr vert="horz" lIns="94858" tIns="47429" rIns="94858" bIns="47429" rtlCol="0" anchor="b"/>
          <a:lstStyle>
            <a:lvl1pPr algn="r">
              <a:defRPr sz="1200"/>
            </a:lvl1pPr>
          </a:lstStyle>
          <a:p>
            <a:fld id="{510D4238-D413-4D71-BB3E-E8DFD4F4D3B5}" type="slidenum">
              <a:rPr lang="it-IT" smtClean="0"/>
              <a:pPr/>
              <a:t>‹N›</a:t>
            </a:fld>
            <a:endParaRPr lang="it-IT"/>
          </a:p>
        </p:txBody>
      </p:sp>
    </p:spTree>
    <p:extLst>
      <p:ext uri="{BB962C8B-B14F-4D97-AF65-F5344CB8AC3E}">
        <p14:creationId xmlns:p14="http://schemas.microsoft.com/office/powerpoint/2010/main" val="904782894"/>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2918830" cy="493316"/>
          </a:xfrm>
          <a:prstGeom prst="rect">
            <a:avLst/>
          </a:prstGeom>
        </p:spPr>
        <p:txBody>
          <a:bodyPr vert="horz" lIns="94858" tIns="47429" rIns="94858" bIns="47429" rtlCol="0"/>
          <a:lstStyle>
            <a:lvl1pPr algn="l">
              <a:defRPr sz="1200"/>
            </a:lvl1pPr>
          </a:lstStyle>
          <a:p>
            <a:r>
              <a:rPr lang="it-IT" smtClean="0"/>
              <a:t>Università Telematica San Raffaele Roma</a:t>
            </a:r>
            <a:endParaRPr lang="it-IT"/>
          </a:p>
        </p:txBody>
      </p:sp>
      <p:sp>
        <p:nvSpPr>
          <p:cNvPr id="3" name="Segnaposto data 2"/>
          <p:cNvSpPr>
            <a:spLocks noGrp="1"/>
          </p:cNvSpPr>
          <p:nvPr>
            <p:ph type="dt" idx="1"/>
          </p:nvPr>
        </p:nvSpPr>
        <p:spPr>
          <a:xfrm>
            <a:off x="3815374" y="0"/>
            <a:ext cx="2918830" cy="493316"/>
          </a:xfrm>
          <a:prstGeom prst="rect">
            <a:avLst/>
          </a:prstGeom>
        </p:spPr>
        <p:txBody>
          <a:bodyPr vert="horz" lIns="94858" tIns="47429" rIns="94858" bIns="47429" rtlCol="0"/>
          <a:lstStyle>
            <a:lvl1pPr algn="r">
              <a:defRPr sz="1200"/>
            </a:lvl1pPr>
          </a:lstStyle>
          <a:p>
            <a:fld id="{EF42744A-8826-49C4-9B62-37A7CA4E58AE}" type="datetimeFigureOut">
              <a:rPr lang="it-IT" smtClean="0"/>
              <a:pPr/>
              <a:t>01/02/2018</a:t>
            </a:fld>
            <a:endParaRPr lang="it-IT"/>
          </a:p>
        </p:txBody>
      </p:sp>
      <p:sp>
        <p:nvSpPr>
          <p:cNvPr id="4" name="Segnaposto immagine diapositiva 3"/>
          <p:cNvSpPr>
            <a:spLocks noGrp="1" noRot="1" noChangeAspect="1"/>
          </p:cNvSpPr>
          <p:nvPr>
            <p:ph type="sldImg" idx="2"/>
          </p:nvPr>
        </p:nvSpPr>
        <p:spPr>
          <a:xfrm>
            <a:off x="80963" y="741363"/>
            <a:ext cx="6573837" cy="3698875"/>
          </a:xfrm>
          <a:prstGeom prst="rect">
            <a:avLst/>
          </a:prstGeom>
          <a:noFill/>
          <a:ln w="12700">
            <a:solidFill>
              <a:prstClr val="black"/>
            </a:solidFill>
          </a:ln>
        </p:spPr>
        <p:txBody>
          <a:bodyPr vert="horz" lIns="94858" tIns="47429" rIns="94858" bIns="47429" rtlCol="0" anchor="ctr"/>
          <a:lstStyle/>
          <a:p>
            <a:endParaRPr lang="it-IT"/>
          </a:p>
        </p:txBody>
      </p:sp>
      <p:sp>
        <p:nvSpPr>
          <p:cNvPr id="5" name="Segnaposto note 4"/>
          <p:cNvSpPr>
            <a:spLocks noGrp="1"/>
          </p:cNvSpPr>
          <p:nvPr>
            <p:ph type="body" sz="quarter" idx="3"/>
          </p:nvPr>
        </p:nvSpPr>
        <p:spPr>
          <a:xfrm>
            <a:off x="673577" y="4686499"/>
            <a:ext cx="5388610" cy="4439841"/>
          </a:xfrm>
          <a:prstGeom prst="rect">
            <a:avLst/>
          </a:prstGeom>
        </p:spPr>
        <p:txBody>
          <a:bodyPr vert="horz" lIns="94858" tIns="47429" rIns="94858" bIns="47429"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1" y="9371285"/>
            <a:ext cx="2918830" cy="493316"/>
          </a:xfrm>
          <a:prstGeom prst="rect">
            <a:avLst/>
          </a:prstGeom>
        </p:spPr>
        <p:txBody>
          <a:bodyPr vert="horz" lIns="94858" tIns="47429" rIns="94858" bIns="47429" rtlCol="0" anchor="b"/>
          <a:lstStyle>
            <a:lvl1pPr algn="l">
              <a:defRPr sz="1200"/>
            </a:lvl1pPr>
          </a:lstStyle>
          <a:p>
            <a:endParaRPr lang="it-IT"/>
          </a:p>
        </p:txBody>
      </p:sp>
      <p:sp>
        <p:nvSpPr>
          <p:cNvPr id="7" name="Segnaposto numero diapositiva 6"/>
          <p:cNvSpPr>
            <a:spLocks noGrp="1"/>
          </p:cNvSpPr>
          <p:nvPr>
            <p:ph type="sldNum" sz="quarter" idx="5"/>
          </p:nvPr>
        </p:nvSpPr>
        <p:spPr>
          <a:xfrm>
            <a:off x="3815374" y="9371285"/>
            <a:ext cx="2918830" cy="493316"/>
          </a:xfrm>
          <a:prstGeom prst="rect">
            <a:avLst/>
          </a:prstGeom>
        </p:spPr>
        <p:txBody>
          <a:bodyPr vert="horz" lIns="94858" tIns="47429" rIns="94858" bIns="47429" rtlCol="0" anchor="b"/>
          <a:lstStyle>
            <a:lvl1pPr algn="r">
              <a:defRPr sz="1200"/>
            </a:lvl1pPr>
          </a:lstStyle>
          <a:p>
            <a:fld id="{26FFD486-D8B4-44FB-83A1-6BAFE685F1AA}" type="slidenum">
              <a:rPr lang="it-IT" smtClean="0"/>
              <a:pPr/>
              <a:t>‹N›</a:t>
            </a:fld>
            <a:endParaRPr lang="it-IT"/>
          </a:p>
        </p:txBody>
      </p:sp>
    </p:spTree>
    <p:extLst>
      <p:ext uri="{BB962C8B-B14F-4D97-AF65-F5344CB8AC3E}">
        <p14:creationId xmlns:p14="http://schemas.microsoft.com/office/powerpoint/2010/main" val="493960895"/>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80963" y="741363"/>
            <a:ext cx="6573837" cy="3698875"/>
          </a:xfrm>
        </p:spPr>
      </p:sp>
      <p:sp>
        <p:nvSpPr>
          <p:cNvPr id="3" name="Segnaposto note 2"/>
          <p:cNvSpPr>
            <a:spLocks noGrp="1"/>
          </p:cNvSpPr>
          <p:nvPr>
            <p:ph type="body" idx="1"/>
          </p:nvPr>
        </p:nvSpPr>
        <p:spPr/>
        <p:txBody>
          <a:bodyPr>
            <a:normAutofit/>
          </a:bodyPr>
          <a:lstStyle/>
          <a:p>
            <a:endParaRPr lang="it-IT"/>
          </a:p>
        </p:txBody>
      </p:sp>
      <p:sp>
        <p:nvSpPr>
          <p:cNvPr id="5" name="Segnaposto intestazione 4"/>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7493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196440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r>
              <a:rPr lang="it-IT" smtClean="0"/>
              <a:t>Università Telematica San Raffaele Roma</a:t>
            </a:r>
            <a:endParaRPr lang="it-IT"/>
          </a:p>
        </p:txBody>
      </p:sp>
    </p:spTree>
    <p:extLst>
      <p:ext uri="{BB962C8B-B14F-4D97-AF65-F5344CB8AC3E}">
        <p14:creationId xmlns:p14="http://schemas.microsoft.com/office/powerpoint/2010/main" val="265258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97823"/>
            <a:ext cx="7772400" cy="1102519"/>
          </a:xfrm>
          <a:prstGeom prst="rect">
            <a:avLst/>
          </a:prstGeo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a:prstGeom prst="rect">
            <a:avLst/>
          </a:prstGeom>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1200151"/>
            <a:ext cx="8229600" cy="3394472"/>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4767264"/>
            <a:ext cx="2133600" cy="273844"/>
          </a:xfrm>
          <a:prstGeom prst="rect">
            <a:avLst/>
          </a:prstGeom>
        </p:spPr>
        <p:txBody>
          <a:bodyPr/>
          <a:lstStyle/>
          <a:p>
            <a:endParaRPr lang="it-IT"/>
          </a:p>
        </p:txBody>
      </p:sp>
      <p:sp>
        <p:nvSpPr>
          <p:cNvPr id="5" name="Segnaposto piè di pagina 4"/>
          <p:cNvSpPr>
            <a:spLocks noGrp="1"/>
          </p:cNvSpPr>
          <p:nvPr>
            <p:ph type="ftr" sz="quarter" idx="11"/>
          </p:nvPr>
        </p:nvSpPr>
        <p:spPr>
          <a:xfrm>
            <a:off x="3124200" y="4767264"/>
            <a:ext cx="2895600" cy="273844"/>
          </a:xfrm>
          <a:prstGeom prst="rect">
            <a:avLst/>
          </a:prstGeom>
        </p:spPr>
        <p:txBody>
          <a:bodyPr/>
          <a:lstStyle/>
          <a:p>
            <a:endParaRPr lang="it-IT"/>
          </a:p>
        </p:txBody>
      </p:sp>
      <p:sp>
        <p:nvSpPr>
          <p:cNvPr id="6" name="Segnaposto numero diapositiva 5"/>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05980"/>
            <a:ext cx="2057400" cy="4388644"/>
          </a:xfrm>
          <a:prstGeom prst="rect">
            <a:avLst/>
          </a:prstGeo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05980"/>
            <a:ext cx="6019800" cy="4388644"/>
          </a:xfrm>
          <a:prstGeom prst="rect">
            <a:avLst/>
          </a:prstGeo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a:xfrm>
            <a:off x="457200" y="4767264"/>
            <a:ext cx="2133600" cy="273844"/>
          </a:xfrm>
          <a:prstGeom prst="rect">
            <a:avLst/>
          </a:prstGeom>
        </p:spPr>
        <p:txBody>
          <a:bodyPr/>
          <a:lstStyle/>
          <a:p>
            <a:endParaRPr lang="it-IT"/>
          </a:p>
        </p:txBody>
      </p:sp>
      <p:sp>
        <p:nvSpPr>
          <p:cNvPr id="5" name="Segnaposto piè di pagina 4"/>
          <p:cNvSpPr>
            <a:spLocks noGrp="1"/>
          </p:cNvSpPr>
          <p:nvPr>
            <p:ph type="ftr" sz="quarter" idx="11"/>
          </p:nvPr>
        </p:nvSpPr>
        <p:spPr>
          <a:xfrm>
            <a:off x="3124200" y="4767264"/>
            <a:ext cx="2895600" cy="273844"/>
          </a:xfrm>
          <a:prstGeom prst="rect">
            <a:avLst/>
          </a:prstGeom>
        </p:spPr>
        <p:txBody>
          <a:bodyPr/>
          <a:lstStyle/>
          <a:p>
            <a:endParaRPr lang="it-IT"/>
          </a:p>
        </p:txBody>
      </p:sp>
      <p:sp>
        <p:nvSpPr>
          <p:cNvPr id="6" name="Segnaposto numero diapositiva 5"/>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idx="1"/>
          </p:nvPr>
        </p:nvSpPr>
        <p:spPr>
          <a:xfrm>
            <a:off x="457200" y="1200151"/>
            <a:ext cx="8229600" cy="3394472"/>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a:xfrm>
            <a:off x="457200" y="4767264"/>
            <a:ext cx="2133600" cy="273844"/>
          </a:xfrm>
          <a:prstGeom prst="rect">
            <a:avLst/>
          </a:prstGeom>
        </p:spPr>
        <p:txBody>
          <a:bodyPr/>
          <a:lstStyle/>
          <a:p>
            <a:endParaRPr lang="it-IT"/>
          </a:p>
        </p:txBody>
      </p:sp>
      <p:sp>
        <p:nvSpPr>
          <p:cNvPr id="5" name="Segnaposto piè di pagina 4"/>
          <p:cNvSpPr>
            <a:spLocks noGrp="1"/>
          </p:cNvSpPr>
          <p:nvPr>
            <p:ph type="ftr" sz="quarter" idx="11"/>
          </p:nvPr>
        </p:nvSpPr>
        <p:spPr>
          <a:xfrm>
            <a:off x="3124200" y="4767264"/>
            <a:ext cx="2895600" cy="273844"/>
          </a:xfrm>
          <a:prstGeom prst="rect">
            <a:avLst/>
          </a:prstGeom>
        </p:spPr>
        <p:txBody>
          <a:bodyPr/>
          <a:lstStyle/>
          <a:p>
            <a:endParaRPr lang="it-IT"/>
          </a:p>
        </p:txBody>
      </p:sp>
      <p:sp>
        <p:nvSpPr>
          <p:cNvPr id="6" name="Segnaposto numero diapositiva 5"/>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a:prstGeom prst="rect">
            <a:avLst/>
          </a:prstGeo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4767264"/>
            <a:ext cx="2133600" cy="273844"/>
          </a:xfrm>
          <a:prstGeom prst="rect">
            <a:avLst/>
          </a:prstGeom>
        </p:spPr>
        <p:txBody>
          <a:bodyPr/>
          <a:lstStyle/>
          <a:p>
            <a:endParaRPr lang="it-IT"/>
          </a:p>
        </p:txBody>
      </p:sp>
      <p:sp>
        <p:nvSpPr>
          <p:cNvPr id="6" name="Segnaposto piè di pagina 5"/>
          <p:cNvSpPr>
            <a:spLocks noGrp="1"/>
          </p:cNvSpPr>
          <p:nvPr>
            <p:ph type="ftr" sz="quarter" idx="11"/>
          </p:nvPr>
        </p:nvSpPr>
        <p:spPr>
          <a:xfrm>
            <a:off x="3124200" y="4767264"/>
            <a:ext cx="2895600" cy="273844"/>
          </a:xfrm>
          <a:prstGeom prst="rect">
            <a:avLst/>
          </a:prstGeom>
        </p:spPr>
        <p:txBody>
          <a:bodyPr/>
          <a:lstStyle/>
          <a:p>
            <a:endParaRPr lang="it-IT"/>
          </a:p>
        </p:txBody>
      </p:sp>
      <p:sp>
        <p:nvSpPr>
          <p:cNvPr id="7" name="Segnaposto numero diapositiva 6"/>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a:prstGeom prst="rect">
            <a:avLst/>
          </a:prstGeo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33"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33"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a:xfrm>
            <a:off x="457200" y="4767264"/>
            <a:ext cx="2133600" cy="273844"/>
          </a:xfrm>
          <a:prstGeom prst="rect">
            <a:avLst/>
          </a:prstGeom>
        </p:spPr>
        <p:txBody>
          <a:bodyPr/>
          <a:lstStyle/>
          <a:p>
            <a:endParaRPr lang="it-IT"/>
          </a:p>
        </p:txBody>
      </p:sp>
      <p:sp>
        <p:nvSpPr>
          <p:cNvPr id="8" name="Segnaposto piè di pagina 7"/>
          <p:cNvSpPr>
            <a:spLocks noGrp="1"/>
          </p:cNvSpPr>
          <p:nvPr>
            <p:ph type="ftr" sz="quarter" idx="11"/>
          </p:nvPr>
        </p:nvSpPr>
        <p:spPr>
          <a:xfrm>
            <a:off x="3124200" y="4767264"/>
            <a:ext cx="2895600" cy="273844"/>
          </a:xfrm>
          <a:prstGeom prst="rect">
            <a:avLst/>
          </a:prstGeom>
        </p:spPr>
        <p:txBody>
          <a:bodyPr/>
          <a:lstStyle/>
          <a:p>
            <a:endParaRPr lang="it-IT"/>
          </a:p>
        </p:txBody>
      </p:sp>
      <p:sp>
        <p:nvSpPr>
          <p:cNvPr id="9" name="Segnaposto numero diapositiva 8"/>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05979"/>
            <a:ext cx="8229600" cy="857250"/>
          </a:xfrm>
          <a:prstGeom prst="rect">
            <a:avLst/>
          </a:prstGeom>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a:xfrm>
            <a:off x="457200" y="4767264"/>
            <a:ext cx="2133600" cy="273844"/>
          </a:xfrm>
          <a:prstGeom prst="rect">
            <a:avLst/>
          </a:prstGeom>
        </p:spPr>
        <p:txBody>
          <a:bodyPr/>
          <a:lstStyle/>
          <a:p>
            <a:endParaRPr lang="it-IT"/>
          </a:p>
        </p:txBody>
      </p:sp>
      <p:sp>
        <p:nvSpPr>
          <p:cNvPr id="4" name="Segnaposto piè di pagina 3"/>
          <p:cNvSpPr>
            <a:spLocks noGrp="1"/>
          </p:cNvSpPr>
          <p:nvPr>
            <p:ph type="ftr" sz="quarter" idx="11"/>
          </p:nvPr>
        </p:nvSpPr>
        <p:spPr>
          <a:xfrm>
            <a:off x="3124200" y="4767264"/>
            <a:ext cx="2895600" cy="273844"/>
          </a:xfrm>
          <a:prstGeom prst="rect">
            <a:avLst/>
          </a:prstGeom>
        </p:spPr>
        <p:txBody>
          <a:bodyPr/>
          <a:lstStyle/>
          <a:p>
            <a:endParaRPr lang="it-IT"/>
          </a:p>
        </p:txBody>
      </p:sp>
      <p:sp>
        <p:nvSpPr>
          <p:cNvPr id="5" name="Segnaposto numero diapositiva 4"/>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457200" y="4767264"/>
            <a:ext cx="2133600" cy="273844"/>
          </a:xfrm>
          <a:prstGeom prst="rect">
            <a:avLst/>
          </a:prstGeom>
        </p:spPr>
        <p:txBody>
          <a:bodyPr/>
          <a:lstStyle/>
          <a:p>
            <a:endParaRPr lang="it-IT"/>
          </a:p>
        </p:txBody>
      </p:sp>
      <p:sp>
        <p:nvSpPr>
          <p:cNvPr id="3" name="Segnaposto piè di pagina 2"/>
          <p:cNvSpPr>
            <a:spLocks noGrp="1"/>
          </p:cNvSpPr>
          <p:nvPr>
            <p:ph type="ftr" sz="quarter" idx="11"/>
          </p:nvPr>
        </p:nvSpPr>
        <p:spPr>
          <a:xfrm>
            <a:off x="3124200" y="4767264"/>
            <a:ext cx="2895600" cy="273844"/>
          </a:xfrm>
          <a:prstGeom prst="rect">
            <a:avLst/>
          </a:prstGeom>
        </p:spPr>
        <p:txBody>
          <a:bodyPr/>
          <a:lstStyle/>
          <a:p>
            <a:endParaRPr lang="it-IT"/>
          </a:p>
        </p:txBody>
      </p:sp>
      <p:sp>
        <p:nvSpPr>
          <p:cNvPr id="4" name="Segnaposto numero diapositiva 3"/>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9" y="204787"/>
            <a:ext cx="3008313" cy="871538"/>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04792"/>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9" y="1076328"/>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a:xfrm>
            <a:off x="457200" y="4767264"/>
            <a:ext cx="2133600" cy="273844"/>
          </a:xfrm>
          <a:prstGeom prst="rect">
            <a:avLst/>
          </a:prstGeom>
        </p:spPr>
        <p:txBody>
          <a:bodyPr/>
          <a:lstStyle/>
          <a:p>
            <a:endParaRPr lang="it-IT"/>
          </a:p>
        </p:txBody>
      </p:sp>
      <p:sp>
        <p:nvSpPr>
          <p:cNvPr id="6" name="Segnaposto piè di pagina 5"/>
          <p:cNvSpPr>
            <a:spLocks noGrp="1"/>
          </p:cNvSpPr>
          <p:nvPr>
            <p:ph type="ftr" sz="quarter" idx="11"/>
          </p:nvPr>
        </p:nvSpPr>
        <p:spPr>
          <a:xfrm>
            <a:off x="3124200" y="4767264"/>
            <a:ext cx="2895600" cy="273844"/>
          </a:xfrm>
          <a:prstGeom prst="rect">
            <a:avLst/>
          </a:prstGeom>
        </p:spPr>
        <p:txBody>
          <a:bodyPr/>
          <a:lstStyle/>
          <a:p>
            <a:endParaRPr lang="it-IT"/>
          </a:p>
        </p:txBody>
      </p:sp>
      <p:sp>
        <p:nvSpPr>
          <p:cNvPr id="7" name="Segnaposto numero diapositiva 6"/>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3600451"/>
            <a:ext cx="5486400" cy="425054"/>
          </a:xfrm>
          <a:prstGeom prst="rect">
            <a:avLst/>
          </a:prstGeo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it-IT"/>
          </a:p>
        </p:txBody>
      </p:sp>
      <p:sp>
        <p:nvSpPr>
          <p:cNvPr id="4" name="Segnaposto testo 3"/>
          <p:cNvSpPr>
            <a:spLocks noGrp="1"/>
          </p:cNvSpPr>
          <p:nvPr>
            <p:ph type="body" sz="half" idx="2"/>
          </p:nvPr>
        </p:nvSpPr>
        <p:spPr>
          <a:xfrm>
            <a:off x="1792288" y="4025507"/>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a:xfrm>
            <a:off x="457200" y="4767264"/>
            <a:ext cx="2133600" cy="273844"/>
          </a:xfrm>
          <a:prstGeom prst="rect">
            <a:avLst/>
          </a:prstGeom>
        </p:spPr>
        <p:txBody>
          <a:bodyPr/>
          <a:lstStyle/>
          <a:p>
            <a:endParaRPr lang="it-IT"/>
          </a:p>
        </p:txBody>
      </p:sp>
      <p:sp>
        <p:nvSpPr>
          <p:cNvPr id="6" name="Segnaposto piè di pagina 5"/>
          <p:cNvSpPr>
            <a:spLocks noGrp="1"/>
          </p:cNvSpPr>
          <p:nvPr>
            <p:ph type="ftr" sz="quarter" idx="11"/>
          </p:nvPr>
        </p:nvSpPr>
        <p:spPr>
          <a:xfrm>
            <a:off x="3124200" y="4767264"/>
            <a:ext cx="2895600" cy="273844"/>
          </a:xfrm>
          <a:prstGeom prst="rect">
            <a:avLst/>
          </a:prstGeom>
        </p:spPr>
        <p:txBody>
          <a:bodyPr/>
          <a:lstStyle/>
          <a:p>
            <a:endParaRPr lang="it-IT"/>
          </a:p>
        </p:txBody>
      </p:sp>
      <p:sp>
        <p:nvSpPr>
          <p:cNvPr id="7" name="Segnaposto numero diapositiva 6"/>
          <p:cNvSpPr>
            <a:spLocks noGrp="1"/>
          </p:cNvSpPr>
          <p:nvPr>
            <p:ph type="sldNum" sz="quarter" idx="12"/>
          </p:nvPr>
        </p:nvSpPr>
        <p:spPr>
          <a:xfrm>
            <a:off x="6929454" y="4714890"/>
            <a:ext cx="1071570" cy="486952"/>
          </a:xfrm>
          <a:prstGeom prst="rect">
            <a:avLst/>
          </a:prstGeom>
        </p:spPr>
        <p:txBody>
          <a:bodyPr/>
          <a:lstStyle/>
          <a:p>
            <a:fld id="{D251F91A-5A18-497D-B839-FA5CDD998283}"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 name="Titolo 1"/>
          <p:cNvSpPr txBox="1">
            <a:spLocks/>
          </p:cNvSpPr>
          <p:nvPr userDrawn="1"/>
        </p:nvSpPr>
        <p:spPr>
          <a:xfrm>
            <a:off x="6217155" y="49093"/>
            <a:ext cx="2913120" cy="214313"/>
          </a:xfrm>
          <a:prstGeom prst="rect">
            <a:avLst/>
          </a:prstGeom>
        </p:spPr>
        <p:txBody>
          <a:bodyPr anchor="ctr"/>
          <a:lstStyle/>
          <a:p>
            <a:pPr algn="r" fontAlgn="auto">
              <a:spcAft>
                <a:spcPts val="0"/>
              </a:spcAft>
              <a:defRPr/>
            </a:pPr>
            <a:r>
              <a:rPr lang="it-IT" sz="1800" b="1" dirty="0" err="1" smtClean="0">
                <a:solidFill>
                  <a:schemeClr val="tx1"/>
                </a:solidFill>
                <a:latin typeface="+mj-lt"/>
                <a:ea typeface="+mj-ea"/>
                <a:cs typeface="+mj-cs"/>
              </a:rPr>
              <a:t>Piervincenzo</a:t>
            </a:r>
            <a:r>
              <a:rPr lang="it-IT" sz="1800" b="1" baseline="0" dirty="0" smtClean="0">
                <a:solidFill>
                  <a:schemeClr val="tx1"/>
                </a:solidFill>
                <a:latin typeface="+mj-lt"/>
                <a:ea typeface="+mj-ea"/>
                <a:cs typeface="+mj-cs"/>
              </a:rPr>
              <a:t> </a:t>
            </a:r>
            <a:r>
              <a:rPr lang="it-IT" sz="1800" b="1" baseline="0" dirty="0" err="1" smtClean="0">
                <a:solidFill>
                  <a:schemeClr val="tx1"/>
                </a:solidFill>
                <a:latin typeface="+mj-lt"/>
                <a:ea typeface="+mj-ea"/>
                <a:cs typeface="+mj-cs"/>
              </a:rPr>
              <a:t>Pacileo</a:t>
            </a:r>
            <a:endParaRPr lang="it-IT" sz="1800" b="1" dirty="0">
              <a:solidFill>
                <a:schemeClr val="tx1"/>
              </a:solidFill>
              <a:latin typeface="+mj-lt"/>
              <a:ea typeface="+mj-ea"/>
              <a:cs typeface="+mj-cs"/>
            </a:endParaRPr>
          </a:p>
        </p:txBody>
      </p:sp>
      <p:sp>
        <p:nvSpPr>
          <p:cNvPr id="7" name="Titolo 1"/>
          <p:cNvSpPr txBox="1">
            <a:spLocks/>
          </p:cNvSpPr>
          <p:nvPr userDrawn="1"/>
        </p:nvSpPr>
        <p:spPr>
          <a:xfrm>
            <a:off x="-22560" y="4803998"/>
            <a:ext cx="6394760" cy="305588"/>
          </a:xfrm>
          <a:prstGeom prst="rect">
            <a:avLst/>
          </a:prstGeom>
        </p:spPr>
        <p:txBody>
          <a:bodyPr anchor="ctr"/>
          <a:lstStyle/>
          <a:p>
            <a:pPr fontAlgn="auto">
              <a:spcAft>
                <a:spcPts val="0"/>
              </a:spcAft>
              <a:defRPr/>
            </a:pPr>
            <a:r>
              <a:rPr lang="it-IT" sz="1800" b="1" dirty="0" smtClean="0">
                <a:solidFill>
                  <a:srgbClr val="0098D8"/>
                </a:solidFill>
                <a:latin typeface="Calibri" charset="0"/>
              </a:rPr>
              <a:t>L’interessato e i suoi diritti</a:t>
            </a:r>
            <a:endParaRPr lang="it-IT" b="1" dirty="0">
              <a:solidFill>
                <a:srgbClr val="0086C5"/>
              </a:solidFill>
              <a:latin typeface="+mj-lt"/>
              <a:ea typeface="+mj-ea"/>
              <a:cs typeface="+mj-cs"/>
            </a:endParaRPr>
          </a:p>
        </p:txBody>
      </p:sp>
      <p:sp>
        <p:nvSpPr>
          <p:cNvPr id="10" name="Titolo 1"/>
          <p:cNvSpPr txBox="1">
            <a:spLocks/>
          </p:cNvSpPr>
          <p:nvPr userDrawn="1"/>
        </p:nvSpPr>
        <p:spPr>
          <a:xfrm>
            <a:off x="8046000" y="4813200"/>
            <a:ext cx="574769" cy="346207"/>
          </a:xfrm>
          <a:prstGeom prst="rect">
            <a:avLst/>
          </a:prstGeom>
        </p:spPr>
        <p:txBody>
          <a:bodyPr anchor="ctr">
            <a:noAutofit/>
          </a:bodyPr>
          <a:lstStyle/>
          <a:p>
            <a:pPr algn="r" fontAlgn="auto">
              <a:spcAft>
                <a:spcPts val="0"/>
              </a:spcAft>
              <a:defRPr/>
            </a:pPr>
            <a:fld id="{7C114C11-1B40-4C5C-9108-4DD47D799F82}" type="slidenum">
              <a:rPr lang="it-IT" sz="2000" b="1" smtClean="0">
                <a:latin typeface="+mj-lt"/>
                <a:ea typeface="+mj-ea"/>
                <a:cs typeface="+mj-cs"/>
              </a:rPr>
              <a:t>‹N›</a:t>
            </a:fld>
            <a:endParaRPr lang="it-IT" sz="2000" b="1" dirty="0">
              <a:latin typeface="+mj-lt"/>
              <a:ea typeface="+mj-ea"/>
              <a:cs typeface="+mj-cs"/>
            </a:endParaRPr>
          </a:p>
        </p:txBody>
      </p:sp>
      <p:sp>
        <p:nvSpPr>
          <p:cNvPr id="11" name="Titolo 1"/>
          <p:cNvSpPr txBox="1">
            <a:spLocks/>
          </p:cNvSpPr>
          <p:nvPr userDrawn="1"/>
        </p:nvSpPr>
        <p:spPr>
          <a:xfrm>
            <a:off x="8460901" y="4774695"/>
            <a:ext cx="683099" cy="428625"/>
          </a:xfrm>
          <a:prstGeom prst="rect">
            <a:avLst/>
          </a:prstGeom>
        </p:spPr>
        <p:txBody>
          <a:bodyPr anchor="ctr">
            <a:normAutofit fontScale="92500" lnSpcReduction="10000"/>
          </a:bodyPr>
          <a:lstStyle/>
          <a:p>
            <a:pPr algn="ctr" fontAlgn="auto">
              <a:spcAft>
                <a:spcPts val="0"/>
              </a:spcAft>
              <a:defRPr/>
            </a:pPr>
            <a:r>
              <a:rPr lang="it-IT" sz="1200" b="1" dirty="0" smtClean="0">
                <a:latin typeface="+mj-lt"/>
                <a:ea typeface="+mj-ea"/>
                <a:cs typeface="+mj-cs"/>
              </a:rPr>
              <a:t>di</a:t>
            </a:r>
            <a:r>
              <a:rPr lang="it-IT" sz="2600" b="1" baseline="0" dirty="0" smtClean="0">
                <a:latin typeface="+mj-lt"/>
                <a:ea typeface="+mj-ea"/>
                <a:cs typeface="+mj-cs"/>
              </a:rPr>
              <a:t> </a:t>
            </a:r>
            <a:r>
              <a:rPr lang="it-IT" sz="2600" b="1" baseline="0" dirty="0" smtClean="0">
                <a:latin typeface="+mj-lt"/>
                <a:ea typeface="+mj-ea"/>
                <a:cs typeface="+mj-cs"/>
              </a:rPr>
              <a:t>36</a:t>
            </a:r>
            <a:endParaRPr lang="it-IT" sz="2200" b="1" dirty="0">
              <a:latin typeface="+mj-lt"/>
              <a:ea typeface="+mj-ea"/>
              <a:cs typeface="+mj-cs"/>
            </a:endParaRPr>
          </a:p>
        </p:txBody>
      </p:sp>
      <p:cxnSp>
        <p:nvCxnSpPr>
          <p:cNvPr id="8" name="Connettore diritto 77"/>
          <p:cNvCxnSpPr>
            <a:cxnSpLocks noChangeShapeType="1"/>
          </p:cNvCxnSpPr>
          <p:nvPr userDrawn="1"/>
        </p:nvCxnSpPr>
        <p:spPr bwMode="auto">
          <a:xfrm flipV="1">
            <a:off x="0" y="4803998"/>
            <a:ext cx="9144000" cy="23812"/>
          </a:xfrm>
          <a:prstGeom prst="straightConnector1">
            <a:avLst/>
          </a:prstGeom>
          <a:noFill/>
          <a:ln w="6345">
            <a:solidFill>
              <a:srgbClr val="00A5E3"/>
            </a:solidFill>
            <a:miter lim="800000"/>
            <a:headEnd/>
            <a:tailEnd/>
          </a:ln>
        </p:spPr>
      </p:cxnSp>
      <p:cxnSp>
        <p:nvCxnSpPr>
          <p:cNvPr id="9" name="Connettore diritto 25"/>
          <p:cNvCxnSpPr>
            <a:cxnSpLocks noChangeShapeType="1"/>
          </p:cNvCxnSpPr>
          <p:nvPr userDrawn="1"/>
        </p:nvCxnSpPr>
        <p:spPr bwMode="auto">
          <a:xfrm flipV="1">
            <a:off x="0" y="555526"/>
            <a:ext cx="9144000" cy="23812"/>
          </a:xfrm>
          <a:prstGeom prst="straightConnector1">
            <a:avLst/>
          </a:prstGeom>
          <a:noFill/>
          <a:ln w="6345">
            <a:solidFill>
              <a:schemeClr val="accent1"/>
            </a:solidFill>
            <a:miter lim="800000"/>
            <a:headEnd/>
            <a:tailEn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7" name="Immagin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37205" y="1563638"/>
            <a:ext cx="5080955" cy="1728192"/>
          </a:xfrm>
          <a:prstGeom prst="rect">
            <a:avLst/>
          </a:prstGeom>
        </p:spPr>
      </p:pic>
      <p:graphicFrame>
        <p:nvGraphicFramePr>
          <p:cNvPr id="4" name="Tabella 3"/>
          <p:cNvGraphicFramePr>
            <a:graphicFrameLocks noGrp="1"/>
          </p:cNvGraphicFramePr>
          <p:nvPr>
            <p:extLst>
              <p:ext uri="{D42A27DB-BD31-4B8C-83A1-F6EECF244321}">
                <p14:modId xmlns:p14="http://schemas.microsoft.com/office/powerpoint/2010/main" val="3883400814"/>
              </p:ext>
            </p:extLst>
          </p:nvPr>
        </p:nvGraphicFramePr>
        <p:xfrm>
          <a:off x="294500" y="4011910"/>
          <a:ext cx="8568952" cy="731520"/>
        </p:xfrm>
        <a:graphic>
          <a:graphicData uri="http://schemas.openxmlformats.org/drawingml/2006/table">
            <a:tbl>
              <a:tblPr firstRow="1" bandRow="1">
                <a:tableStyleId>{5C22544A-7EE6-4342-B048-85BDC9FD1C3A}</a:tableStyleId>
              </a:tblPr>
              <a:tblGrid>
                <a:gridCol w="2158869"/>
                <a:gridCol w="6410083"/>
              </a:tblGrid>
              <a:tr h="360040">
                <a:tc>
                  <a:txBody>
                    <a:bodyPr/>
                    <a:lstStyle/>
                    <a:p>
                      <a:r>
                        <a:rPr lang="it-IT" b="1" dirty="0" smtClean="0">
                          <a:solidFill>
                            <a:schemeClr val="tx1"/>
                          </a:solidFill>
                        </a:rPr>
                        <a:t>Professore</a:t>
                      </a:r>
                      <a:endParaRPr lang="it-IT" b="1" dirty="0">
                        <a:solidFill>
                          <a:schemeClr val="tx1"/>
                        </a:solidFill>
                      </a:endParaRPr>
                    </a:p>
                  </a:txBody>
                  <a:tcPr/>
                </a:tc>
                <a:tc>
                  <a:txBody>
                    <a:bodyPr/>
                    <a:lstStyle/>
                    <a:p>
                      <a:r>
                        <a:rPr lang="it-IT" b="0" dirty="0" err="1" smtClean="0">
                          <a:solidFill>
                            <a:schemeClr val="tx1"/>
                          </a:solidFill>
                        </a:rPr>
                        <a:t>Piervincenzo</a:t>
                      </a:r>
                      <a:r>
                        <a:rPr lang="it-IT" b="0" dirty="0" smtClean="0">
                          <a:solidFill>
                            <a:schemeClr val="tx1"/>
                          </a:solidFill>
                        </a:rPr>
                        <a:t> </a:t>
                      </a:r>
                      <a:r>
                        <a:rPr lang="it-IT" b="0" dirty="0" err="1" smtClean="0">
                          <a:solidFill>
                            <a:schemeClr val="tx1"/>
                          </a:solidFill>
                        </a:rPr>
                        <a:t>Pacileo</a:t>
                      </a:r>
                      <a:endParaRPr lang="it-IT" b="0" dirty="0">
                        <a:solidFill>
                          <a:schemeClr val="tx1"/>
                        </a:solidFill>
                      </a:endParaRPr>
                    </a:p>
                  </a:txBody>
                  <a:tcPr/>
                </a:tc>
              </a:tr>
              <a:tr h="354320">
                <a:tc>
                  <a:txBody>
                    <a:bodyPr/>
                    <a:lstStyle/>
                    <a:p>
                      <a:r>
                        <a:rPr lang="it-IT" b="1" dirty="0" smtClean="0">
                          <a:solidFill>
                            <a:schemeClr val="tx1"/>
                          </a:solidFill>
                        </a:rPr>
                        <a:t>Argomento</a:t>
                      </a:r>
                      <a:endParaRPr lang="it-IT" b="1" dirty="0">
                        <a:solidFill>
                          <a:schemeClr val="tx1"/>
                        </a:solidFill>
                      </a:endParaRPr>
                    </a:p>
                  </a:txBody>
                  <a:tcPr/>
                </a:tc>
                <a:tc>
                  <a:txBody>
                    <a:bodyPr/>
                    <a:lstStyle/>
                    <a:p>
                      <a:r>
                        <a:rPr lang="it-IT" b="0" dirty="0" smtClean="0">
                          <a:solidFill>
                            <a:schemeClr val="tx1"/>
                          </a:solidFill>
                        </a:rPr>
                        <a:t>L’interessato e i suoi diritti</a:t>
                      </a:r>
                      <a:endParaRPr lang="it-IT" b="0" dirty="0">
                        <a:solidFill>
                          <a:schemeClr val="tx1"/>
                        </a:solidFill>
                      </a:endParaRPr>
                    </a:p>
                  </a:txBody>
                  <a:tcPr/>
                </a:tc>
              </a:tr>
            </a:tbl>
          </a:graphicData>
        </a:graphic>
      </p:graphicFrame>
      <p:pic>
        <p:nvPicPr>
          <p:cNvPr id="1026" name="Picture 2" descr="http://www.corsodpo.it/wp-content/uploads/2017/09/HeaderCorsoDPOg-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51470"/>
            <a:ext cx="8640960" cy="9334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504056"/>
          </a:xfrm>
        </p:spPr>
        <p:txBody>
          <a:bodyPr/>
          <a:lstStyle/>
          <a:p>
            <a:r>
              <a:rPr lang="it-IT" sz="2400" b="1" i="1" dirty="0"/>
              <a:t>Articolo </a:t>
            </a:r>
            <a:r>
              <a:rPr lang="it-IT" sz="2400" b="1" i="1" dirty="0" smtClean="0"/>
              <a:t>13</a:t>
            </a:r>
            <a:endParaRPr lang="it-IT" sz="2400" b="1" dirty="0"/>
          </a:p>
        </p:txBody>
      </p:sp>
      <p:sp>
        <p:nvSpPr>
          <p:cNvPr id="3" name="Sottotitolo 2"/>
          <p:cNvSpPr>
            <a:spLocks noGrp="1"/>
          </p:cNvSpPr>
          <p:nvPr>
            <p:ph type="subTitle" idx="1"/>
          </p:nvPr>
        </p:nvSpPr>
        <p:spPr>
          <a:xfrm>
            <a:off x="251520" y="987574"/>
            <a:ext cx="8640960" cy="3816424"/>
          </a:xfrm>
        </p:spPr>
        <p:txBody>
          <a:bodyPr/>
          <a:lstStyle/>
          <a:p>
            <a:pPr algn="just">
              <a:spcBef>
                <a:spcPts val="0"/>
              </a:spcBef>
            </a:pPr>
            <a:r>
              <a:rPr lang="it-IT" sz="2300" dirty="0">
                <a:solidFill>
                  <a:schemeClr val="tx1"/>
                </a:solidFill>
              </a:rPr>
              <a:t>2.   In aggiunta alle informazioni di cui al paragrafo 1, nel momento in cui i dati personali sono ottenuti, il titolare del trattamento fornisce all'interessato le seguenti ulteriori informazioni necessarie per garantire un trattamento corretto e trasparente</a:t>
            </a:r>
            <a:r>
              <a:rPr lang="it-IT" sz="2300" dirty="0" smtClean="0">
                <a:solidFill>
                  <a:schemeClr val="tx1"/>
                </a:solidFill>
              </a:rPr>
              <a:t>:</a:t>
            </a:r>
          </a:p>
          <a:p>
            <a:pPr algn="just">
              <a:spcBef>
                <a:spcPts val="0"/>
              </a:spcBef>
            </a:pPr>
            <a:r>
              <a:rPr lang="it-IT" sz="2300" dirty="0" smtClean="0">
                <a:solidFill>
                  <a:schemeClr val="tx1"/>
                </a:solidFill>
              </a:rPr>
              <a:t>a) il </a:t>
            </a:r>
            <a:r>
              <a:rPr lang="it-IT" sz="2300" dirty="0">
                <a:solidFill>
                  <a:schemeClr val="tx1"/>
                </a:solidFill>
              </a:rPr>
              <a:t>periodo di conservazione dei dati personali oppure, se non è possibile, i criteri utilizzati per determinare tale </a:t>
            </a:r>
            <a:r>
              <a:rPr lang="it-IT" sz="2300" dirty="0" smtClean="0">
                <a:solidFill>
                  <a:schemeClr val="tx1"/>
                </a:solidFill>
              </a:rPr>
              <a:t>periodo;</a:t>
            </a:r>
          </a:p>
          <a:p>
            <a:pPr algn="just">
              <a:spcBef>
                <a:spcPts val="0"/>
              </a:spcBef>
            </a:pPr>
            <a:r>
              <a:rPr lang="it-IT" sz="2300" dirty="0" smtClean="0">
                <a:solidFill>
                  <a:schemeClr val="tx1"/>
                </a:solidFill>
              </a:rPr>
              <a:t>b) </a:t>
            </a:r>
            <a:r>
              <a:rPr lang="it-IT" sz="2300" dirty="0">
                <a:solidFill>
                  <a:schemeClr val="tx1"/>
                </a:solidFill>
              </a:rPr>
              <a:t>l'esistenza del diritto dell'interessato di chiedere al titolare del trattamento l'accesso ai dati personali e la rettifica o la cancellazione degli stessi o la limitazione del trattamento che lo riguardano o di opporsi al loro trattamento, oltre al diritto alla portabilità dei dati;</a:t>
            </a:r>
            <a:endParaRPr lang="it-IT" sz="2300" dirty="0" smtClean="0">
              <a:solidFill>
                <a:schemeClr val="tx1"/>
              </a:solidFill>
            </a:endParaRPr>
          </a:p>
          <a:p>
            <a:pPr algn="just">
              <a:spcBef>
                <a:spcPts val="0"/>
              </a:spcBef>
            </a:pPr>
            <a:endParaRPr lang="it-IT" sz="2200" dirty="0">
              <a:solidFill>
                <a:schemeClr val="tx1"/>
              </a:solidFill>
            </a:endParaRPr>
          </a:p>
        </p:txBody>
      </p:sp>
    </p:spTree>
    <p:extLst>
      <p:ext uri="{BB962C8B-B14F-4D97-AF65-F5344CB8AC3E}">
        <p14:creationId xmlns:p14="http://schemas.microsoft.com/office/powerpoint/2010/main" val="3339657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504056"/>
          </a:xfrm>
        </p:spPr>
        <p:txBody>
          <a:bodyPr/>
          <a:lstStyle/>
          <a:p>
            <a:r>
              <a:rPr lang="it-IT" sz="2400" b="1" i="1" dirty="0"/>
              <a:t>Articolo </a:t>
            </a:r>
            <a:r>
              <a:rPr lang="it-IT" sz="2400" b="1" i="1" dirty="0" smtClean="0"/>
              <a:t>13</a:t>
            </a:r>
            <a:endParaRPr lang="it-IT" sz="2400" b="1" dirty="0"/>
          </a:p>
        </p:txBody>
      </p:sp>
      <p:sp>
        <p:nvSpPr>
          <p:cNvPr id="3" name="Sottotitolo 2"/>
          <p:cNvSpPr>
            <a:spLocks noGrp="1"/>
          </p:cNvSpPr>
          <p:nvPr>
            <p:ph type="subTitle" idx="1"/>
          </p:nvPr>
        </p:nvSpPr>
        <p:spPr>
          <a:xfrm>
            <a:off x="251520" y="987574"/>
            <a:ext cx="8640960" cy="3816424"/>
          </a:xfrm>
        </p:spPr>
        <p:txBody>
          <a:bodyPr/>
          <a:lstStyle/>
          <a:p>
            <a:pPr algn="just">
              <a:spcBef>
                <a:spcPts val="0"/>
              </a:spcBef>
            </a:pPr>
            <a:r>
              <a:rPr lang="it-IT" sz="2300" dirty="0" smtClean="0">
                <a:solidFill>
                  <a:schemeClr val="tx1"/>
                </a:solidFill>
              </a:rPr>
              <a:t>c) </a:t>
            </a:r>
            <a:r>
              <a:rPr lang="it-IT" sz="2300" dirty="0">
                <a:solidFill>
                  <a:schemeClr val="tx1"/>
                </a:solidFill>
              </a:rPr>
              <a:t>qualora </a:t>
            </a:r>
            <a:r>
              <a:rPr lang="it-IT" sz="2300" dirty="0" smtClean="0">
                <a:solidFill>
                  <a:schemeClr val="tx1"/>
                </a:solidFill>
              </a:rPr>
              <a:t>l'interessato abbia </a:t>
            </a:r>
            <a:r>
              <a:rPr lang="it-IT" sz="2300" dirty="0">
                <a:solidFill>
                  <a:schemeClr val="tx1"/>
                </a:solidFill>
              </a:rPr>
              <a:t>espresso il consenso al trattamento dei propri dati personali per una o più specifiche finalità</a:t>
            </a:r>
            <a:r>
              <a:rPr lang="it-IT" sz="2300" dirty="0" smtClean="0">
                <a:solidFill>
                  <a:schemeClr val="tx1"/>
                </a:solidFill>
              </a:rPr>
              <a:t>, l'esistenza </a:t>
            </a:r>
            <a:r>
              <a:rPr lang="it-IT" sz="2300" dirty="0">
                <a:solidFill>
                  <a:schemeClr val="tx1"/>
                </a:solidFill>
              </a:rPr>
              <a:t>del diritto di revocare il consenso in qualsiasi momento senza pregiudicare la liceità del trattamento basata sul consenso prestato prima della revoca</a:t>
            </a:r>
            <a:r>
              <a:rPr lang="it-IT" sz="2300" dirty="0" smtClean="0">
                <a:solidFill>
                  <a:schemeClr val="tx1"/>
                </a:solidFill>
              </a:rPr>
              <a:t>;</a:t>
            </a:r>
          </a:p>
          <a:p>
            <a:pPr algn="just">
              <a:spcBef>
                <a:spcPts val="0"/>
              </a:spcBef>
            </a:pPr>
            <a:r>
              <a:rPr lang="it-IT" sz="2300" dirty="0" smtClean="0">
                <a:solidFill>
                  <a:schemeClr val="tx1"/>
                </a:solidFill>
              </a:rPr>
              <a:t>d) </a:t>
            </a:r>
            <a:r>
              <a:rPr lang="it-IT" sz="2300" dirty="0">
                <a:solidFill>
                  <a:schemeClr val="tx1"/>
                </a:solidFill>
              </a:rPr>
              <a:t>il diritto di proporre reclamo a un'autorità di controllo</a:t>
            </a:r>
            <a:r>
              <a:rPr lang="it-IT" sz="2300" dirty="0" smtClean="0">
                <a:solidFill>
                  <a:schemeClr val="tx1"/>
                </a:solidFill>
              </a:rPr>
              <a:t>;</a:t>
            </a:r>
          </a:p>
          <a:p>
            <a:pPr algn="just">
              <a:spcBef>
                <a:spcPts val="0"/>
              </a:spcBef>
            </a:pPr>
            <a:r>
              <a:rPr lang="it-IT" sz="2300" dirty="0" smtClean="0">
                <a:solidFill>
                  <a:schemeClr val="tx1"/>
                </a:solidFill>
              </a:rPr>
              <a:t>e) </a:t>
            </a:r>
            <a:r>
              <a:rPr lang="it-IT" sz="2300" dirty="0">
                <a:solidFill>
                  <a:schemeClr val="tx1"/>
                </a:solidFill>
              </a:rPr>
              <a:t>se la comunicazione di dati personali è un obbligo legale o contrattuale oppure un requisito necessario per la conclusione di un contratto, e se l'interessato ha l'obbligo di fornire i dati personali nonché le possibili conseguenze della mancata comunicazione di tali </a:t>
            </a:r>
            <a:r>
              <a:rPr lang="it-IT" sz="2300" dirty="0" smtClean="0">
                <a:solidFill>
                  <a:schemeClr val="tx1"/>
                </a:solidFill>
              </a:rPr>
              <a:t>dati.</a:t>
            </a:r>
            <a:endParaRPr lang="it-IT" sz="2200" dirty="0">
              <a:solidFill>
                <a:schemeClr val="tx1"/>
              </a:solidFill>
            </a:endParaRPr>
          </a:p>
        </p:txBody>
      </p:sp>
    </p:spTree>
    <p:extLst>
      <p:ext uri="{BB962C8B-B14F-4D97-AF65-F5344CB8AC3E}">
        <p14:creationId xmlns:p14="http://schemas.microsoft.com/office/powerpoint/2010/main" val="2447995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504056"/>
          </a:xfrm>
        </p:spPr>
        <p:txBody>
          <a:bodyPr/>
          <a:lstStyle/>
          <a:p>
            <a:r>
              <a:rPr lang="it-IT" sz="2400" b="1" i="1" dirty="0"/>
              <a:t>Articolo </a:t>
            </a:r>
            <a:r>
              <a:rPr lang="it-IT" sz="2400" b="1" i="1" dirty="0" smtClean="0"/>
              <a:t>13</a:t>
            </a:r>
            <a:endParaRPr lang="it-IT" sz="2400" b="1" dirty="0"/>
          </a:p>
        </p:txBody>
      </p:sp>
      <p:sp>
        <p:nvSpPr>
          <p:cNvPr id="3" name="Sottotitolo 2"/>
          <p:cNvSpPr>
            <a:spLocks noGrp="1"/>
          </p:cNvSpPr>
          <p:nvPr>
            <p:ph type="subTitle" idx="1"/>
          </p:nvPr>
        </p:nvSpPr>
        <p:spPr>
          <a:xfrm>
            <a:off x="251520" y="987574"/>
            <a:ext cx="8640960" cy="3816424"/>
          </a:xfrm>
        </p:spPr>
        <p:txBody>
          <a:bodyPr/>
          <a:lstStyle/>
          <a:p>
            <a:pPr algn="just">
              <a:spcBef>
                <a:spcPts val="0"/>
              </a:spcBef>
            </a:pPr>
            <a:r>
              <a:rPr lang="it-IT" sz="2200" dirty="0" smtClean="0">
                <a:solidFill>
                  <a:schemeClr val="tx1"/>
                </a:solidFill>
              </a:rPr>
              <a:t>c) </a:t>
            </a:r>
            <a:r>
              <a:rPr lang="it-IT" sz="2200" dirty="0">
                <a:solidFill>
                  <a:schemeClr val="tx1"/>
                </a:solidFill>
              </a:rPr>
              <a:t>l'esistenza di un processo decisionale automatizzato, compresa la </a:t>
            </a:r>
            <a:r>
              <a:rPr lang="it-IT" sz="2200" dirty="0" err="1">
                <a:solidFill>
                  <a:schemeClr val="tx1"/>
                </a:solidFill>
              </a:rPr>
              <a:t>profilazione</a:t>
            </a:r>
            <a:r>
              <a:rPr lang="it-IT" sz="2200" dirty="0">
                <a:solidFill>
                  <a:schemeClr val="tx1"/>
                </a:solidFill>
              </a:rPr>
              <a:t> di cui all'articolo 22, </a:t>
            </a:r>
            <a:r>
              <a:rPr lang="it-IT" sz="2200" dirty="0" smtClean="0">
                <a:solidFill>
                  <a:schemeClr val="tx1"/>
                </a:solidFill>
              </a:rPr>
              <a:t>e</a:t>
            </a:r>
            <a:r>
              <a:rPr lang="it-IT" sz="2200" dirty="0">
                <a:solidFill>
                  <a:schemeClr val="tx1"/>
                </a:solidFill>
              </a:rPr>
              <a:t>, almeno in tali casi, informazioni significative sulla logica utilizzata, nonché l'importanza e le conseguenze previste di tale trattamento per </a:t>
            </a:r>
            <a:r>
              <a:rPr lang="it-IT" sz="2200" dirty="0" smtClean="0">
                <a:solidFill>
                  <a:schemeClr val="tx1"/>
                </a:solidFill>
              </a:rPr>
              <a:t>l'interessato.</a:t>
            </a:r>
          </a:p>
          <a:p>
            <a:pPr algn="just">
              <a:spcBef>
                <a:spcPts val="0"/>
              </a:spcBef>
            </a:pPr>
            <a:r>
              <a:rPr lang="it-IT" sz="2200" dirty="0">
                <a:solidFill>
                  <a:schemeClr val="tx1"/>
                </a:solidFill>
              </a:rPr>
              <a:t>3. </a:t>
            </a:r>
            <a:r>
              <a:rPr lang="it-IT" sz="2200" dirty="0" smtClean="0">
                <a:solidFill>
                  <a:schemeClr val="tx1"/>
                </a:solidFill>
              </a:rPr>
              <a:t>Qualora </a:t>
            </a:r>
            <a:r>
              <a:rPr lang="it-IT" sz="2200" dirty="0">
                <a:solidFill>
                  <a:schemeClr val="tx1"/>
                </a:solidFill>
              </a:rPr>
              <a:t>il titolare del trattamento intenda trattare ulteriormente i dati personali per una finalità diversa da quella per cui essi sono stati raccolti, prima di tale ulteriore trattamento fornisce all'interessato informazioni in merito a tale diversa finalità e ogni ulteriore informazione pertinente di cui al paragrafo 2.</a:t>
            </a:r>
          </a:p>
          <a:p>
            <a:pPr algn="just">
              <a:spcBef>
                <a:spcPts val="0"/>
              </a:spcBef>
            </a:pPr>
            <a:r>
              <a:rPr lang="it-IT" sz="2200" dirty="0">
                <a:solidFill>
                  <a:schemeClr val="tx1"/>
                </a:solidFill>
              </a:rPr>
              <a:t>4.   I paragrafi 1, 2 e 3 non si applicano se e nella misura in cui l'interessato dispone già delle informazioni.</a:t>
            </a:r>
          </a:p>
        </p:txBody>
      </p:sp>
    </p:spTree>
    <p:extLst>
      <p:ext uri="{BB962C8B-B14F-4D97-AF65-F5344CB8AC3E}">
        <p14:creationId xmlns:p14="http://schemas.microsoft.com/office/powerpoint/2010/main" val="2620285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1152128"/>
          </a:xfrm>
        </p:spPr>
        <p:txBody>
          <a:bodyPr/>
          <a:lstStyle/>
          <a:p>
            <a:r>
              <a:rPr lang="it-IT" sz="2400" i="1" dirty="0"/>
              <a:t>Articolo </a:t>
            </a:r>
            <a:r>
              <a:rPr lang="it-IT" sz="2400" i="1" dirty="0" smtClean="0"/>
              <a:t>14</a:t>
            </a:r>
            <a:r>
              <a:rPr lang="it-IT" sz="2400" b="1" i="1" dirty="0" smtClean="0"/>
              <a:t/>
            </a:r>
            <a:br>
              <a:rPr lang="it-IT" sz="2400" b="1" i="1" dirty="0" smtClean="0"/>
            </a:br>
            <a:r>
              <a:rPr lang="it-IT" sz="2400" b="1" dirty="0"/>
              <a:t>Informazioni da fornire qualora i dati personali non siano stati ottenuti presso l'interessato</a:t>
            </a:r>
          </a:p>
        </p:txBody>
      </p:sp>
      <p:sp>
        <p:nvSpPr>
          <p:cNvPr id="3" name="Sottotitolo 2"/>
          <p:cNvSpPr>
            <a:spLocks noGrp="1"/>
          </p:cNvSpPr>
          <p:nvPr>
            <p:ph type="subTitle" idx="1"/>
          </p:nvPr>
        </p:nvSpPr>
        <p:spPr>
          <a:xfrm>
            <a:off x="251520" y="1707654"/>
            <a:ext cx="8640960" cy="3096344"/>
          </a:xfrm>
        </p:spPr>
        <p:txBody>
          <a:bodyPr/>
          <a:lstStyle/>
          <a:p>
            <a:pPr algn="just">
              <a:spcBef>
                <a:spcPts val="0"/>
              </a:spcBef>
            </a:pPr>
            <a:r>
              <a:rPr lang="it-IT" sz="2000" dirty="0">
                <a:solidFill>
                  <a:schemeClr val="tx1"/>
                </a:solidFill>
              </a:rPr>
              <a:t>1.   Qualora i dati non siano stati ottenuti presso l'interessato, il titolare del trattamento fornisce all'interessato le seguenti informazioni</a:t>
            </a:r>
            <a:r>
              <a:rPr lang="it-IT" sz="2000" dirty="0" smtClean="0">
                <a:solidFill>
                  <a:schemeClr val="tx1"/>
                </a:solidFill>
              </a:rPr>
              <a:t>:</a:t>
            </a:r>
          </a:p>
          <a:p>
            <a:pPr algn="just">
              <a:spcBef>
                <a:spcPts val="0"/>
              </a:spcBef>
            </a:pPr>
            <a:r>
              <a:rPr lang="it-IT" sz="2000" dirty="0" smtClean="0">
                <a:solidFill>
                  <a:schemeClr val="tx1"/>
                </a:solidFill>
              </a:rPr>
              <a:t>a) </a:t>
            </a:r>
            <a:r>
              <a:rPr lang="it-IT" sz="2000" dirty="0">
                <a:solidFill>
                  <a:schemeClr val="tx1"/>
                </a:solidFill>
              </a:rPr>
              <a:t>l'identità e i dati di contatto del titolare del trattamento e, ove applicabile, del suo </a:t>
            </a:r>
            <a:r>
              <a:rPr lang="it-IT" sz="2000" dirty="0" smtClean="0">
                <a:solidFill>
                  <a:schemeClr val="tx1"/>
                </a:solidFill>
              </a:rPr>
              <a:t>rappresentante;</a:t>
            </a:r>
          </a:p>
          <a:p>
            <a:pPr algn="just">
              <a:spcBef>
                <a:spcPts val="0"/>
              </a:spcBef>
            </a:pPr>
            <a:r>
              <a:rPr lang="it-IT" sz="2000" dirty="0" smtClean="0">
                <a:solidFill>
                  <a:schemeClr val="tx1"/>
                </a:solidFill>
              </a:rPr>
              <a:t>b) </a:t>
            </a:r>
            <a:r>
              <a:rPr lang="it-IT" sz="2000" dirty="0">
                <a:solidFill>
                  <a:schemeClr val="tx1"/>
                </a:solidFill>
              </a:rPr>
              <a:t>i dati di contatto del responsabile della protezione dei dati, ove applicabile</a:t>
            </a:r>
            <a:r>
              <a:rPr lang="it-IT" sz="2000" dirty="0" smtClean="0">
                <a:solidFill>
                  <a:schemeClr val="tx1"/>
                </a:solidFill>
              </a:rPr>
              <a:t>;</a:t>
            </a:r>
          </a:p>
          <a:p>
            <a:pPr algn="just">
              <a:spcBef>
                <a:spcPts val="0"/>
              </a:spcBef>
            </a:pPr>
            <a:r>
              <a:rPr lang="it-IT" sz="2000" dirty="0" smtClean="0">
                <a:solidFill>
                  <a:schemeClr val="tx1"/>
                </a:solidFill>
              </a:rPr>
              <a:t>c) </a:t>
            </a:r>
            <a:r>
              <a:rPr lang="it-IT" sz="2000" dirty="0">
                <a:solidFill>
                  <a:schemeClr val="tx1"/>
                </a:solidFill>
              </a:rPr>
              <a:t>le finalità del trattamento cui sono destinati i dati personali nonché la base giuridica del </a:t>
            </a:r>
            <a:r>
              <a:rPr lang="it-IT" sz="2000" dirty="0" smtClean="0">
                <a:solidFill>
                  <a:schemeClr val="tx1"/>
                </a:solidFill>
              </a:rPr>
              <a:t>trattamento;</a:t>
            </a:r>
          </a:p>
          <a:p>
            <a:pPr algn="just">
              <a:spcBef>
                <a:spcPts val="0"/>
              </a:spcBef>
            </a:pPr>
            <a:r>
              <a:rPr lang="it-IT" sz="2000" dirty="0" smtClean="0">
                <a:solidFill>
                  <a:schemeClr val="tx1"/>
                </a:solidFill>
              </a:rPr>
              <a:t>d) </a:t>
            </a:r>
            <a:r>
              <a:rPr lang="it-IT" sz="2000" dirty="0">
                <a:solidFill>
                  <a:schemeClr val="tx1"/>
                </a:solidFill>
              </a:rPr>
              <a:t>le categorie di dati personali in </a:t>
            </a:r>
            <a:r>
              <a:rPr lang="it-IT" sz="2000" dirty="0" smtClean="0">
                <a:solidFill>
                  <a:schemeClr val="tx1"/>
                </a:solidFill>
              </a:rPr>
              <a:t>questione;</a:t>
            </a:r>
          </a:p>
          <a:p>
            <a:pPr algn="just">
              <a:spcBef>
                <a:spcPts val="0"/>
              </a:spcBef>
            </a:pPr>
            <a:r>
              <a:rPr lang="it-IT" sz="2000" dirty="0" smtClean="0">
                <a:solidFill>
                  <a:schemeClr val="tx1"/>
                </a:solidFill>
              </a:rPr>
              <a:t>e) </a:t>
            </a:r>
            <a:r>
              <a:rPr lang="it-IT" sz="2000" dirty="0">
                <a:solidFill>
                  <a:schemeClr val="tx1"/>
                </a:solidFill>
              </a:rPr>
              <a:t>gli eventuali destinatari o le eventuali categorie di destinatari dei dati </a:t>
            </a:r>
            <a:r>
              <a:rPr lang="it-IT" sz="2000" dirty="0" smtClean="0">
                <a:solidFill>
                  <a:schemeClr val="tx1"/>
                </a:solidFill>
              </a:rPr>
              <a:t>personali;</a:t>
            </a:r>
            <a:endParaRPr lang="it-IT" sz="2000" dirty="0">
              <a:solidFill>
                <a:schemeClr val="tx1"/>
              </a:solidFill>
            </a:endParaRPr>
          </a:p>
        </p:txBody>
      </p:sp>
    </p:spTree>
    <p:extLst>
      <p:ext uri="{BB962C8B-B14F-4D97-AF65-F5344CB8AC3E}">
        <p14:creationId xmlns:p14="http://schemas.microsoft.com/office/powerpoint/2010/main" val="30749406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1152128"/>
          </a:xfrm>
        </p:spPr>
        <p:txBody>
          <a:bodyPr/>
          <a:lstStyle/>
          <a:p>
            <a:r>
              <a:rPr lang="it-IT" sz="2400" i="1" dirty="0"/>
              <a:t>Articolo </a:t>
            </a:r>
            <a:r>
              <a:rPr lang="it-IT" sz="2400" i="1" dirty="0" smtClean="0"/>
              <a:t>14</a:t>
            </a:r>
            <a:r>
              <a:rPr lang="it-IT" sz="2400" b="1" i="1" dirty="0" smtClean="0"/>
              <a:t/>
            </a:r>
            <a:br>
              <a:rPr lang="it-IT" sz="2400" b="1" i="1" dirty="0" smtClean="0"/>
            </a:br>
            <a:r>
              <a:rPr lang="it-IT" sz="2400" b="1" dirty="0"/>
              <a:t>Informazioni da fornire qualora i dati personali non siano stati ottenuti presso l'interessato</a:t>
            </a:r>
          </a:p>
        </p:txBody>
      </p:sp>
      <p:sp>
        <p:nvSpPr>
          <p:cNvPr id="3" name="Sottotitolo 2"/>
          <p:cNvSpPr>
            <a:spLocks noGrp="1"/>
          </p:cNvSpPr>
          <p:nvPr>
            <p:ph type="subTitle" idx="1"/>
          </p:nvPr>
        </p:nvSpPr>
        <p:spPr>
          <a:xfrm>
            <a:off x="251520" y="1707654"/>
            <a:ext cx="8640960" cy="3096344"/>
          </a:xfrm>
        </p:spPr>
        <p:txBody>
          <a:bodyPr/>
          <a:lstStyle/>
          <a:p>
            <a:pPr algn="just">
              <a:spcBef>
                <a:spcPts val="0"/>
              </a:spcBef>
            </a:pPr>
            <a:r>
              <a:rPr lang="it-IT" sz="2000" dirty="0">
                <a:solidFill>
                  <a:schemeClr val="tx1"/>
                </a:solidFill>
              </a:rPr>
              <a:t>1.   Qualora i dati non siano stati ottenuti presso l'interessato, il titolare del trattamento fornisce all'interessato le seguenti informazioni</a:t>
            </a:r>
            <a:r>
              <a:rPr lang="it-IT" sz="2000" dirty="0" smtClean="0">
                <a:solidFill>
                  <a:schemeClr val="tx1"/>
                </a:solidFill>
              </a:rPr>
              <a:t>:</a:t>
            </a:r>
          </a:p>
          <a:p>
            <a:pPr algn="just">
              <a:spcBef>
                <a:spcPts val="0"/>
              </a:spcBef>
            </a:pPr>
            <a:r>
              <a:rPr lang="it-IT" sz="2000" dirty="0" smtClean="0">
                <a:solidFill>
                  <a:schemeClr val="tx1"/>
                </a:solidFill>
              </a:rPr>
              <a:t>a) </a:t>
            </a:r>
            <a:r>
              <a:rPr lang="it-IT" sz="2000" dirty="0">
                <a:solidFill>
                  <a:schemeClr val="tx1"/>
                </a:solidFill>
              </a:rPr>
              <a:t>l'identità e i dati di contatto del titolare del trattamento e, ove applicabile, del suo </a:t>
            </a:r>
            <a:r>
              <a:rPr lang="it-IT" sz="2000" dirty="0" smtClean="0">
                <a:solidFill>
                  <a:schemeClr val="tx1"/>
                </a:solidFill>
              </a:rPr>
              <a:t>rappresentante;</a:t>
            </a:r>
          </a:p>
          <a:p>
            <a:pPr algn="just">
              <a:spcBef>
                <a:spcPts val="0"/>
              </a:spcBef>
            </a:pPr>
            <a:r>
              <a:rPr lang="it-IT" sz="2000" dirty="0" smtClean="0">
                <a:solidFill>
                  <a:schemeClr val="tx1"/>
                </a:solidFill>
              </a:rPr>
              <a:t>b) </a:t>
            </a:r>
            <a:r>
              <a:rPr lang="it-IT" sz="2000" dirty="0">
                <a:solidFill>
                  <a:schemeClr val="tx1"/>
                </a:solidFill>
              </a:rPr>
              <a:t>i dati di contatto del responsabile della protezione dei dati, ove applicabile</a:t>
            </a:r>
            <a:r>
              <a:rPr lang="it-IT" sz="2000" dirty="0" smtClean="0">
                <a:solidFill>
                  <a:schemeClr val="tx1"/>
                </a:solidFill>
              </a:rPr>
              <a:t>;</a:t>
            </a:r>
          </a:p>
          <a:p>
            <a:pPr algn="just">
              <a:spcBef>
                <a:spcPts val="0"/>
              </a:spcBef>
            </a:pPr>
            <a:r>
              <a:rPr lang="it-IT" sz="2000" dirty="0" smtClean="0">
                <a:solidFill>
                  <a:schemeClr val="tx1"/>
                </a:solidFill>
              </a:rPr>
              <a:t>c) </a:t>
            </a:r>
            <a:r>
              <a:rPr lang="it-IT" sz="2000" dirty="0">
                <a:solidFill>
                  <a:schemeClr val="tx1"/>
                </a:solidFill>
              </a:rPr>
              <a:t>le finalità del trattamento cui sono destinati i dati personali nonché la base giuridica del </a:t>
            </a:r>
            <a:r>
              <a:rPr lang="it-IT" sz="2000" dirty="0" smtClean="0">
                <a:solidFill>
                  <a:schemeClr val="tx1"/>
                </a:solidFill>
              </a:rPr>
              <a:t>trattamento;</a:t>
            </a:r>
          </a:p>
          <a:p>
            <a:pPr algn="just">
              <a:spcBef>
                <a:spcPts val="0"/>
              </a:spcBef>
            </a:pPr>
            <a:r>
              <a:rPr lang="it-IT" sz="2000" dirty="0" smtClean="0">
                <a:solidFill>
                  <a:schemeClr val="tx1"/>
                </a:solidFill>
              </a:rPr>
              <a:t>d) </a:t>
            </a:r>
            <a:r>
              <a:rPr lang="it-IT" sz="2000" dirty="0">
                <a:solidFill>
                  <a:schemeClr val="tx1"/>
                </a:solidFill>
              </a:rPr>
              <a:t>le categorie di dati personali in </a:t>
            </a:r>
            <a:r>
              <a:rPr lang="it-IT" sz="2000" dirty="0" smtClean="0">
                <a:solidFill>
                  <a:schemeClr val="tx1"/>
                </a:solidFill>
              </a:rPr>
              <a:t>questione;</a:t>
            </a:r>
          </a:p>
          <a:p>
            <a:pPr algn="just">
              <a:spcBef>
                <a:spcPts val="0"/>
              </a:spcBef>
            </a:pPr>
            <a:r>
              <a:rPr lang="it-IT" sz="2000" dirty="0" smtClean="0">
                <a:solidFill>
                  <a:schemeClr val="tx1"/>
                </a:solidFill>
              </a:rPr>
              <a:t>e) </a:t>
            </a:r>
            <a:r>
              <a:rPr lang="it-IT" sz="2000" dirty="0">
                <a:solidFill>
                  <a:schemeClr val="tx1"/>
                </a:solidFill>
              </a:rPr>
              <a:t>gli eventuali destinatari o le eventuali categorie di destinatari dei dati </a:t>
            </a:r>
            <a:r>
              <a:rPr lang="it-IT" sz="2000" dirty="0" smtClean="0">
                <a:solidFill>
                  <a:schemeClr val="tx1"/>
                </a:solidFill>
              </a:rPr>
              <a:t>personali;</a:t>
            </a:r>
            <a:endParaRPr lang="it-IT" sz="2000" dirty="0">
              <a:solidFill>
                <a:schemeClr val="tx1"/>
              </a:solidFill>
            </a:endParaRPr>
          </a:p>
        </p:txBody>
      </p:sp>
    </p:spTree>
    <p:extLst>
      <p:ext uri="{BB962C8B-B14F-4D97-AF65-F5344CB8AC3E}">
        <p14:creationId xmlns:p14="http://schemas.microsoft.com/office/powerpoint/2010/main" val="887832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i="1" dirty="0"/>
              <a:t>Articolo </a:t>
            </a:r>
            <a:r>
              <a:rPr lang="it-IT" sz="2400" b="1" i="1" dirty="0" smtClean="0"/>
              <a:t>14</a:t>
            </a:r>
            <a:endParaRPr lang="it-IT" sz="2400" b="1" dirty="0"/>
          </a:p>
        </p:txBody>
      </p:sp>
      <p:sp>
        <p:nvSpPr>
          <p:cNvPr id="3" name="Sottotitolo 2"/>
          <p:cNvSpPr>
            <a:spLocks noGrp="1"/>
          </p:cNvSpPr>
          <p:nvPr>
            <p:ph type="subTitle" idx="1"/>
          </p:nvPr>
        </p:nvSpPr>
        <p:spPr>
          <a:xfrm>
            <a:off x="179512" y="987574"/>
            <a:ext cx="8784976" cy="3816424"/>
          </a:xfrm>
        </p:spPr>
        <p:txBody>
          <a:bodyPr/>
          <a:lstStyle/>
          <a:p>
            <a:pPr algn="just">
              <a:spcBef>
                <a:spcPts val="0"/>
              </a:spcBef>
            </a:pPr>
            <a:r>
              <a:rPr lang="it-IT" sz="2000" dirty="0">
                <a:solidFill>
                  <a:schemeClr val="tx1"/>
                </a:solidFill>
              </a:rPr>
              <a:t>f) ove applicabile, l'intenzione del titolare del trattamento di trasferire dati personali a un destinatario in un paese terzo o a un'organizzazione internazionale e l'esistenza o l'assenza di una decisione di adeguatezza della Commissione </a:t>
            </a:r>
            <a:r>
              <a:rPr lang="it-IT" sz="2000" dirty="0" smtClean="0">
                <a:solidFill>
                  <a:schemeClr val="tx1"/>
                </a:solidFill>
              </a:rPr>
              <a:t>o </a:t>
            </a:r>
            <a:r>
              <a:rPr lang="it-IT" sz="2000" dirty="0">
                <a:solidFill>
                  <a:schemeClr val="tx1"/>
                </a:solidFill>
              </a:rPr>
              <a:t>il riferimento alle garanzie adeguate o opportune e i mezzi per ottenere una copia di tali dati o il luogo dove sono stati resi disponibili. </a:t>
            </a:r>
            <a:endParaRPr lang="it-IT" sz="2000" dirty="0" smtClean="0">
              <a:solidFill>
                <a:schemeClr val="tx1"/>
              </a:solidFill>
            </a:endParaRPr>
          </a:p>
          <a:p>
            <a:pPr algn="just">
              <a:spcBef>
                <a:spcPts val="0"/>
              </a:spcBef>
            </a:pPr>
            <a:r>
              <a:rPr lang="it-IT" sz="2000" dirty="0" smtClean="0">
                <a:solidFill>
                  <a:schemeClr val="tx1"/>
                </a:solidFill>
              </a:rPr>
              <a:t>2</a:t>
            </a:r>
            <a:r>
              <a:rPr lang="it-IT" sz="2000" dirty="0">
                <a:solidFill>
                  <a:schemeClr val="tx1"/>
                </a:solidFill>
              </a:rPr>
              <a:t>. Oltre alle informazioni di cui al paragrafo 1, il titolare del trattamento fornisce all'interessato le seguenti informazioni necessarie per garantire un trattamento corretto e trasparente nei confronti dell'interessato: </a:t>
            </a:r>
          </a:p>
          <a:p>
            <a:pPr algn="just">
              <a:spcBef>
                <a:spcPts val="0"/>
              </a:spcBef>
            </a:pPr>
            <a:r>
              <a:rPr lang="it-IT" sz="2000" dirty="0" smtClean="0">
                <a:solidFill>
                  <a:schemeClr val="tx1"/>
                </a:solidFill>
              </a:rPr>
              <a:t>a) il </a:t>
            </a:r>
            <a:r>
              <a:rPr lang="it-IT" sz="2000" dirty="0">
                <a:solidFill>
                  <a:schemeClr val="tx1"/>
                </a:solidFill>
              </a:rPr>
              <a:t>periodo di conservazione dei dati personali oppure, se non è possibile, i criteri utilizzati per determinare tale periodo; </a:t>
            </a:r>
            <a:endParaRPr lang="it-IT" sz="2000" dirty="0" smtClean="0">
              <a:solidFill>
                <a:schemeClr val="tx1"/>
              </a:solidFill>
            </a:endParaRPr>
          </a:p>
          <a:p>
            <a:pPr algn="just">
              <a:spcBef>
                <a:spcPts val="0"/>
              </a:spcBef>
            </a:pPr>
            <a:r>
              <a:rPr lang="it-IT" sz="2000" dirty="0" smtClean="0">
                <a:solidFill>
                  <a:schemeClr val="tx1"/>
                </a:solidFill>
              </a:rPr>
              <a:t>b) i </a:t>
            </a:r>
            <a:r>
              <a:rPr lang="it-IT" sz="2000" dirty="0">
                <a:solidFill>
                  <a:schemeClr val="tx1"/>
                </a:solidFill>
              </a:rPr>
              <a:t>legittimi interessi perseguiti dal titolare del trattamento o da terzi, qualora il trattamento sia necessario per il loro perseguimento</a:t>
            </a:r>
            <a:r>
              <a:rPr lang="it-IT" sz="2000" dirty="0" smtClean="0">
                <a:solidFill>
                  <a:schemeClr val="tx1"/>
                </a:solidFill>
              </a:rPr>
              <a:t>;</a:t>
            </a:r>
            <a:r>
              <a:rPr lang="it-IT" sz="2000" dirty="0" smtClean="0"/>
              <a:t> </a:t>
            </a:r>
            <a:endParaRPr lang="it-IT" sz="2000" dirty="0">
              <a:solidFill>
                <a:schemeClr val="tx1"/>
              </a:solidFill>
            </a:endParaRPr>
          </a:p>
        </p:txBody>
      </p:sp>
    </p:spTree>
    <p:extLst>
      <p:ext uri="{BB962C8B-B14F-4D97-AF65-F5344CB8AC3E}">
        <p14:creationId xmlns:p14="http://schemas.microsoft.com/office/powerpoint/2010/main" val="3314493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i="1" dirty="0"/>
              <a:t>Articolo </a:t>
            </a:r>
            <a:r>
              <a:rPr lang="it-IT" sz="2400" b="1" i="1" dirty="0" smtClean="0"/>
              <a:t>14</a:t>
            </a:r>
            <a:endParaRPr lang="it-IT" sz="2400" b="1" dirty="0"/>
          </a:p>
        </p:txBody>
      </p:sp>
      <p:sp>
        <p:nvSpPr>
          <p:cNvPr id="3" name="Sottotitolo 2"/>
          <p:cNvSpPr>
            <a:spLocks noGrp="1"/>
          </p:cNvSpPr>
          <p:nvPr>
            <p:ph type="subTitle" idx="1"/>
          </p:nvPr>
        </p:nvSpPr>
        <p:spPr>
          <a:xfrm>
            <a:off x="107504" y="915566"/>
            <a:ext cx="8928992" cy="3888432"/>
          </a:xfrm>
        </p:spPr>
        <p:txBody>
          <a:bodyPr/>
          <a:lstStyle/>
          <a:p>
            <a:pPr algn="just">
              <a:spcBef>
                <a:spcPts val="0"/>
              </a:spcBef>
            </a:pPr>
            <a:r>
              <a:rPr lang="it-IT" sz="1800" dirty="0" smtClean="0">
                <a:solidFill>
                  <a:schemeClr val="tx1"/>
                </a:solidFill>
              </a:rPr>
              <a:t>c) l'esistenza </a:t>
            </a:r>
            <a:r>
              <a:rPr lang="it-IT" sz="1800" dirty="0">
                <a:solidFill>
                  <a:schemeClr val="tx1"/>
                </a:solidFill>
              </a:rPr>
              <a:t>del diritto dell'interessato di chiedere al titolare del trattamento l'accesso ai dati personali e la rettifica o la cancellazione degli stessi o la limitazione del trattamento dei dati personali che lo riguardano e di opporsi al loro trattamento, oltre al diritto alla portabilità dei dati; </a:t>
            </a:r>
            <a:endParaRPr lang="it-IT" sz="1800" dirty="0" smtClean="0">
              <a:solidFill>
                <a:schemeClr val="tx1"/>
              </a:solidFill>
            </a:endParaRPr>
          </a:p>
          <a:p>
            <a:pPr algn="just">
              <a:spcBef>
                <a:spcPts val="0"/>
              </a:spcBef>
            </a:pPr>
            <a:r>
              <a:rPr lang="it-IT" sz="1800" dirty="0" smtClean="0">
                <a:solidFill>
                  <a:schemeClr val="tx1"/>
                </a:solidFill>
              </a:rPr>
              <a:t>d</a:t>
            </a:r>
            <a:r>
              <a:rPr lang="it-IT" sz="1800" dirty="0">
                <a:solidFill>
                  <a:schemeClr val="tx1"/>
                </a:solidFill>
              </a:rPr>
              <a:t>) qualora </a:t>
            </a:r>
            <a:r>
              <a:rPr lang="it-IT" sz="1800" dirty="0" smtClean="0">
                <a:solidFill>
                  <a:schemeClr val="tx1"/>
                </a:solidFill>
              </a:rPr>
              <a:t>l'interessato abbia </a:t>
            </a:r>
            <a:r>
              <a:rPr lang="it-IT" sz="1800" dirty="0">
                <a:solidFill>
                  <a:schemeClr val="tx1"/>
                </a:solidFill>
              </a:rPr>
              <a:t>espresso il consenso al trattamento dei propri dati personali per una o più specifiche </a:t>
            </a:r>
            <a:r>
              <a:rPr lang="it-IT" sz="1800" dirty="0" smtClean="0">
                <a:solidFill>
                  <a:schemeClr val="tx1"/>
                </a:solidFill>
              </a:rPr>
              <a:t>finalità, </a:t>
            </a:r>
            <a:r>
              <a:rPr lang="it-IT" sz="1800" dirty="0">
                <a:solidFill>
                  <a:schemeClr val="tx1"/>
                </a:solidFill>
              </a:rPr>
              <a:t>l'esistenza del diritto di revocare il consenso in qualsiasi momento senza pregiudicare la liceità del trattamento basata sul consenso prima della revoca; </a:t>
            </a:r>
            <a:endParaRPr lang="it-IT" sz="1800" dirty="0" smtClean="0">
              <a:solidFill>
                <a:schemeClr val="tx1"/>
              </a:solidFill>
            </a:endParaRPr>
          </a:p>
          <a:p>
            <a:pPr algn="just">
              <a:spcBef>
                <a:spcPts val="0"/>
              </a:spcBef>
            </a:pPr>
            <a:r>
              <a:rPr lang="it-IT" sz="1800" dirty="0" smtClean="0">
                <a:solidFill>
                  <a:schemeClr val="tx1"/>
                </a:solidFill>
              </a:rPr>
              <a:t>e</a:t>
            </a:r>
            <a:r>
              <a:rPr lang="it-IT" sz="1800" dirty="0">
                <a:solidFill>
                  <a:schemeClr val="tx1"/>
                </a:solidFill>
              </a:rPr>
              <a:t>) il diritto di proporre reclamo a un'autorità di controllo; </a:t>
            </a:r>
            <a:endParaRPr lang="it-IT" sz="1800" dirty="0" smtClean="0">
              <a:solidFill>
                <a:schemeClr val="tx1"/>
              </a:solidFill>
            </a:endParaRPr>
          </a:p>
          <a:p>
            <a:pPr algn="just">
              <a:spcBef>
                <a:spcPts val="0"/>
              </a:spcBef>
            </a:pPr>
            <a:r>
              <a:rPr lang="it-IT" sz="1800" dirty="0" smtClean="0">
                <a:solidFill>
                  <a:schemeClr val="tx1"/>
                </a:solidFill>
              </a:rPr>
              <a:t>f</a:t>
            </a:r>
            <a:r>
              <a:rPr lang="it-IT" sz="1800" dirty="0">
                <a:solidFill>
                  <a:schemeClr val="tx1"/>
                </a:solidFill>
              </a:rPr>
              <a:t>) la fonte da cui hanno origine i dati personali e, se del caso, l'eventualità che i dati provengano da fonti accessibili al pubblico; </a:t>
            </a:r>
            <a:endParaRPr lang="it-IT" sz="1800" dirty="0" smtClean="0">
              <a:solidFill>
                <a:schemeClr val="tx1"/>
              </a:solidFill>
            </a:endParaRPr>
          </a:p>
          <a:p>
            <a:pPr algn="just">
              <a:spcBef>
                <a:spcPts val="0"/>
              </a:spcBef>
            </a:pPr>
            <a:r>
              <a:rPr lang="it-IT" sz="1800" dirty="0" smtClean="0">
                <a:solidFill>
                  <a:schemeClr val="tx1"/>
                </a:solidFill>
              </a:rPr>
              <a:t>g</a:t>
            </a:r>
            <a:r>
              <a:rPr lang="it-IT" sz="1800" dirty="0">
                <a:solidFill>
                  <a:schemeClr val="tx1"/>
                </a:solidFill>
              </a:rPr>
              <a:t>) l'esistenza di un processo decisionale automatizzato, compresa la </a:t>
            </a:r>
            <a:r>
              <a:rPr lang="it-IT" sz="1800" dirty="0" err="1">
                <a:solidFill>
                  <a:schemeClr val="tx1"/>
                </a:solidFill>
              </a:rPr>
              <a:t>profilazione</a:t>
            </a:r>
            <a:r>
              <a:rPr lang="it-IT" sz="1800" dirty="0">
                <a:solidFill>
                  <a:schemeClr val="tx1"/>
                </a:solidFill>
              </a:rPr>
              <a:t> di cui all'articolo </a:t>
            </a:r>
            <a:r>
              <a:rPr lang="it-IT" sz="1800" dirty="0" smtClean="0">
                <a:solidFill>
                  <a:schemeClr val="tx1"/>
                </a:solidFill>
              </a:rPr>
              <a:t>22, </a:t>
            </a:r>
            <a:r>
              <a:rPr lang="it-IT" sz="1800" dirty="0">
                <a:solidFill>
                  <a:schemeClr val="tx1"/>
                </a:solidFill>
              </a:rPr>
              <a:t>e, almeno in tali casi, informazioni significative sulla logica utilizzata, nonché l'importanza e le conseguenze previste di tale trattamento per l'interessato. </a:t>
            </a:r>
            <a:endParaRPr lang="it-IT" sz="1800" dirty="0" smtClean="0">
              <a:solidFill>
                <a:schemeClr val="tx1"/>
              </a:solidFill>
            </a:endParaRPr>
          </a:p>
        </p:txBody>
      </p:sp>
    </p:spTree>
    <p:extLst>
      <p:ext uri="{BB962C8B-B14F-4D97-AF65-F5344CB8AC3E}">
        <p14:creationId xmlns:p14="http://schemas.microsoft.com/office/powerpoint/2010/main" val="1152294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i="1" dirty="0"/>
              <a:t>Articolo </a:t>
            </a:r>
            <a:r>
              <a:rPr lang="it-IT" sz="2400" b="1" i="1" dirty="0" smtClean="0"/>
              <a:t>14</a:t>
            </a:r>
            <a:endParaRPr lang="it-IT" sz="2400" b="1" dirty="0"/>
          </a:p>
        </p:txBody>
      </p:sp>
      <p:sp>
        <p:nvSpPr>
          <p:cNvPr id="3" name="Sottotitolo 2"/>
          <p:cNvSpPr>
            <a:spLocks noGrp="1"/>
          </p:cNvSpPr>
          <p:nvPr>
            <p:ph type="subTitle" idx="1"/>
          </p:nvPr>
        </p:nvSpPr>
        <p:spPr>
          <a:xfrm>
            <a:off x="107504" y="987574"/>
            <a:ext cx="8928992" cy="3816424"/>
          </a:xfrm>
        </p:spPr>
        <p:txBody>
          <a:bodyPr/>
          <a:lstStyle/>
          <a:p>
            <a:pPr algn="just">
              <a:spcBef>
                <a:spcPts val="0"/>
              </a:spcBef>
            </a:pPr>
            <a:r>
              <a:rPr lang="it-IT" sz="2000" dirty="0" smtClean="0">
                <a:solidFill>
                  <a:schemeClr val="tx1"/>
                </a:solidFill>
              </a:rPr>
              <a:t>3</a:t>
            </a:r>
            <a:r>
              <a:rPr lang="it-IT" sz="2000" dirty="0">
                <a:solidFill>
                  <a:schemeClr val="tx1"/>
                </a:solidFill>
              </a:rPr>
              <a:t>. Il titolare del trattamento fornisce le informazioni di cui ai paragrafi 1 e 2: </a:t>
            </a:r>
            <a:endParaRPr lang="it-IT" sz="2000" dirty="0" smtClean="0">
              <a:solidFill>
                <a:schemeClr val="tx1"/>
              </a:solidFill>
            </a:endParaRPr>
          </a:p>
          <a:p>
            <a:pPr algn="just">
              <a:spcBef>
                <a:spcPts val="0"/>
              </a:spcBef>
            </a:pPr>
            <a:r>
              <a:rPr lang="it-IT" sz="2000" dirty="0" smtClean="0">
                <a:solidFill>
                  <a:schemeClr val="tx1"/>
                </a:solidFill>
              </a:rPr>
              <a:t>a) entro </a:t>
            </a:r>
            <a:r>
              <a:rPr lang="it-IT" sz="2000" dirty="0">
                <a:solidFill>
                  <a:schemeClr val="tx1"/>
                </a:solidFill>
              </a:rPr>
              <a:t>un termine ragionevole dall'ottenimento dei dati personali, ma al più tardi entro un mese, in considerazione delle specifiche circostanze in cui i dati personali sono </a:t>
            </a:r>
            <a:r>
              <a:rPr lang="it-IT" sz="2000" dirty="0" smtClean="0">
                <a:solidFill>
                  <a:schemeClr val="tx1"/>
                </a:solidFill>
              </a:rPr>
              <a:t>trattati;</a:t>
            </a:r>
          </a:p>
          <a:p>
            <a:pPr algn="just">
              <a:spcBef>
                <a:spcPts val="0"/>
              </a:spcBef>
            </a:pPr>
            <a:r>
              <a:rPr lang="it-IT" sz="2000" dirty="0" smtClean="0">
                <a:solidFill>
                  <a:schemeClr val="tx1"/>
                </a:solidFill>
              </a:rPr>
              <a:t>b) nel </a:t>
            </a:r>
            <a:r>
              <a:rPr lang="it-IT" sz="2000" dirty="0">
                <a:solidFill>
                  <a:schemeClr val="tx1"/>
                </a:solidFill>
              </a:rPr>
              <a:t>caso in cui i dati personali siano destinati alla comunicazione con l'interessato, al più tardi al momento della prima comunicazione all'interessato; oppure </a:t>
            </a:r>
            <a:endParaRPr lang="it-IT" sz="2000" dirty="0" smtClean="0">
              <a:solidFill>
                <a:schemeClr val="tx1"/>
              </a:solidFill>
            </a:endParaRPr>
          </a:p>
          <a:p>
            <a:pPr algn="just">
              <a:spcBef>
                <a:spcPts val="0"/>
              </a:spcBef>
            </a:pPr>
            <a:r>
              <a:rPr lang="it-IT" sz="2000" dirty="0" smtClean="0">
                <a:solidFill>
                  <a:schemeClr val="tx1"/>
                </a:solidFill>
              </a:rPr>
              <a:t>c) nel </a:t>
            </a:r>
            <a:r>
              <a:rPr lang="it-IT" sz="2000" dirty="0">
                <a:solidFill>
                  <a:schemeClr val="tx1"/>
                </a:solidFill>
              </a:rPr>
              <a:t>caso sia prevista la comunicazione ad altro destinatario, non oltre la prima comunicazione dei dati personali. </a:t>
            </a:r>
            <a:endParaRPr lang="it-IT" sz="2000" dirty="0" smtClean="0">
              <a:solidFill>
                <a:schemeClr val="tx1"/>
              </a:solidFill>
            </a:endParaRPr>
          </a:p>
          <a:p>
            <a:pPr algn="just">
              <a:spcBef>
                <a:spcPts val="0"/>
              </a:spcBef>
            </a:pPr>
            <a:r>
              <a:rPr lang="it-IT" sz="2000" dirty="0" smtClean="0">
                <a:solidFill>
                  <a:schemeClr val="tx1"/>
                </a:solidFill>
              </a:rPr>
              <a:t>4</a:t>
            </a:r>
            <a:r>
              <a:rPr lang="it-IT" sz="2000" dirty="0">
                <a:solidFill>
                  <a:schemeClr val="tx1"/>
                </a:solidFill>
              </a:rPr>
              <a:t>. Qualora il titolare del trattamento intenda trattare ulteriormente i dati personali per una finalità diversa da quella per cui essi sono stati ottenuti, prima di tale ulteriore trattamento fornisce all'interessato informazioni in merito a tale diversa finalità e ogni informazione pertinente di cui al paragrafo 2. </a:t>
            </a:r>
            <a:endParaRPr lang="it-IT" sz="2000" dirty="0" smtClean="0">
              <a:solidFill>
                <a:schemeClr val="tx1"/>
              </a:solidFill>
            </a:endParaRPr>
          </a:p>
        </p:txBody>
      </p:sp>
    </p:spTree>
    <p:extLst>
      <p:ext uri="{BB962C8B-B14F-4D97-AF65-F5344CB8AC3E}">
        <p14:creationId xmlns:p14="http://schemas.microsoft.com/office/powerpoint/2010/main" val="2513304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i="1" dirty="0"/>
              <a:t>Articolo </a:t>
            </a:r>
            <a:r>
              <a:rPr lang="it-IT" sz="2400" b="1" i="1" dirty="0" smtClean="0"/>
              <a:t>14</a:t>
            </a:r>
            <a:endParaRPr lang="it-IT" sz="2400" b="1" dirty="0"/>
          </a:p>
        </p:txBody>
      </p:sp>
      <p:sp>
        <p:nvSpPr>
          <p:cNvPr id="3" name="Sottotitolo 2"/>
          <p:cNvSpPr>
            <a:spLocks noGrp="1"/>
          </p:cNvSpPr>
          <p:nvPr>
            <p:ph type="subTitle" idx="1"/>
          </p:nvPr>
        </p:nvSpPr>
        <p:spPr>
          <a:xfrm>
            <a:off x="107504" y="987574"/>
            <a:ext cx="8928992" cy="3816424"/>
          </a:xfrm>
        </p:spPr>
        <p:txBody>
          <a:bodyPr/>
          <a:lstStyle/>
          <a:p>
            <a:pPr algn="just">
              <a:spcBef>
                <a:spcPts val="0"/>
              </a:spcBef>
            </a:pPr>
            <a:r>
              <a:rPr lang="it-IT" sz="1700" dirty="0">
                <a:solidFill>
                  <a:schemeClr val="tx1"/>
                </a:solidFill>
              </a:rPr>
              <a:t>5. I paragrafi da 1 a 4 non si applicano se e nella misura in cui:</a:t>
            </a:r>
          </a:p>
          <a:p>
            <a:pPr algn="just">
              <a:spcBef>
                <a:spcPts val="0"/>
              </a:spcBef>
            </a:pPr>
            <a:r>
              <a:rPr lang="it-IT" sz="1700" dirty="0" smtClean="0">
                <a:solidFill>
                  <a:schemeClr val="tx1"/>
                </a:solidFill>
              </a:rPr>
              <a:t>a) l'interessato </a:t>
            </a:r>
            <a:r>
              <a:rPr lang="it-IT" sz="1700" dirty="0">
                <a:solidFill>
                  <a:schemeClr val="tx1"/>
                </a:solidFill>
              </a:rPr>
              <a:t>dispone già delle informazioni; </a:t>
            </a:r>
            <a:endParaRPr lang="it-IT" sz="1700" dirty="0" smtClean="0">
              <a:solidFill>
                <a:schemeClr val="tx1"/>
              </a:solidFill>
            </a:endParaRPr>
          </a:p>
          <a:p>
            <a:pPr algn="just">
              <a:spcBef>
                <a:spcPts val="0"/>
              </a:spcBef>
            </a:pPr>
            <a:r>
              <a:rPr lang="it-IT" sz="1700" dirty="0" smtClean="0">
                <a:solidFill>
                  <a:schemeClr val="tx1"/>
                </a:solidFill>
              </a:rPr>
              <a:t>b) comunicare </a:t>
            </a:r>
            <a:r>
              <a:rPr lang="it-IT" sz="1700" dirty="0">
                <a:solidFill>
                  <a:schemeClr val="tx1"/>
                </a:solidFill>
              </a:rPr>
              <a:t>tali informazioni risulta impossibile o implicherebbe uno sforzo sproporzionato; in particolare per il trattamento a fini di archiviazione nel pubblico interesse, di ricerca scientifica o storica o a fini statistici, </a:t>
            </a:r>
            <a:r>
              <a:rPr lang="it-IT" sz="1700" dirty="0" smtClean="0">
                <a:solidFill>
                  <a:schemeClr val="tx1"/>
                </a:solidFill>
              </a:rPr>
              <a:t>o </a:t>
            </a:r>
            <a:r>
              <a:rPr lang="it-IT" sz="1700" dirty="0">
                <a:solidFill>
                  <a:schemeClr val="tx1"/>
                </a:solidFill>
              </a:rPr>
              <a:t>nella misura in cui l'obbligo di cui al paragrafo 1 del presente articolo rischi di rendere impossibile o di pregiudicare gravemente il conseguimento delle finalità di tale trattamento. In tali casi, il titolare del trattamento adotta misure appropriate per tutelare i diritti, le libertà e i legittimi interessi dell'interessato, anche rendendo pubbliche le informazioni; </a:t>
            </a:r>
            <a:endParaRPr lang="it-IT" sz="1700" dirty="0" smtClean="0">
              <a:solidFill>
                <a:schemeClr val="tx1"/>
              </a:solidFill>
            </a:endParaRPr>
          </a:p>
          <a:p>
            <a:pPr algn="just">
              <a:spcBef>
                <a:spcPts val="0"/>
              </a:spcBef>
            </a:pPr>
            <a:r>
              <a:rPr lang="it-IT" sz="1700" dirty="0" smtClean="0">
                <a:solidFill>
                  <a:schemeClr val="tx1"/>
                </a:solidFill>
              </a:rPr>
              <a:t>c</a:t>
            </a:r>
            <a:r>
              <a:rPr lang="it-IT" sz="1700" dirty="0">
                <a:solidFill>
                  <a:schemeClr val="tx1"/>
                </a:solidFill>
              </a:rPr>
              <a:t>) l'ottenimento o la comunicazione sono espressamente previsti dal diritto dell'Unione o dello Stato membro cui è soggetto il titolare del trattamento e che prevede misure appropriate per tutelare gli interessi legittimi dell'interessato; oppure </a:t>
            </a:r>
            <a:endParaRPr lang="it-IT" sz="1700" dirty="0" smtClean="0">
              <a:solidFill>
                <a:schemeClr val="tx1"/>
              </a:solidFill>
            </a:endParaRPr>
          </a:p>
          <a:p>
            <a:pPr algn="just">
              <a:spcBef>
                <a:spcPts val="0"/>
              </a:spcBef>
            </a:pPr>
            <a:r>
              <a:rPr lang="it-IT" sz="1700" dirty="0" smtClean="0">
                <a:solidFill>
                  <a:schemeClr val="tx1"/>
                </a:solidFill>
              </a:rPr>
              <a:t>d</a:t>
            </a:r>
            <a:r>
              <a:rPr lang="it-IT" sz="1700" dirty="0">
                <a:solidFill>
                  <a:schemeClr val="tx1"/>
                </a:solidFill>
              </a:rPr>
              <a:t>) qualora i dati personali debbano rimanere riservati conformemente a un obbligo di segreto professionale disciplinato dal diritto dell'Unione o degli Stati membri, compreso un obbligo di segretezza previsto per legge.</a:t>
            </a:r>
            <a:endParaRPr lang="it-IT" sz="1700" dirty="0">
              <a:solidFill>
                <a:schemeClr val="tx1"/>
              </a:solidFill>
            </a:endParaRPr>
          </a:p>
        </p:txBody>
      </p:sp>
    </p:spTree>
    <p:extLst>
      <p:ext uri="{BB962C8B-B14F-4D97-AF65-F5344CB8AC3E}">
        <p14:creationId xmlns:p14="http://schemas.microsoft.com/office/powerpoint/2010/main" val="42857268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792088"/>
          </a:xfrm>
        </p:spPr>
        <p:txBody>
          <a:bodyPr/>
          <a:lstStyle/>
          <a:p>
            <a:r>
              <a:rPr lang="it-IT" sz="2400" i="1" dirty="0"/>
              <a:t>Articolo 15 </a:t>
            </a:r>
            <a:r>
              <a:rPr lang="it-IT" sz="2400" b="1" i="1" dirty="0" smtClean="0"/>
              <a:t/>
            </a:r>
            <a:br>
              <a:rPr lang="it-IT" sz="2400" b="1" i="1" dirty="0" smtClean="0"/>
            </a:br>
            <a:r>
              <a:rPr lang="it-IT" sz="2400" b="1" dirty="0" smtClean="0"/>
              <a:t>Diritto </a:t>
            </a:r>
            <a:r>
              <a:rPr lang="it-IT" sz="2400" b="1" dirty="0"/>
              <a:t>di accesso dell'interessato</a:t>
            </a:r>
            <a:r>
              <a:rPr lang="it-IT" sz="2400" dirty="0"/>
              <a:t> </a:t>
            </a:r>
            <a:endParaRPr lang="it-IT" sz="2400" b="1" dirty="0"/>
          </a:p>
        </p:txBody>
      </p:sp>
      <p:sp>
        <p:nvSpPr>
          <p:cNvPr id="3" name="Sottotitolo 2"/>
          <p:cNvSpPr>
            <a:spLocks noGrp="1"/>
          </p:cNvSpPr>
          <p:nvPr>
            <p:ph type="subTitle" idx="1"/>
          </p:nvPr>
        </p:nvSpPr>
        <p:spPr>
          <a:xfrm>
            <a:off x="107504" y="1347614"/>
            <a:ext cx="8928992" cy="3456384"/>
          </a:xfrm>
        </p:spPr>
        <p:txBody>
          <a:bodyPr/>
          <a:lstStyle/>
          <a:p>
            <a:pPr algn="just">
              <a:spcBef>
                <a:spcPts val="0"/>
              </a:spcBef>
            </a:pPr>
            <a:r>
              <a:rPr lang="it-IT" sz="2100" dirty="0" smtClean="0">
                <a:solidFill>
                  <a:schemeClr val="tx1"/>
                </a:solidFill>
              </a:rPr>
              <a:t>1. L'interessato </a:t>
            </a:r>
            <a:r>
              <a:rPr lang="it-IT" sz="2100" dirty="0">
                <a:solidFill>
                  <a:schemeClr val="tx1"/>
                </a:solidFill>
              </a:rPr>
              <a:t>ha il diritto di ottenere dal titolare del trattamento la conferma che sia o meno in corso un trattamento di dati personali che lo riguardano e in tal caso, di ottenere l'accesso ai dati personali e alle seguenti informazioni: </a:t>
            </a:r>
            <a:endParaRPr lang="it-IT" sz="2100" dirty="0" smtClean="0">
              <a:solidFill>
                <a:schemeClr val="tx1"/>
              </a:solidFill>
            </a:endParaRPr>
          </a:p>
          <a:p>
            <a:pPr algn="just">
              <a:spcBef>
                <a:spcPts val="0"/>
              </a:spcBef>
            </a:pPr>
            <a:r>
              <a:rPr lang="it-IT" sz="2100" dirty="0" smtClean="0">
                <a:solidFill>
                  <a:schemeClr val="tx1"/>
                </a:solidFill>
              </a:rPr>
              <a:t>a) le </a:t>
            </a:r>
            <a:r>
              <a:rPr lang="it-IT" sz="2100" dirty="0">
                <a:solidFill>
                  <a:schemeClr val="tx1"/>
                </a:solidFill>
              </a:rPr>
              <a:t>finalità del trattamento; </a:t>
            </a:r>
            <a:endParaRPr lang="it-IT" sz="2100" dirty="0" smtClean="0">
              <a:solidFill>
                <a:schemeClr val="tx1"/>
              </a:solidFill>
            </a:endParaRPr>
          </a:p>
          <a:p>
            <a:pPr algn="just">
              <a:spcBef>
                <a:spcPts val="0"/>
              </a:spcBef>
            </a:pPr>
            <a:r>
              <a:rPr lang="it-IT" sz="2100" dirty="0" smtClean="0">
                <a:solidFill>
                  <a:schemeClr val="tx1"/>
                </a:solidFill>
              </a:rPr>
              <a:t>b</a:t>
            </a:r>
            <a:r>
              <a:rPr lang="it-IT" sz="2100" dirty="0">
                <a:solidFill>
                  <a:schemeClr val="tx1"/>
                </a:solidFill>
              </a:rPr>
              <a:t>) le categorie di dati personali in questione; </a:t>
            </a:r>
            <a:endParaRPr lang="it-IT" sz="2100" dirty="0" smtClean="0">
              <a:solidFill>
                <a:schemeClr val="tx1"/>
              </a:solidFill>
            </a:endParaRPr>
          </a:p>
          <a:p>
            <a:pPr algn="just">
              <a:spcBef>
                <a:spcPts val="0"/>
              </a:spcBef>
            </a:pPr>
            <a:r>
              <a:rPr lang="it-IT" sz="2100" dirty="0" smtClean="0">
                <a:solidFill>
                  <a:schemeClr val="tx1"/>
                </a:solidFill>
              </a:rPr>
              <a:t>c</a:t>
            </a:r>
            <a:r>
              <a:rPr lang="it-IT" sz="2100" dirty="0">
                <a:solidFill>
                  <a:schemeClr val="tx1"/>
                </a:solidFill>
              </a:rPr>
              <a:t>) i destinatari o le categorie di destinatari a cui i dati personali sono stati o saranno comunicati, in particolare se destinatari di paesi terzi o organizzazioni internazionali; </a:t>
            </a:r>
            <a:endParaRPr lang="it-IT" sz="2100" dirty="0" smtClean="0">
              <a:solidFill>
                <a:schemeClr val="tx1"/>
              </a:solidFill>
            </a:endParaRPr>
          </a:p>
          <a:p>
            <a:pPr algn="just">
              <a:spcBef>
                <a:spcPts val="0"/>
              </a:spcBef>
            </a:pPr>
            <a:r>
              <a:rPr lang="it-IT" sz="2100" dirty="0" smtClean="0">
                <a:solidFill>
                  <a:schemeClr val="tx1"/>
                </a:solidFill>
              </a:rPr>
              <a:t>d</a:t>
            </a:r>
            <a:r>
              <a:rPr lang="it-IT" sz="2100" dirty="0">
                <a:solidFill>
                  <a:schemeClr val="tx1"/>
                </a:solidFill>
              </a:rPr>
              <a:t>) quando possibile, il periodo di conservazione dei dati personali previsto oppure, se non è possibile, i criteri utilizzati per determinare tale periodo; </a:t>
            </a:r>
            <a:endParaRPr lang="it-IT" sz="2100" dirty="0">
              <a:solidFill>
                <a:schemeClr val="tx1"/>
              </a:solidFill>
            </a:endParaRPr>
          </a:p>
        </p:txBody>
      </p:sp>
    </p:spTree>
    <p:extLst>
      <p:ext uri="{BB962C8B-B14F-4D97-AF65-F5344CB8AC3E}">
        <p14:creationId xmlns:p14="http://schemas.microsoft.com/office/powerpoint/2010/main" val="743044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51520" y="2787774"/>
            <a:ext cx="8640960" cy="1944216"/>
          </a:xfrm>
        </p:spPr>
        <p:txBody>
          <a:bodyPr/>
          <a:lstStyle/>
          <a:p>
            <a:r>
              <a:rPr lang="it-IT" sz="2000" i="1" dirty="0">
                <a:solidFill>
                  <a:schemeClr val="tx1"/>
                </a:solidFill>
              </a:rPr>
              <a:t>CAPO </a:t>
            </a:r>
            <a:r>
              <a:rPr lang="it-IT" sz="2000" i="1" dirty="0" smtClean="0">
                <a:solidFill>
                  <a:schemeClr val="tx1"/>
                </a:solidFill>
              </a:rPr>
              <a:t>III                                  </a:t>
            </a:r>
            <a:r>
              <a:rPr lang="it-IT" sz="2000" b="1" i="1" dirty="0" smtClean="0">
                <a:solidFill>
                  <a:schemeClr val="tx1"/>
                </a:solidFill>
              </a:rPr>
              <a:t>Diritti </a:t>
            </a:r>
            <a:r>
              <a:rPr lang="it-IT" sz="2000" b="1" i="1" dirty="0">
                <a:solidFill>
                  <a:schemeClr val="tx1"/>
                </a:solidFill>
              </a:rPr>
              <a:t>dell'interessato</a:t>
            </a:r>
            <a:endParaRPr lang="it-IT" sz="2000" dirty="0">
              <a:solidFill>
                <a:schemeClr val="tx1"/>
              </a:solidFill>
            </a:endParaRPr>
          </a:p>
          <a:p>
            <a:r>
              <a:rPr lang="it-IT" sz="2000" i="1" dirty="0">
                <a:solidFill>
                  <a:schemeClr val="tx1"/>
                </a:solidFill>
              </a:rPr>
              <a:t>Sezione </a:t>
            </a:r>
            <a:r>
              <a:rPr lang="it-IT" sz="2000" i="1" dirty="0" smtClean="0">
                <a:solidFill>
                  <a:schemeClr val="tx1"/>
                </a:solidFill>
              </a:rPr>
              <a:t>1                               </a:t>
            </a:r>
            <a:r>
              <a:rPr lang="it-IT" sz="2000" b="1" dirty="0" smtClean="0">
                <a:solidFill>
                  <a:schemeClr val="tx1"/>
                </a:solidFill>
              </a:rPr>
              <a:t>Trasparenza </a:t>
            </a:r>
            <a:r>
              <a:rPr lang="it-IT" sz="2000" b="1" dirty="0">
                <a:solidFill>
                  <a:schemeClr val="tx1"/>
                </a:solidFill>
              </a:rPr>
              <a:t>e modalità</a:t>
            </a:r>
            <a:endParaRPr lang="it-IT" sz="2000" dirty="0">
              <a:solidFill>
                <a:schemeClr val="tx1"/>
              </a:solidFill>
            </a:endParaRPr>
          </a:p>
          <a:p>
            <a:r>
              <a:rPr lang="it-IT" sz="2000" i="1" dirty="0">
                <a:solidFill>
                  <a:schemeClr val="tx1"/>
                </a:solidFill>
              </a:rPr>
              <a:t>Articolo 12</a:t>
            </a:r>
            <a:endParaRPr lang="it-IT" sz="2000" dirty="0">
              <a:solidFill>
                <a:schemeClr val="tx1"/>
              </a:solidFill>
            </a:endParaRPr>
          </a:p>
          <a:p>
            <a:r>
              <a:rPr lang="it-IT" sz="2000" b="1" dirty="0">
                <a:solidFill>
                  <a:schemeClr val="tx1"/>
                </a:solidFill>
              </a:rPr>
              <a:t>Informazioni, comunicazioni e modalità trasparenti per l'esercizio dei diritti dell'interessato</a:t>
            </a:r>
            <a:endParaRPr lang="it-IT" sz="1900" dirty="0">
              <a:solidFill>
                <a:schemeClr val="tx1"/>
              </a:solidFill>
            </a:endParaRPr>
          </a:p>
        </p:txBody>
      </p:sp>
      <p:sp>
        <p:nvSpPr>
          <p:cNvPr id="5" name="Titolo 1"/>
          <p:cNvSpPr txBox="1">
            <a:spLocks/>
          </p:cNvSpPr>
          <p:nvPr/>
        </p:nvSpPr>
        <p:spPr>
          <a:xfrm>
            <a:off x="685800" y="555526"/>
            <a:ext cx="7772400" cy="201622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dirty="0" smtClean="0"/>
              <a:t>REGOLAMENTO </a:t>
            </a:r>
            <a:r>
              <a:rPr lang="it-IT" sz="2200" b="1" dirty="0"/>
              <a:t>(UE) 2016/679 DEL PARLAMENTO EUROPEO E DEL </a:t>
            </a:r>
            <a:r>
              <a:rPr lang="it-IT" sz="2200" b="1" dirty="0" smtClean="0"/>
              <a:t>CONSIGLIO del </a:t>
            </a:r>
            <a:r>
              <a:rPr lang="it-IT" sz="2200" b="1" dirty="0"/>
              <a:t>27 aprile 2016</a:t>
            </a:r>
            <a:endParaRPr lang="it-IT" sz="2200" dirty="0"/>
          </a:p>
          <a:p>
            <a:r>
              <a:rPr lang="it-IT" sz="2200" b="1" dirty="0"/>
              <a:t>relativo alla protezione delle persone fisiche con riguardo al trattamento dei dati personali, nonché alla libera circolazione di tali dati e che abroga la direttiva 95/46/CE </a:t>
            </a:r>
            <a:endParaRPr lang="it-IT" sz="2200" b="1" dirty="0" smtClean="0"/>
          </a:p>
          <a:p>
            <a:r>
              <a:rPr lang="it-IT" sz="2200" b="1" dirty="0" smtClean="0"/>
              <a:t>(</a:t>
            </a:r>
            <a:r>
              <a:rPr lang="it-IT" sz="2200" b="1" dirty="0"/>
              <a:t>regolamento generale sulla protezione dei dati)</a:t>
            </a:r>
            <a:endParaRPr lang="it-IT" sz="2200" dirty="0"/>
          </a:p>
        </p:txBody>
      </p:sp>
    </p:spTree>
    <p:extLst>
      <p:ext uri="{BB962C8B-B14F-4D97-AF65-F5344CB8AC3E}">
        <p14:creationId xmlns:p14="http://schemas.microsoft.com/office/powerpoint/2010/main" val="4626783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i="1" dirty="0"/>
              <a:t>Articolo 15 </a:t>
            </a:r>
            <a:endParaRPr lang="it-IT" sz="2400" b="1" dirty="0"/>
          </a:p>
        </p:txBody>
      </p:sp>
      <p:sp>
        <p:nvSpPr>
          <p:cNvPr id="3" name="Sottotitolo 2"/>
          <p:cNvSpPr>
            <a:spLocks noGrp="1"/>
          </p:cNvSpPr>
          <p:nvPr>
            <p:ph type="subTitle" idx="1"/>
          </p:nvPr>
        </p:nvSpPr>
        <p:spPr>
          <a:xfrm>
            <a:off x="107504" y="987574"/>
            <a:ext cx="8928992" cy="3816424"/>
          </a:xfrm>
        </p:spPr>
        <p:txBody>
          <a:bodyPr/>
          <a:lstStyle/>
          <a:p>
            <a:pPr algn="just">
              <a:spcBef>
                <a:spcPts val="0"/>
              </a:spcBef>
            </a:pPr>
            <a:r>
              <a:rPr lang="it-IT" sz="2200" dirty="0" smtClean="0">
                <a:solidFill>
                  <a:schemeClr val="tx1"/>
                </a:solidFill>
              </a:rPr>
              <a:t>e</a:t>
            </a:r>
            <a:r>
              <a:rPr lang="it-IT" sz="2200" dirty="0">
                <a:solidFill>
                  <a:schemeClr val="tx1"/>
                </a:solidFill>
              </a:rPr>
              <a:t>) l'esistenza del diritto dell'interessato di chiedere al titolare del trattamento la rettifica o la cancellazione dei dati personali o la limitazione del trattamento dei dati personali che lo riguardano o di opporsi al loro trattamento; </a:t>
            </a:r>
            <a:endParaRPr lang="it-IT" sz="2200" dirty="0" smtClean="0">
              <a:solidFill>
                <a:schemeClr val="tx1"/>
              </a:solidFill>
            </a:endParaRPr>
          </a:p>
          <a:p>
            <a:pPr algn="just">
              <a:spcBef>
                <a:spcPts val="0"/>
              </a:spcBef>
            </a:pPr>
            <a:r>
              <a:rPr lang="it-IT" sz="2200" dirty="0" smtClean="0">
                <a:solidFill>
                  <a:schemeClr val="tx1"/>
                </a:solidFill>
              </a:rPr>
              <a:t>f</a:t>
            </a:r>
            <a:r>
              <a:rPr lang="it-IT" sz="2200" dirty="0">
                <a:solidFill>
                  <a:schemeClr val="tx1"/>
                </a:solidFill>
              </a:rPr>
              <a:t>) il diritto di proporre reclamo a un'autorità di controllo; </a:t>
            </a:r>
            <a:endParaRPr lang="it-IT" sz="2200" dirty="0" smtClean="0">
              <a:solidFill>
                <a:schemeClr val="tx1"/>
              </a:solidFill>
            </a:endParaRPr>
          </a:p>
          <a:p>
            <a:pPr algn="just">
              <a:spcBef>
                <a:spcPts val="0"/>
              </a:spcBef>
            </a:pPr>
            <a:r>
              <a:rPr lang="it-IT" sz="2200" dirty="0" smtClean="0">
                <a:solidFill>
                  <a:schemeClr val="tx1"/>
                </a:solidFill>
              </a:rPr>
              <a:t>g</a:t>
            </a:r>
            <a:r>
              <a:rPr lang="it-IT" sz="2200" dirty="0">
                <a:solidFill>
                  <a:schemeClr val="tx1"/>
                </a:solidFill>
              </a:rPr>
              <a:t>) qualora i dati non siano raccolti presso l'interessato, tutte le informazioni disponibili sulla loro origine; </a:t>
            </a:r>
            <a:endParaRPr lang="it-IT" sz="2200" dirty="0" smtClean="0">
              <a:solidFill>
                <a:schemeClr val="tx1"/>
              </a:solidFill>
            </a:endParaRPr>
          </a:p>
          <a:p>
            <a:pPr algn="just">
              <a:spcBef>
                <a:spcPts val="0"/>
              </a:spcBef>
            </a:pPr>
            <a:r>
              <a:rPr lang="it-IT" sz="2200" dirty="0" smtClean="0">
                <a:solidFill>
                  <a:schemeClr val="tx1"/>
                </a:solidFill>
              </a:rPr>
              <a:t>h</a:t>
            </a:r>
            <a:r>
              <a:rPr lang="it-IT" sz="2200" dirty="0">
                <a:solidFill>
                  <a:schemeClr val="tx1"/>
                </a:solidFill>
              </a:rPr>
              <a:t>) l'esistenza di un processo decisionale automatizzato, compresa la </a:t>
            </a:r>
            <a:r>
              <a:rPr lang="it-IT" sz="2200" dirty="0" err="1">
                <a:solidFill>
                  <a:schemeClr val="tx1"/>
                </a:solidFill>
              </a:rPr>
              <a:t>profilazione</a:t>
            </a:r>
            <a:r>
              <a:rPr lang="it-IT" sz="2200" dirty="0">
                <a:solidFill>
                  <a:schemeClr val="tx1"/>
                </a:solidFill>
              </a:rPr>
              <a:t> di cui all'articolo </a:t>
            </a:r>
            <a:r>
              <a:rPr lang="it-IT" sz="2200" dirty="0" smtClean="0">
                <a:solidFill>
                  <a:schemeClr val="tx1"/>
                </a:solidFill>
              </a:rPr>
              <a:t>22, e</a:t>
            </a:r>
            <a:r>
              <a:rPr lang="it-IT" sz="2200" dirty="0">
                <a:solidFill>
                  <a:schemeClr val="tx1"/>
                </a:solidFill>
              </a:rPr>
              <a:t>, almeno in tali casi, informazioni significative sulla logica utilizzata, nonché l'importanza e le conseguenze previste di tale trattamento per l'interessato. </a:t>
            </a:r>
            <a:endParaRPr lang="it-IT" sz="2100" dirty="0">
              <a:solidFill>
                <a:schemeClr val="tx1"/>
              </a:solidFill>
            </a:endParaRPr>
          </a:p>
        </p:txBody>
      </p:sp>
    </p:spTree>
    <p:extLst>
      <p:ext uri="{BB962C8B-B14F-4D97-AF65-F5344CB8AC3E}">
        <p14:creationId xmlns:p14="http://schemas.microsoft.com/office/powerpoint/2010/main" val="9574760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i="1" dirty="0"/>
              <a:t>Articolo 15 </a:t>
            </a:r>
            <a:endParaRPr lang="it-IT" sz="2400" b="1" dirty="0"/>
          </a:p>
        </p:txBody>
      </p:sp>
      <p:sp>
        <p:nvSpPr>
          <p:cNvPr id="3" name="Sottotitolo 2"/>
          <p:cNvSpPr>
            <a:spLocks noGrp="1"/>
          </p:cNvSpPr>
          <p:nvPr>
            <p:ph type="subTitle" idx="1"/>
          </p:nvPr>
        </p:nvSpPr>
        <p:spPr>
          <a:xfrm>
            <a:off x="107504" y="987574"/>
            <a:ext cx="8928992" cy="3816424"/>
          </a:xfrm>
        </p:spPr>
        <p:txBody>
          <a:bodyPr/>
          <a:lstStyle/>
          <a:p>
            <a:pPr algn="just">
              <a:spcBef>
                <a:spcPts val="0"/>
              </a:spcBef>
            </a:pPr>
            <a:r>
              <a:rPr lang="it-IT" sz="2100" dirty="0" smtClean="0">
                <a:solidFill>
                  <a:schemeClr val="tx1"/>
                </a:solidFill>
              </a:rPr>
              <a:t>2</a:t>
            </a:r>
            <a:r>
              <a:rPr lang="it-IT" sz="2100" dirty="0">
                <a:solidFill>
                  <a:schemeClr val="tx1"/>
                </a:solidFill>
              </a:rPr>
              <a:t>. Qualora i dati personali siano trasferiti a un paese terzo o a un'organizzazione internazionale, l'interessato ha il diritto di essere informato dell'esistenza di garanzie adeguate </a:t>
            </a:r>
            <a:r>
              <a:rPr lang="it-IT" sz="2100" dirty="0" smtClean="0">
                <a:solidFill>
                  <a:schemeClr val="tx1"/>
                </a:solidFill>
              </a:rPr>
              <a:t>relative </a:t>
            </a:r>
            <a:r>
              <a:rPr lang="it-IT" sz="2100" dirty="0">
                <a:solidFill>
                  <a:schemeClr val="tx1"/>
                </a:solidFill>
              </a:rPr>
              <a:t>al trasferimento. </a:t>
            </a:r>
            <a:endParaRPr lang="it-IT" sz="2100" dirty="0" smtClean="0">
              <a:solidFill>
                <a:schemeClr val="tx1"/>
              </a:solidFill>
            </a:endParaRPr>
          </a:p>
          <a:p>
            <a:pPr algn="just">
              <a:spcBef>
                <a:spcPts val="0"/>
              </a:spcBef>
            </a:pPr>
            <a:r>
              <a:rPr lang="it-IT" sz="2100" dirty="0" smtClean="0">
                <a:solidFill>
                  <a:schemeClr val="tx1"/>
                </a:solidFill>
              </a:rPr>
              <a:t>3</a:t>
            </a:r>
            <a:r>
              <a:rPr lang="it-IT" sz="2100" dirty="0">
                <a:solidFill>
                  <a:schemeClr val="tx1"/>
                </a:solidFill>
              </a:rPr>
              <a:t>. Il titolare del trattamento fornisce una copia dei dati personali oggetto di trattamento. In caso di ulteriori copie richieste dall'interessato, il titolare del trattamento può addebitare un contributo spese ragionevole basato sui costi amministrativi. Se l'interessato presenta la richiesta mediante mezzi elettronici, e salvo indicazione diversa dell'interessato, le informazioni sono fornite in un formato elettronico di uso comune. </a:t>
            </a:r>
            <a:endParaRPr lang="it-IT" sz="2100" dirty="0" smtClean="0">
              <a:solidFill>
                <a:schemeClr val="tx1"/>
              </a:solidFill>
            </a:endParaRPr>
          </a:p>
          <a:p>
            <a:pPr algn="just">
              <a:spcBef>
                <a:spcPts val="0"/>
              </a:spcBef>
            </a:pPr>
            <a:r>
              <a:rPr lang="it-IT" sz="2100" dirty="0" smtClean="0">
                <a:solidFill>
                  <a:schemeClr val="tx1"/>
                </a:solidFill>
              </a:rPr>
              <a:t>4</a:t>
            </a:r>
            <a:r>
              <a:rPr lang="it-IT" sz="2100" dirty="0">
                <a:solidFill>
                  <a:schemeClr val="tx1"/>
                </a:solidFill>
              </a:rPr>
              <a:t>. Il diritto di ottenere una copia di cui al paragrafo 3 non deve ledere i diritti e le libertà altrui.</a:t>
            </a:r>
            <a:endParaRPr lang="it-IT" sz="2100" dirty="0">
              <a:solidFill>
                <a:schemeClr val="tx1"/>
              </a:solidFill>
            </a:endParaRPr>
          </a:p>
        </p:txBody>
      </p:sp>
    </p:spTree>
    <p:extLst>
      <p:ext uri="{BB962C8B-B14F-4D97-AF65-F5344CB8AC3E}">
        <p14:creationId xmlns:p14="http://schemas.microsoft.com/office/powerpoint/2010/main" val="2528798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1656184"/>
          </a:xfrm>
        </p:spPr>
        <p:txBody>
          <a:bodyPr/>
          <a:lstStyle/>
          <a:p>
            <a:r>
              <a:rPr lang="it-IT" sz="2400" i="1" dirty="0"/>
              <a:t>Sezione 3 </a:t>
            </a:r>
            <a:r>
              <a:rPr lang="it-IT" sz="2400" i="1" dirty="0" smtClean="0"/>
              <a:t/>
            </a:r>
            <a:br>
              <a:rPr lang="it-IT" sz="2400" i="1" dirty="0" smtClean="0"/>
            </a:br>
            <a:r>
              <a:rPr lang="it-IT" sz="2400" b="1" dirty="0" smtClean="0"/>
              <a:t>Rettifica </a:t>
            </a:r>
            <a:r>
              <a:rPr lang="it-IT" sz="2400" b="1" dirty="0"/>
              <a:t>e </a:t>
            </a:r>
            <a:r>
              <a:rPr lang="it-IT" sz="2400" b="1" dirty="0" smtClean="0"/>
              <a:t>cancellazione</a:t>
            </a:r>
            <a:br>
              <a:rPr lang="it-IT" sz="2400" b="1" dirty="0" smtClean="0"/>
            </a:br>
            <a:r>
              <a:rPr lang="it-IT" sz="800" b="1" dirty="0" smtClean="0"/>
              <a:t> </a:t>
            </a:r>
            <a:r>
              <a:rPr lang="it-IT" sz="800" dirty="0" smtClean="0"/>
              <a:t/>
            </a:r>
            <a:br>
              <a:rPr lang="it-IT" sz="800" dirty="0" smtClean="0"/>
            </a:br>
            <a:r>
              <a:rPr lang="it-IT" sz="2400" i="1" dirty="0" smtClean="0"/>
              <a:t>Articolo </a:t>
            </a:r>
            <a:r>
              <a:rPr lang="it-IT" sz="2400" i="1" dirty="0"/>
              <a:t>16 </a:t>
            </a:r>
            <a:r>
              <a:rPr lang="it-IT" sz="2400" dirty="0" smtClean="0"/>
              <a:t/>
            </a:r>
            <a:br>
              <a:rPr lang="it-IT" sz="2400" dirty="0" smtClean="0"/>
            </a:br>
            <a:r>
              <a:rPr lang="it-IT" sz="2400" b="1" dirty="0" smtClean="0"/>
              <a:t>Diritto </a:t>
            </a:r>
            <a:r>
              <a:rPr lang="it-IT" sz="2400" b="1" dirty="0"/>
              <a:t>di rettifica</a:t>
            </a:r>
            <a:endParaRPr lang="it-IT" sz="2400" b="1" dirty="0"/>
          </a:p>
        </p:txBody>
      </p:sp>
      <p:sp>
        <p:nvSpPr>
          <p:cNvPr id="3" name="Sottotitolo 2"/>
          <p:cNvSpPr>
            <a:spLocks noGrp="1"/>
          </p:cNvSpPr>
          <p:nvPr>
            <p:ph type="subTitle" idx="1"/>
          </p:nvPr>
        </p:nvSpPr>
        <p:spPr>
          <a:xfrm>
            <a:off x="107504" y="2499742"/>
            <a:ext cx="8928992" cy="2304256"/>
          </a:xfrm>
        </p:spPr>
        <p:txBody>
          <a:bodyPr/>
          <a:lstStyle/>
          <a:p>
            <a:pPr algn="just">
              <a:spcBef>
                <a:spcPts val="0"/>
              </a:spcBef>
            </a:pPr>
            <a:r>
              <a:rPr lang="it-IT" sz="2400" dirty="0">
                <a:solidFill>
                  <a:schemeClr val="tx1"/>
                </a:solidFill>
              </a:rPr>
              <a:t>L'interessato ha il diritto di ottenere dal titolare del trattamento la rettifica dei dati personali </a:t>
            </a:r>
            <a:r>
              <a:rPr lang="it-IT" sz="2400" dirty="0" smtClean="0">
                <a:solidFill>
                  <a:schemeClr val="tx1"/>
                </a:solidFill>
              </a:rPr>
              <a:t>inesatti </a:t>
            </a:r>
            <a:r>
              <a:rPr lang="it-IT" sz="2400" dirty="0">
                <a:solidFill>
                  <a:schemeClr val="tx1"/>
                </a:solidFill>
              </a:rPr>
              <a:t>che lo riguardano senza ingiustificato ritardo. Tenuto conto delle finalità del trattamento, l'interessato ha il diritto di ottenere l'integrazione dei dati personali incompleti, anche fornendo una dichiarazione integrativa. </a:t>
            </a:r>
            <a:endParaRPr lang="it-IT" sz="2100" dirty="0">
              <a:solidFill>
                <a:schemeClr val="tx1"/>
              </a:solidFill>
            </a:endParaRPr>
          </a:p>
        </p:txBody>
      </p:sp>
    </p:spTree>
    <p:extLst>
      <p:ext uri="{BB962C8B-B14F-4D97-AF65-F5344CB8AC3E}">
        <p14:creationId xmlns:p14="http://schemas.microsoft.com/office/powerpoint/2010/main" val="9881575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864096"/>
          </a:xfrm>
        </p:spPr>
        <p:txBody>
          <a:bodyPr/>
          <a:lstStyle/>
          <a:p>
            <a:r>
              <a:rPr lang="it-IT" sz="2400" i="1" dirty="0" smtClean="0"/>
              <a:t>Articolo 17 </a:t>
            </a:r>
            <a:r>
              <a:rPr lang="it-IT" sz="2400" dirty="0"/>
              <a:t/>
            </a:r>
            <a:br>
              <a:rPr lang="it-IT" sz="2400" dirty="0"/>
            </a:br>
            <a:r>
              <a:rPr lang="it-IT" sz="2400" b="1" dirty="0"/>
              <a:t>Diritto alla cancellazione («diritto all'oblio») </a:t>
            </a:r>
            <a:endParaRPr lang="it-IT" sz="2400" b="1" dirty="0"/>
          </a:p>
        </p:txBody>
      </p:sp>
      <p:sp>
        <p:nvSpPr>
          <p:cNvPr id="3" name="Sottotitolo 2"/>
          <p:cNvSpPr>
            <a:spLocks noGrp="1"/>
          </p:cNvSpPr>
          <p:nvPr>
            <p:ph type="subTitle" idx="1"/>
          </p:nvPr>
        </p:nvSpPr>
        <p:spPr>
          <a:xfrm>
            <a:off x="107504" y="1347614"/>
            <a:ext cx="8928992" cy="3456384"/>
          </a:xfrm>
        </p:spPr>
        <p:txBody>
          <a:bodyPr/>
          <a:lstStyle/>
          <a:p>
            <a:pPr algn="just">
              <a:spcBef>
                <a:spcPts val="0"/>
              </a:spcBef>
            </a:pPr>
            <a:r>
              <a:rPr lang="it-IT" sz="2400" dirty="0" smtClean="0">
                <a:solidFill>
                  <a:schemeClr val="tx1"/>
                </a:solidFill>
              </a:rPr>
              <a:t>1. L'interessato </a:t>
            </a:r>
            <a:r>
              <a:rPr lang="it-IT" sz="2400" dirty="0">
                <a:solidFill>
                  <a:schemeClr val="tx1"/>
                </a:solidFill>
              </a:rPr>
              <a:t>ha il diritto di ottenere dal titolare del trattamento la cancellazione dei dati personali che lo riguardano senza ingiustificato ritardo e il titolare del trattamento ha l'obbligo di cancellare senza ingiustificato ritardo i dati personali, se sussiste uno dei motivi seguenti: a) i dati personali non sono più necessari rispetto alle finalità per le quali sono stati raccolti o altrimenti trattati</a:t>
            </a:r>
            <a:r>
              <a:rPr lang="it-IT" sz="2400" dirty="0" smtClean="0">
                <a:solidFill>
                  <a:schemeClr val="tx1"/>
                </a:solidFill>
              </a:rPr>
              <a:t>;</a:t>
            </a:r>
          </a:p>
          <a:p>
            <a:pPr algn="just">
              <a:spcBef>
                <a:spcPts val="0"/>
              </a:spcBef>
            </a:pPr>
            <a:r>
              <a:rPr lang="it-IT" sz="2400" dirty="0">
                <a:solidFill>
                  <a:schemeClr val="tx1"/>
                </a:solidFill>
              </a:rPr>
              <a:t>b) l'interessato revoca il consenso </a:t>
            </a:r>
            <a:r>
              <a:rPr lang="it-IT" sz="2400" dirty="0" smtClean="0">
                <a:solidFill>
                  <a:schemeClr val="tx1"/>
                </a:solidFill>
              </a:rPr>
              <a:t>espresso al </a:t>
            </a:r>
            <a:r>
              <a:rPr lang="it-IT" sz="2400" dirty="0">
                <a:solidFill>
                  <a:schemeClr val="tx1"/>
                </a:solidFill>
              </a:rPr>
              <a:t>trattamento dei propri dati personali per una o più specifiche finalità</a:t>
            </a:r>
            <a:r>
              <a:rPr lang="it-IT" sz="2400" dirty="0" smtClean="0">
                <a:solidFill>
                  <a:schemeClr val="tx1"/>
                </a:solidFill>
              </a:rPr>
              <a:t>, </a:t>
            </a:r>
            <a:r>
              <a:rPr lang="it-IT" sz="2400" dirty="0">
                <a:solidFill>
                  <a:schemeClr val="tx1"/>
                </a:solidFill>
              </a:rPr>
              <a:t>e se non sussiste altro fondamento giuridico per il trattamento; </a:t>
            </a:r>
            <a:endParaRPr lang="it-IT" sz="2400" dirty="0" smtClean="0">
              <a:solidFill>
                <a:schemeClr val="tx1"/>
              </a:solidFill>
            </a:endParaRPr>
          </a:p>
        </p:txBody>
      </p:sp>
    </p:spTree>
    <p:extLst>
      <p:ext uri="{BB962C8B-B14F-4D97-AF65-F5344CB8AC3E}">
        <p14:creationId xmlns:p14="http://schemas.microsoft.com/office/powerpoint/2010/main" val="3890928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864096"/>
          </a:xfrm>
        </p:spPr>
        <p:txBody>
          <a:bodyPr/>
          <a:lstStyle/>
          <a:p>
            <a:r>
              <a:rPr lang="it-IT" sz="2400" i="1" dirty="0" smtClean="0"/>
              <a:t>Articolo 17 </a:t>
            </a:r>
            <a:r>
              <a:rPr lang="it-IT" sz="2400" dirty="0"/>
              <a:t/>
            </a:r>
            <a:br>
              <a:rPr lang="it-IT" sz="2400" dirty="0"/>
            </a:br>
            <a:r>
              <a:rPr lang="it-IT" sz="2400" b="1" dirty="0"/>
              <a:t>Diritto alla cancellazione («diritto all'oblio») </a:t>
            </a:r>
            <a:endParaRPr lang="it-IT" sz="2400" b="1" dirty="0"/>
          </a:p>
        </p:txBody>
      </p:sp>
      <p:sp>
        <p:nvSpPr>
          <p:cNvPr id="3" name="Sottotitolo 2"/>
          <p:cNvSpPr>
            <a:spLocks noGrp="1"/>
          </p:cNvSpPr>
          <p:nvPr>
            <p:ph type="subTitle" idx="1"/>
          </p:nvPr>
        </p:nvSpPr>
        <p:spPr>
          <a:xfrm>
            <a:off x="15988" y="1275606"/>
            <a:ext cx="8928992" cy="3528392"/>
          </a:xfrm>
        </p:spPr>
        <p:txBody>
          <a:bodyPr/>
          <a:lstStyle/>
          <a:p>
            <a:pPr algn="just">
              <a:spcBef>
                <a:spcPts val="0"/>
              </a:spcBef>
            </a:pPr>
            <a:r>
              <a:rPr lang="it-IT" sz="2300" dirty="0" smtClean="0">
                <a:solidFill>
                  <a:schemeClr val="tx1"/>
                </a:solidFill>
              </a:rPr>
              <a:t>c</a:t>
            </a:r>
            <a:r>
              <a:rPr lang="it-IT" sz="2300" dirty="0">
                <a:solidFill>
                  <a:schemeClr val="tx1"/>
                </a:solidFill>
              </a:rPr>
              <a:t>) l'interessato si oppone al trattamento ai sensi dell'articolo 21, paragrafo 1, e non sussiste alcun motivo legittimo prevalente per procedere al trattamento, oppure si oppone al trattamento ai sensi dell'articolo 21, paragrafo 2; </a:t>
            </a:r>
            <a:endParaRPr lang="it-IT" sz="2300" dirty="0" smtClean="0">
              <a:solidFill>
                <a:schemeClr val="tx1"/>
              </a:solidFill>
            </a:endParaRPr>
          </a:p>
          <a:p>
            <a:pPr algn="just">
              <a:spcBef>
                <a:spcPts val="0"/>
              </a:spcBef>
            </a:pPr>
            <a:r>
              <a:rPr lang="it-IT" sz="2300" dirty="0" smtClean="0">
                <a:solidFill>
                  <a:schemeClr val="tx1"/>
                </a:solidFill>
              </a:rPr>
              <a:t>d</a:t>
            </a:r>
            <a:r>
              <a:rPr lang="it-IT" sz="2300" dirty="0">
                <a:solidFill>
                  <a:schemeClr val="tx1"/>
                </a:solidFill>
              </a:rPr>
              <a:t>) i dati personali sono stati trattati illecitamente; </a:t>
            </a:r>
            <a:endParaRPr lang="it-IT" sz="2300" dirty="0" smtClean="0">
              <a:solidFill>
                <a:schemeClr val="tx1"/>
              </a:solidFill>
            </a:endParaRPr>
          </a:p>
          <a:p>
            <a:pPr algn="just">
              <a:spcBef>
                <a:spcPts val="0"/>
              </a:spcBef>
            </a:pPr>
            <a:r>
              <a:rPr lang="it-IT" sz="2300" dirty="0" smtClean="0">
                <a:solidFill>
                  <a:schemeClr val="tx1"/>
                </a:solidFill>
              </a:rPr>
              <a:t>e</a:t>
            </a:r>
            <a:r>
              <a:rPr lang="it-IT" sz="2300" dirty="0">
                <a:solidFill>
                  <a:schemeClr val="tx1"/>
                </a:solidFill>
              </a:rPr>
              <a:t>) i dati personali devono essere cancellati per adempiere un obbligo legale previsto dal diritto dell'Unione o dello Stato membro cui è soggetto il titolare del trattamento; </a:t>
            </a:r>
            <a:endParaRPr lang="it-IT" sz="2300" dirty="0" smtClean="0">
              <a:solidFill>
                <a:schemeClr val="tx1"/>
              </a:solidFill>
            </a:endParaRPr>
          </a:p>
          <a:p>
            <a:pPr algn="just">
              <a:spcBef>
                <a:spcPts val="0"/>
              </a:spcBef>
            </a:pPr>
            <a:r>
              <a:rPr lang="it-IT" sz="2300" dirty="0" smtClean="0">
                <a:solidFill>
                  <a:schemeClr val="tx1"/>
                </a:solidFill>
              </a:rPr>
              <a:t>f</a:t>
            </a:r>
            <a:r>
              <a:rPr lang="it-IT" sz="2300" dirty="0">
                <a:solidFill>
                  <a:schemeClr val="tx1"/>
                </a:solidFill>
              </a:rPr>
              <a:t>) i dati personali sono stati raccolti relativamente all'offerta di servizi della società </a:t>
            </a:r>
            <a:r>
              <a:rPr lang="it-IT" sz="2300" dirty="0" smtClean="0">
                <a:solidFill>
                  <a:schemeClr val="tx1"/>
                </a:solidFill>
              </a:rPr>
              <a:t>dell'informazione. </a:t>
            </a:r>
            <a:endParaRPr lang="it-IT" sz="2100" dirty="0">
              <a:solidFill>
                <a:schemeClr val="tx1"/>
              </a:solidFill>
            </a:endParaRPr>
          </a:p>
        </p:txBody>
      </p:sp>
    </p:spTree>
    <p:extLst>
      <p:ext uri="{BB962C8B-B14F-4D97-AF65-F5344CB8AC3E}">
        <p14:creationId xmlns:p14="http://schemas.microsoft.com/office/powerpoint/2010/main" val="3756529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dirty="0" smtClean="0"/>
              <a:t>Articolo 17 </a:t>
            </a:r>
            <a:endParaRPr lang="it-IT" sz="2400" b="1" dirty="0"/>
          </a:p>
        </p:txBody>
      </p:sp>
      <p:sp>
        <p:nvSpPr>
          <p:cNvPr id="3" name="Sottotitolo 2"/>
          <p:cNvSpPr>
            <a:spLocks noGrp="1"/>
          </p:cNvSpPr>
          <p:nvPr>
            <p:ph type="subTitle" idx="1"/>
          </p:nvPr>
        </p:nvSpPr>
        <p:spPr>
          <a:xfrm>
            <a:off x="15988" y="915566"/>
            <a:ext cx="8928992" cy="3888432"/>
          </a:xfrm>
        </p:spPr>
        <p:txBody>
          <a:bodyPr/>
          <a:lstStyle/>
          <a:p>
            <a:pPr algn="just">
              <a:spcBef>
                <a:spcPts val="0"/>
              </a:spcBef>
            </a:pPr>
            <a:r>
              <a:rPr lang="it-IT" sz="2400" dirty="0" smtClean="0">
                <a:solidFill>
                  <a:schemeClr val="tx1"/>
                </a:solidFill>
              </a:rPr>
              <a:t>2</a:t>
            </a:r>
            <a:r>
              <a:rPr lang="it-IT" sz="2400" dirty="0">
                <a:solidFill>
                  <a:schemeClr val="tx1"/>
                </a:solidFill>
              </a:rPr>
              <a:t>. Il titolare del trattamento, se ha reso pubblici dati personali ed è obbligato, ai sensi del paragrafo 1, a cancellarli, tenendo conto della tecnologia disponibile e dei costi di attuazione adotta le misure ragionevoli, anche tecniche, per informare i titolari del trattamento che stanno trattando i dati personali della richiesta dell'interessato di cancellare qualsiasi link, copia o riproduzione dei suoi dati personali. </a:t>
            </a:r>
            <a:endParaRPr lang="it-IT" sz="2400" dirty="0" smtClean="0">
              <a:solidFill>
                <a:schemeClr val="tx1"/>
              </a:solidFill>
            </a:endParaRPr>
          </a:p>
          <a:p>
            <a:pPr algn="just">
              <a:spcBef>
                <a:spcPts val="0"/>
              </a:spcBef>
            </a:pPr>
            <a:r>
              <a:rPr lang="it-IT" sz="2400" dirty="0" smtClean="0">
                <a:solidFill>
                  <a:schemeClr val="tx1"/>
                </a:solidFill>
              </a:rPr>
              <a:t>3</a:t>
            </a:r>
            <a:r>
              <a:rPr lang="it-IT" sz="2400" dirty="0">
                <a:solidFill>
                  <a:schemeClr val="tx1"/>
                </a:solidFill>
              </a:rPr>
              <a:t>. I paragrafi 1 e 2 non si applicano nella misura in cui il trattamento sia necessario: </a:t>
            </a:r>
            <a:endParaRPr lang="it-IT" sz="2400" dirty="0" smtClean="0">
              <a:solidFill>
                <a:schemeClr val="tx1"/>
              </a:solidFill>
            </a:endParaRPr>
          </a:p>
          <a:p>
            <a:pPr marL="457200" indent="-457200" algn="just">
              <a:spcBef>
                <a:spcPts val="0"/>
              </a:spcBef>
              <a:buAutoNum type="alphaLcParenR"/>
            </a:pPr>
            <a:r>
              <a:rPr lang="it-IT" sz="2400" dirty="0" smtClean="0">
                <a:solidFill>
                  <a:schemeClr val="tx1"/>
                </a:solidFill>
              </a:rPr>
              <a:t>per </a:t>
            </a:r>
            <a:r>
              <a:rPr lang="it-IT" sz="2400" dirty="0">
                <a:solidFill>
                  <a:schemeClr val="tx1"/>
                </a:solidFill>
              </a:rPr>
              <a:t>l'esercizio del diritto alla libertà di espressione e di informazione; </a:t>
            </a:r>
            <a:endParaRPr lang="it-IT" sz="2100" dirty="0">
              <a:solidFill>
                <a:schemeClr val="tx1"/>
              </a:solidFill>
            </a:endParaRPr>
          </a:p>
        </p:txBody>
      </p:sp>
    </p:spTree>
    <p:extLst>
      <p:ext uri="{BB962C8B-B14F-4D97-AF65-F5344CB8AC3E}">
        <p14:creationId xmlns:p14="http://schemas.microsoft.com/office/powerpoint/2010/main" val="31362019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dirty="0" smtClean="0"/>
              <a:t>Articolo 17 </a:t>
            </a:r>
            <a:endParaRPr lang="it-IT" sz="2400" b="1" dirty="0"/>
          </a:p>
        </p:txBody>
      </p:sp>
      <p:sp>
        <p:nvSpPr>
          <p:cNvPr id="3" name="Sottotitolo 2"/>
          <p:cNvSpPr>
            <a:spLocks noGrp="1"/>
          </p:cNvSpPr>
          <p:nvPr>
            <p:ph type="subTitle" idx="1"/>
          </p:nvPr>
        </p:nvSpPr>
        <p:spPr>
          <a:xfrm>
            <a:off x="15988" y="915566"/>
            <a:ext cx="8928992" cy="3888432"/>
          </a:xfrm>
        </p:spPr>
        <p:txBody>
          <a:bodyPr/>
          <a:lstStyle/>
          <a:p>
            <a:pPr algn="just">
              <a:spcBef>
                <a:spcPts val="0"/>
              </a:spcBef>
            </a:pPr>
            <a:r>
              <a:rPr lang="it-IT" sz="2200" dirty="0" smtClean="0">
                <a:solidFill>
                  <a:schemeClr val="tx1"/>
                </a:solidFill>
              </a:rPr>
              <a:t>b) per </a:t>
            </a:r>
            <a:r>
              <a:rPr lang="it-IT" sz="2200" dirty="0">
                <a:solidFill>
                  <a:schemeClr val="tx1"/>
                </a:solidFill>
              </a:rPr>
              <a:t>l'adempimento di un obbligo legale che richieda il trattamento previsto dal diritto dell'Unione o dello Stato membro cui è soggetto il titolare del trattamento o per l'esecuzione di un compito svolto nel pubblico interesse oppure nell'esercizio di pubblici poteri di cui è investito il titolare del trattamento; </a:t>
            </a:r>
            <a:endParaRPr lang="it-IT" sz="2200" dirty="0" smtClean="0">
              <a:solidFill>
                <a:schemeClr val="tx1"/>
              </a:solidFill>
            </a:endParaRPr>
          </a:p>
          <a:p>
            <a:pPr algn="just">
              <a:spcBef>
                <a:spcPts val="0"/>
              </a:spcBef>
            </a:pPr>
            <a:r>
              <a:rPr lang="it-IT" sz="2200" dirty="0" smtClean="0">
                <a:solidFill>
                  <a:schemeClr val="tx1"/>
                </a:solidFill>
              </a:rPr>
              <a:t>c</a:t>
            </a:r>
            <a:r>
              <a:rPr lang="it-IT" sz="2200" dirty="0">
                <a:solidFill>
                  <a:schemeClr val="tx1"/>
                </a:solidFill>
              </a:rPr>
              <a:t>) per motivi di interesse pubblico nel settore della sanità </a:t>
            </a:r>
            <a:r>
              <a:rPr lang="it-IT" sz="2200" dirty="0" smtClean="0">
                <a:solidFill>
                  <a:schemeClr val="tx1"/>
                </a:solidFill>
              </a:rPr>
              <a:t>pubblica; </a:t>
            </a:r>
          </a:p>
          <a:p>
            <a:pPr algn="just">
              <a:spcBef>
                <a:spcPts val="0"/>
              </a:spcBef>
            </a:pPr>
            <a:r>
              <a:rPr lang="it-IT" sz="2200" dirty="0" smtClean="0">
                <a:solidFill>
                  <a:schemeClr val="tx1"/>
                </a:solidFill>
              </a:rPr>
              <a:t>d</a:t>
            </a:r>
            <a:r>
              <a:rPr lang="it-IT" sz="2200" dirty="0">
                <a:solidFill>
                  <a:schemeClr val="tx1"/>
                </a:solidFill>
              </a:rPr>
              <a:t>) a fini di archiviazione nel pubblico interesse, di ricerca scientifica o storica o a fini </a:t>
            </a:r>
            <a:r>
              <a:rPr lang="it-IT" sz="2200" dirty="0" smtClean="0">
                <a:solidFill>
                  <a:schemeClr val="tx1"/>
                </a:solidFill>
              </a:rPr>
              <a:t>statistici, </a:t>
            </a:r>
            <a:r>
              <a:rPr lang="it-IT" sz="2200" dirty="0">
                <a:solidFill>
                  <a:schemeClr val="tx1"/>
                </a:solidFill>
              </a:rPr>
              <a:t>nella misura in cui il diritto di cui al paragrafo 1 rischi di rendere impossibile o di pregiudicare gravemente il conseguimento degli obiettivi di tale trattamento; o </a:t>
            </a:r>
            <a:endParaRPr lang="it-IT" sz="2200" dirty="0" smtClean="0">
              <a:solidFill>
                <a:schemeClr val="tx1"/>
              </a:solidFill>
            </a:endParaRPr>
          </a:p>
          <a:p>
            <a:pPr algn="just">
              <a:spcBef>
                <a:spcPts val="0"/>
              </a:spcBef>
            </a:pPr>
            <a:r>
              <a:rPr lang="it-IT" sz="2200" dirty="0" smtClean="0">
                <a:solidFill>
                  <a:schemeClr val="tx1"/>
                </a:solidFill>
              </a:rPr>
              <a:t>e</a:t>
            </a:r>
            <a:r>
              <a:rPr lang="it-IT" sz="2200" dirty="0">
                <a:solidFill>
                  <a:schemeClr val="tx1"/>
                </a:solidFill>
              </a:rPr>
              <a:t>) per l'accertamento, l'esercizio o la difesa di un diritto in sede giudiziaria</a:t>
            </a:r>
            <a:r>
              <a:rPr lang="it-IT" sz="2200" dirty="0" smtClean="0">
                <a:solidFill>
                  <a:schemeClr val="tx1"/>
                </a:solidFill>
              </a:rPr>
              <a:t>.</a:t>
            </a:r>
            <a:endParaRPr lang="it-IT" sz="2200" dirty="0">
              <a:solidFill>
                <a:schemeClr val="tx1"/>
              </a:solidFill>
            </a:endParaRPr>
          </a:p>
          <a:p>
            <a:pPr algn="just">
              <a:spcBef>
                <a:spcPts val="0"/>
              </a:spcBef>
            </a:pPr>
            <a:endParaRPr lang="it-IT" sz="2200" dirty="0">
              <a:solidFill>
                <a:schemeClr val="tx1"/>
              </a:solidFill>
            </a:endParaRPr>
          </a:p>
        </p:txBody>
      </p:sp>
    </p:spTree>
    <p:extLst>
      <p:ext uri="{BB962C8B-B14F-4D97-AF65-F5344CB8AC3E}">
        <p14:creationId xmlns:p14="http://schemas.microsoft.com/office/powerpoint/2010/main" val="1326504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864096"/>
          </a:xfrm>
        </p:spPr>
        <p:txBody>
          <a:bodyPr/>
          <a:lstStyle/>
          <a:p>
            <a:r>
              <a:rPr lang="it-IT" sz="2400" i="1" dirty="0" smtClean="0"/>
              <a:t>Articolo 18</a:t>
            </a:r>
            <a:r>
              <a:rPr lang="it-IT" sz="2400" b="1" dirty="0" smtClean="0"/>
              <a:t/>
            </a:r>
            <a:br>
              <a:rPr lang="it-IT" sz="2400" b="1" dirty="0" smtClean="0"/>
            </a:br>
            <a:r>
              <a:rPr lang="it-IT" sz="2400" b="1" dirty="0" smtClean="0"/>
              <a:t> </a:t>
            </a:r>
            <a:r>
              <a:rPr lang="it-IT" sz="2400" b="1" dirty="0"/>
              <a:t>Diritto di limitazione di trattamento</a:t>
            </a:r>
            <a:endParaRPr lang="it-IT" sz="2400" b="1" dirty="0"/>
          </a:p>
        </p:txBody>
      </p:sp>
      <p:sp>
        <p:nvSpPr>
          <p:cNvPr id="3" name="Sottotitolo 2"/>
          <p:cNvSpPr>
            <a:spLocks noGrp="1"/>
          </p:cNvSpPr>
          <p:nvPr>
            <p:ph type="subTitle" idx="1"/>
          </p:nvPr>
        </p:nvSpPr>
        <p:spPr>
          <a:xfrm>
            <a:off x="15988" y="1275606"/>
            <a:ext cx="8928992" cy="3528392"/>
          </a:xfrm>
        </p:spPr>
        <p:txBody>
          <a:bodyPr/>
          <a:lstStyle/>
          <a:p>
            <a:pPr algn="just">
              <a:spcBef>
                <a:spcPts val="0"/>
              </a:spcBef>
            </a:pPr>
            <a:r>
              <a:rPr lang="it-IT" sz="2300" dirty="0" smtClean="0">
                <a:solidFill>
                  <a:schemeClr val="tx1"/>
                </a:solidFill>
              </a:rPr>
              <a:t>1. L'interessato </a:t>
            </a:r>
            <a:r>
              <a:rPr lang="it-IT" sz="2300" dirty="0">
                <a:solidFill>
                  <a:schemeClr val="tx1"/>
                </a:solidFill>
              </a:rPr>
              <a:t>ha il diritto di ottenere dal titolare del trattamento la limitazione del trattamento quando ricorre una delle seguenti ipotesi</a:t>
            </a:r>
            <a:r>
              <a:rPr lang="it-IT" sz="2300" dirty="0" smtClean="0">
                <a:solidFill>
                  <a:schemeClr val="tx1"/>
                </a:solidFill>
              </a:rPr>
              <a:t>:</a:t>
            </a:r>
          </a:p>
          <a:p>
            <a:pPr algn="just">
              <a:spcBef>
                <a:spcPts val="0"/>
              </a:spcBef>
            </a:pPr>
            <a:r>
              <a:rPr lang="it-IT" sz="2300" dirty="0" smtClean="0">
                <a:solidFill>
                  <a:schemeClr val="tx1"/>
                </a:solidFill>
              </a:rPr>
              <a:t>a) l'interessato </a:t>
            </a:r>
            <a:r>
              <a:rPr lang="it-IT" sz="2300" dirty="0">
                <a:solidFill>
                  <a:schemeClr val="tx1"/>
                </a:solidFill>
              </a:rPr>
              <a:t>contesta l'esattezza dei dati personali, per il periodo necessario al titolare del trattamento per verificare l'esattezza di tali dati personali; </a:t>
            </a:r>
            <a:endParaRPr lang="it-IT" sz="2300" dirty="0" smtClean="0">
              <a:solidFill>
                <a:schemeClr val="tx1"/>
              </a:solidFill>
            </a:endParaRPr>
          </a:p>
          <a:p>
            <a:pPr algn="just">
              <a:spcBef>
                <a:spcPts val="0"/>
              </a:spcBef>
            </a:pPr>
            <a:r>
              <a:rPr lang="it-IT" sz="2300" dirty="0" smtClean="0">
                <a:solidFill>
                  <a:schemeClr val="tx1"/>
                </a:solidFill>
              </a:rPr>
              <a:t>b</a:t>
            </a:r>
            <a:r>
              <a:rPr lang="it-IT" sz="2300" dirty="0">
                <a:solidFill>
                  <a:schemeClr val="tx1"/>
                </a:solidFill>
              </a:rPr>
              <a:t>) il trattamento è illecito e l'interessato si oppone alla cancellazione dei dati personali e chiede invece che ne sia limitato l'utilizzo; </a:t>
            </a:r>
            <a:endParaRPr lang="it-IT" sz="2300" dirty="0" smtClean="0">
              <a:solidFill>
                <a:schemeClr val="tx1"/>
              </a:solidFill>
            </a:endParaRPr>
          </a:p>
          <a:p>
            <a:pPr algn="just">
              <a:spcBef>
                <a:spcPts val="0"/>
              </a:spcBef>
            </a:pPr>
            <a:r>
              <a:rPr lang="it-IT" sz="2300" dirty="0" smtClean="0">
                <a:solidFill>
                  <a:schemeClr val="tx1"/>
                </a:solidFill>
              </a:rPr>
              <a:t>c</a:t>
            </a:r>
            <a:r>
              <a:rPr lang="it-IT" sz="2300" dirty="0">
                <a:solidFill>
                  <a:schemeClr val="tx1"/>
                </a:solidFill>
              </a:rPr>
              <a:t>) benché il titolare del trattamento non ne abbia più bisogno ai fini del trattamento, i dati personali sono necessari all'interessato per l'accertamento, l'esercizio o la difesa di un diritto in sede giudiziaria; </a:t>
            </a:r>
            <a:endParaRPr lang="it-IT" sz="2100" dirty="0">
              <a:solidFill>
                <a:schemeClr val="tx1"/>
              </a:solidFill>
            </a:endParaRPr>
          </a:p>
        </p:txBody>
      </p:sp>
    </p:spTree>
    <p:extLst>
      <p:ext uri="{BB962C8B-B14F-4D97-AF65-F5344CB8AC3E}">
        <p14:creationId xmlns:p14="http://schemas.microsoft.com/office/powerpoint/2010/main" val="799703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dirty="0" smtClean="0"/>
              <a:t>Articolo 18</a:t>
            </a:r>
            <a:endParaRPr lang="it-IT" sz="2400" b="1" dirty="0"/>
          </a:p>
        </p:txBody>
      </p:sp>
      <p:sp>
        <p:nvSpPr>
          <p:cNvPr id="3" name="Sottotitolo 2"/>
          <p:cNvSpPr>
            <a:spLocks noGrp="1"/>
          </p:cNvSpPr>
          <p:nvPr>
            <p:ph type="subTitle" idx="1"/>
          </p:nvPr>
        </p:nvSpPr>
        <p:spPr>
          <a:xfrm>
            <a:off x="107504" y="987574"/>
            <a:ext cx="8928992" cy="3816424"/>
          </a:xfrm>
        </p:spPr>
        <p:txBody>
          <a:bodyPr/>
          <a:lstStyle/>
          <a:p>
            <a:pPr algn="just">
              <a:spcBef>
                <a:spcPts val="0"/>
              </a:spcBef>
            </a:pPr>
            <a:r>
              <a:rPr lang="it-IT" sz="2100" dirty="0" smtClean="0">
                <a:solidFill>
                  <a:schemeClr val="tx1"/>
                </a:solidFill>
              </a:rPr>
              <a:t>d</a:t>
            </a:r>
            <a:r>
              <a:rPr lang="it-IT" sz="2100" dirty="0">
                <a:solidFill>
                  <a:schemeClr val="tx1"/>
                </a:solidFill>
              </a:rPr>
              <a:t>) l'interessato si è opposto al trattamento ai sensi dell'articolo 21, paragrafo 1, in attesa della verifica in merito all'eventuale prevalenza dei motivi legittimi del titolare del trattamento rispetto a quelli dell'interessato. </a:t>
            </a:r>
            <a:endParaRPr lang="it-IT" sz="2100" dirty="0" smtClean="0">
              <a:solidFill>
                <a:schemeClr val="tx1"/>
              </a:solidFill>
            </a:endParaRPr>
          </a:p>
          <a:p>
            <a:pPr algn="just">
              <a:spcBef>
                <a:spcPts val="0"/>
              </a:spcBef>
            </a:pPr>
            <a:r>
              <a:rPr lang="it-IT" sz="2100" dirty="0" smtClean="0">
                <a:solidFill>
                  <a:schemeClr val="tx1"/>
                </a:solidFill>
              </a:rPr>
              <a:t>2</a:t>
            </a:r>
            <a:r>
              <a:rPr lang="it-IT" sz="2100" dirty="0">
                <a:solidFill>
                  <a:schemeClr val="tx1"/>
                </a:solidFill>
              </a:rPr>
              <a:t>. Se il trattamento è limitato a norma del paragrafo 1, tali dati personali sono trattati, salvo che per la conservazione, soltanto con il consenso dell'interessato o per l'accertamento, l'esercizio o la difesa di un diritto in sede giudiziaria oppure per tutelare i diritti di un'altra persona fisica o giuridica o per motivi di interesse pubblico rilevante dell'Unione o di uno Stato membro. </a:t>
            </a:r>
            <a:endParaRPr lang="it-IT" sz="2100" dirty="0" smtClean="0">
              <a:solidFill>
                <a:schemeClr val="tx1"/>
              </a:solidFill>
            </a:endParaRPr>
          </a:p>
          <a:p>
            <a:pPr algn="just">
              <a:spcBef>
                <a:spcPts val="0"/>
              </a:spcBef>
            </a:pPr>
            <a:r>
              <a:rPr lang="it-IT" sz="2100" dirty="0">
                <a:solidFill>
                  <a:schemeClr val="tx1"/>
                </a:solidFill>
              </a:rPr>
              <a:t>3. L'interessato che ha ottenuto la limitazione del trattamento a norma del paragrafo 1 è informato dal titolare del trattamento prima che detta limitazione sia revocata. </a:t>
            </a:r>
            <a:endParaRPr lang="it-IT" sz="2100" dirty="0">
              <a:solidFill>
                <a:schemeClr val="tx1"/>
              </a:solidFill>
            </a:endParaRPr>
          </a:p>
        </p:txBody>
      </p:sp>
    </p:spTree>
    <p:extLst>
      <p:ext uri="{BB962C8B-B14F-4D97-AF65-F5344CB8AC3E}">
        <p14:creationId xmlns:p14="http://schemas.microsoft.com/office/powerpoint/2010/main" val="11464554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1152128"/>
          </a:xfrm>
        </p:spPr>
        <p:txBody>
          <a:bodyPr/>
          <a:lstStyle/>
          <a:p>
            <a:r>
              <a:rPr lang="it-IT" sz="2400" i="1" dirty="0"/>
              <a:t>Articolo </a:t>
            </a:r>
            <a:r>
              <a:rPr lang="it-IT" sz="2400" i="1" dirty="0" smtClean="0"/>
              <a:t>19</a:t>
            </a:r>
            <a:br>
              <a:rPr lang="it-IT" sz="2400" i="1" dirty="0" smtClean="0"/>
            </a:br>
            <a:r>
              <a:rPr lang="it-IT" sz="2400" b="1" dirty="0" smtClean="0"/>
              <a:t>Obbligo </a:t>
            </a:r>
            <a:r>
              <a:rPr lang="it-IT" sz="2400" b="1" dirty="0"/>
              <a:t>di notifica in caso di rettifica o cancellazione dei dati personali o limitazione del trattamento </a:t>
            </a:r>
            <a:endParaRPr lang="it-IT" sz="2400" b="1" dirty="0"/>
          </a:p>
        </p:txBody>
      </p:sp>
      <p:sp>
        <p:nvSpPr>
          <p:cNvPr id="3" name="Sottotitolo 2"/>
          <p:cNvSpPr>
            <a:spLocks noGrp="1"/>
          </p:cNvSpPr>
          <p:nvPr>
            <p:ph type="subTitle" idx="1"/>
          </p:nvPr>
        </p:nvSpPr>
        <p:spPr>
          <a:xfrm>
            <a:off x="107504" y="1851670"/>
            <a:ext cx="8928992" cy="2952328"/>
          </a:xfrm>
        </p:spPr>
        <p:txBody>
          <a:bodyPr/>
          <a:lstStyle/>
          <a:p>
            <a:pPr algn="just">
              <a:spcBef>
                <a:spcPts val="0"/>
              </a:spcBef>
            </a:pPr>
            <a:r>
              <a:rPr lang="it-IT" sz="2500" dirty="0">
                <a:solidFill>
                  <a:schemeClr val="tx1"/>
                </a:solidFill>
              </a:rPr>
              <a:t>Il titolare del trattamento comunica a ciascuno dei destinatari cui sono stati trasmessi i dati personali le eventuali rettifiche o cancellazioni o limitazioni del trattamento effettuate a norma dell'articolo 16, dell'articolo 17, paragrafo 1, e dell'articolo 18, salvo che ciò si riveli impossibile o implichi uno sforzo sproporzionato. Il titolare del trattamento comunica all'interessato tali destinatari qualora l'interessato lo richieda. </a:t>
            </a:r>
            <a:endParaRPr lang="it-IT" sz="2500" dirty="0">
              <a:solidFill>
                <a:schemeClr val="tx1"/>
              </a:solidFill>
            </a:endParaRPr>
          </a:p>
        </p:txBody>
      </p:sp>
    </p:spTree>
    <p:extLst>
      <p:ext uri="{BB962C8B-B14F-4D97-AF65-F5344CB8AC3E}">
        <p14:creationId xmlns:p14="http://schemas.microsoft.com/office/powerpoint/2010/main" val="3314857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627534"/>
            <a:ext cx="7200800" cy="576064"/>
          </a:xfrm>
        </p:spPr>
        <p:txBody>
          <a:bodyPr/>
          <a:lstStyle/>
          <a:p>
            <a:r>
              <a:rPr lang="it-IT" sz="3600" b="1" i="1" dirty="0"/>
              <a:t>Articolo </a:t>
            </a:r>
            <a:r>
              <a:rPr lang="it-IT" sz="3600" b="1" i="1" dirty="0" smtClean="0"/>
              <a:t>12</a:t>
            </a:r>
            <a:endParaRPr lang="it-IT" sz="3600" b="1" dirty="0"/>
          </a:p>
        </p:txBody>
      </p:sp>
      <p:sp>
        <p:nvSpPr>
          <p:cNvPr id="3" name="Sottotitolo 2"/>
          <p:cNvSpPr>
            <a:spLocks noGrp="1"/>
          </p:cNvSpPr>
          <p:nvPr>
            <p:ph type="subTitle" idx="1"/>
          </p:nvPr>
        </p:nvSpPr>
        <p:spPr>
          <a:xfrm>
            <a:off x="251520" y="1131590"/>
            <a:ext cx="8640960" cy="3672408"/>
          </a:xfrm>
        </p:spPr>
        <p:txBody>
          <a:bodyPr/>
          <a:lstStyle/>
          <a:p>
            <a:pPr algn="just">
              <a:spcBef>
                <a:spcPts val="0"/>
              </a:spcBef>
            </a:pPr>
            <a:r>
              <a:rPr lang="it-IT" sz="2000" dirty="0">
                <a:solidFill>
                  <a:schemeClr val="tx1"/>
                </a:solidFill>
              </a:rPr>
              <a:t>1.   Il titolare del trattamento adotta misure appropriate per fornire all'interessato tutte le informazioni e le comunicazioni di cui agli articoli successivi relative al trattamento in forma concisa, trasparente, intelligibile e facilmente accessibile, con un linguaggio semplice e chiaro, in particolare nel caso di informazioni destinate specificamente ai minori. Le informazioni sono fornite per iscritto o con altri mezzi, anche, se del caso, con mezzi elettronici. Se richiesto dall'interessato, le informazioni possono essere fornite oralmente, purché sia comprovata con altri mezzi l'identità dell'interessato.</a:t>
            </a:r>
          </a:p>
          <a:p>
            <a:pPr algn="just">
              <a:spcBef>
                <a:spcPts val="0"/>
              </a:spcBef>
            </a:pPr>
            <a:r>
              <a:rPr lang="it-IT" sz="2000" dirty="0">
                <a:solidFill>
                  <a:schemeClr val="tx1"/>
                </a:solidFill>
              </a:rPr>
              <a:t>2.   Il titolare del trattamento agevola l'esercizio dei diritti dell'interessato e non può rifiutare di soddisfare la richiesta dell'interessato al fine di esercitare i suoi diritti, salvo che il titolare del trattamento dimostri che non è in grado di identificare l'interessato.</a:t>
            </a:r>
          </a:p>
        </p:txBody>
      </p:sp>
    </p:spTree>
    <p:extLst>
      <p:ext uri="{BB962C8B-B14F-4D97-AF65-F5344CB8AC3E}">
        <p14:creationId xmlns:p14="http://schemas.microsoft.com/office/powerpoint/2010/main" val="8870171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792088"/>
          </a:xfrm>
        </p:spPr>
        <p:txBody>
          <a:bodyPr/>
          <a:lstStyle/>
          <a:p>
            <a:r>
              <a:rPr lang="it-IT" sz="2400" i="1" dirty="0"/>
              <a:t>Articolo </a:t>
            </a:r>
            <a:r>
              <a:rPr lang="it-IT" sz="2400" i="1" dirty="0" smtClean="0"/>
              <a:t>20</a:t>
            </a:r>
            <a:br>
              <a:rPr lang="it-IT" sz="2400" i="1" dirty="0" smtClean="0"/>
            </a:br>
            <a:r>
              <a:rPr lang="it-IT" sz="2400" b="1" dirty="0"/>
              <a:t>Diritto alla portabilità dei dati </a:t>
            </a:r>
            <a:endParaRPr lang="it-IT" sz="2400" b="1" dirty="0"/>
          </a:p>
        </p:txBody>
      </p:sp>
      <p:sp>
        <p:nvSpPr>
          <p:cNvPr id="3" name="Sottotitolo 2"/>
          <p:cNvSpPr>
            <a:spLocks noGrp="1"/>
          </p:cNvSpPr>
          <p:nvPr>
            <p:ph type="subTitle" idx="1"/>
          </p:nvPr>
        </p:nvSpPr>
        <p:spPr>
          <a:xfrm>
            <a:off x="107504" y="1347614"/>
            <a:ext cx="8928992" cy="3456384"/>
          </a:xfrm>
        </p:spPr>
        <p:txBody>
          <a:bodyPr/>
          <a:lstStyle/>
          <a:p>
            <a:pPr algn="just">
              <a:spcBef>
                <a:spcPts val="0"/>
              </a:spcBef>
            </a:pPr>
            <a:r>
              <a:rPr lang="it-IT" sz="2300" dirty="0" smtClean="0">
                <a:solidFill>
                  <a:schemeClr val="tx1"/>
                </a:solidFill>
              </a:rPr>
              <a:t>1. L'interessato </a:t>
            </a:r>
            <a:r>
              <a:rPr lang="it-IT" sz="2300" dirty="0">
                <a:solidFill>
                  <a:schemeClr val="tx1"/>
                </a:solidFill>
              </a:rPr>
              <a:t>ha il diritto di ricevere in un formato strutturato, di uso comune e leggibile da dispositivo automatico i dati personali che lo riguardano forniti a un titolare del trattamento e ha il diritto di trasmettere tali dati a un altro titolare del trattamento senza impedimenti da parte del titolare del trattamento cui li ha forniti qualora: </a:t>
            </a:r>
            <a:endParaRPr lang="it-IT" sz="2300" dirty="0" smtClean="0">
              <a:solidFill>
                <a:schemeClr val="tx1"/>
              </a:solidFill>
            </a:endParaRPr>
          </a:p>
          <a:p>
            <a:pPr algn="just">
              <a:spcBef>
                <a:spcPts val="0"/>
              </a:spcBef>
            </a:pPr>
            <a:r>
              <a:rPr lang="it-IT" sz="2300" dirty="0" smtClean="0">
                <a:solidFill>
                  <a:schemeClr val="tx1"/>
                </a:solidFill>
              </a:rPr>
              <a:t>a) </a:t>
            </a:r>
            <a:r>
              <a:rPr lang="it-IT" sz="2300" dirty="0">
                <a:solidFill>
                  <a:schemeClr val="tx1"/>
                </a:solidFill>
              </a:rPr>
              <a:t>l'interessato </a:t>
            </a:r>
            <a:r>
              <a:rPr lang="it-IT" sz="2300" dirty="0" smtClean="0">
                <a:solidFill>
                  <a:schemeClr val="tx1"/>
                </a:solidFill>
              </a:rPr>
              <a:t>abbia </a:t>
            </a:r>
            <a:r>
              <a:rPr lang="it-IT" sz="2300" dirty="0">
                <a:solidFill>
                  <a:schemeClr val="tx1"/>
                </a:solidFill>
              </a:rPr>
              <a:t>espresso il consenso al trattamento dei propri dati personali per una o più specifiche </a:t>
            </a:r>
            <a:r>
              <a:rPr lang="it-IT" sz="2300" dirty="0" smtClean="0">
                <a:solidFill>
                  <a:schemeClr val="tx1"/>
                </a:solidFill>
              </a:rPr>
              <a:t>finalità, </a:t>
            </a:r>
            <a:r>
              <a:rPr lang="it-IT" sz="2300" dirty="0">
                <a:solidFill>
                  <a:schemeClr val="tx1"/>
                </a:solidFill>
              </a:rPr>
              <a:t>o </a:t>
            </a:r>
            <a:r>
              <a:rPr lang="it-IT" sz="2300" dirty="0" smtClean="0">
                <a:solidFill>
                  <a:schemeClr val="tx1"/>
                </a:solidFill>
              </a:rPr>
              <a:t>il </a:t>
            </a:r>
            <a:r>
              <a:rPr lang="it-IT" sz="2300" dirty="0">
                <a:solidFill>
                  <a:schemeClr val="tx1"/>
                </a:solidFill>
              </a:rPr>
              <a:t>trattamento </a:t>
            </a:r>
            <a:r>
              <a:rPr lang="it-IT" sz="2300" dirty="0" smtClean="0">
                <a:solidFill>
                  <a:schemeClr val="tx1"/>
                </a:solidFill>
              </a:rPr>
              <a:t>sia </a:t>
            </a:r>
            <a:r>
              <a:rPr lang="it-IT" sz="2300" dirty="0">
                <a:solidFill>
                  <a:schemeClr val="tx1"/>
                </a:solidFill>
              </a:rPr>
              <a:t>necessario all'esecuzione di un contratto di cui l'interessato è parte o all'esecuzione di misure precontrattuali adottate su richiesta dello </a:t>
            </a:r>
            <a:r>
              <a:rPr lang="it-IT" sz="2300" dirty="0" smtClean="0">
                <a:solidFill>
                  <a:schemeClr val="tx1"/>
                </a:solidFill>
              </a:rPr>
              <a:t>stesso; e</a:t>
            </a:r>
            <a:endParaRPr lang="it-IT" sz="2300" dirty="0">
              <a:solidFill>
                <a:schemeClr val="tx1"/>
              </a:solidFill>
            </a:endParaRPr>
          </a:p>
        </p:txBody>
      </p:sp>
    </p:spTree>
    <p:extLst>
      <p:ext uri="{BB962C8B-B14F-4D97-AF65-F5344CB8AC3E}">
        <p14:creationId xmlns:p14="http://schemas.microsoft.com/office/powerpoint/2010/main" val="29338430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432048"/>
          </a:xfrm>
        </p:spPr>
        <p:txBody>
          <a:bodyPr/>
          <a:lstStyle/>
          <a:p>
            <a:r>
              <a:rPr lang="it-IT" sz="2400" b="1" dirty="0"/>
              <a:t>Articolo </a:t>
            </a:r>
            <a:r>
              <a:rPr lang="it-IT" sz="2400" b="1" dirty="0" smtClean="0"/>
              <a:t>20</a:t>
            </a:r>
            <a:endParaRPr lang="it-IT" sz="2400" b="1" dirty="0"/>
          </a:p>
        </p:txBody>
      </p:sp>
      <p:sp>
        <p:nvSpPr>
          <p:cNvPr id="3" name="Sottotitolo 2"/>
          <p:cNvSpPr>
            <a:spLocks noGrp="1"/>
          </p:cNvSpPr>
          <p:nvPr>
            <p:ph type="subTitle" idx="1"/>
          </p:nvPr>
        </p:nvSpPr>
        <p:spPr>
          <a:xfrm>
            <a:off x="107504" y="915566"/>
            <a:ext cx="8928992" cy="3888432"/>
          </a:xfrm>
        </p:spPr>
        <p:txBody>
          <a:bodyPr/>
          <a:lstStyle/>
          <a:p>
            <a:pPr algn="just">
              <a:spcBef>
                <a:spcPts val="0"/>
              </a:spcBef>
            </a:pPr>
            <a:r>
              <a:rPr lang="it-IT" sz="2300" dirty="0" smtClean="0">
                <a:solidFill>
                  <a:schemeClr val="tx1"/>
                </a:solidFill>
              </a:rPr>
              <a:t>b</a:t>
            </a:r>
            <a:r>
              <a:rPr lang="it-IT" sz="2300" dirty="0">
                <a:solidFill>
                  <a:schemeClr val="tx1"/>
                </a:solidFill>
              </a:rPr>
              <a:t>) il trattamento sia effettuato con mezzi automatizzati. </a:t>
            </a:r>
            <a:endParaRPr lang="it-IT" sz="2300" dirty="0" smtClean="0">
              <a:solidFill>
                <a:schemeClr val="tx1"/>
              </a:solidFill>
            </a:endParaRPr>
          </a:p>
          <a:p>
            <a:pPr algn="just">
              <a:spcBef>
                <a:spcPts val="0"/>
              </a:spcBef>
            </a:pPr>
            <a:r>
              <a:rPr lang="it-IT" sz="2300" dirty="0" smtClean="0">
                <a:solidFill>
                  <a:schemeClr val="tx1"/>
                </a:solidFill>
              </a:rPr>
              <a:t>2</a:t>
            </a:r>
            <a:r>
              <a:rPr lang="it-IT" sz="2300" dirty="0">
                <a:solidFill>
                  <a:schemeClr val="tx1"/>
                </a:solidFill>
              </a:rPr>
              <a:t>. Nell'esercitare i propri diritti relativamente alla portabilità dei dati a norma del paragrafo 1, l'interessato ha il diritto di ottenere la trasmissione diretta dei dati personali da un titolare del trattamento all'altro, se tecnicamente fattibile. </a:t>
            </a:r>
            <a:endParaRPr lang="it-IT" sz="2300" dirty="0" smtClean="0">
              <a:solidFill>
                <a:schemeClr val="tx1"/>
              </a:solidFill>
            </a:endParaRPr>
          </a:p>
          <a:p>
            <a:pPr algn="just">
              <a:spcBef>
                <a:spcPts val="0"/>
              </a:spcBef>
            </a:pPr>
            <a:r>
              <a:rPr lang="it-IT" sz="2300" dirty="0" smtClean="0">
                <a:solidFill>
                  <a:schemeClr val="tx1"/>
                </a:solidFill>
              </a:rPr>
              <a:t>3</a:t>
            </a:r>
            <a:r>
              <a:rPr lang="it-IT" sz="2300" dirty="0">
                <a:solidFill>
                  <a:schemeClr val="tx1"/>
                </a:solidFill>
              </a:rPr>
              <a:t>. L'esercizio del diritto di cui al paragrafo 1 del presente articolo lascia impregiudicato l'articolo 17. Tale diritto non si applica al trattamento necessario per l'esecuzione di un compito di interesse pubblico o connesso all'esercizio di pubblici poteri di cui è investito il titolare del trattamento. </a:t>
            </a:r>
            <a:endParaRPr lang="it-IT" sz="2300" dirty="0" smtClean="0">
              <a:solidFill>
                <a:schemeClr val="tx1"/>
              </a:solidFill>
            </a:endParaRPr>
          </a:p>
          <a:p>
            <a:pPr algn="just">
              <a:spcBef>
                <a:spcPts val="0"/>
              </a:spcBef>
            </a:pPr>
            <a:r>
              <a:rPr lang="it-IT" sz="2300" dirty="0" smtClean="0">
                <a:solidFill>
                  <a:schemeClr val="tx1"/>
                </a:solidFill>
              </a:rPr>
              <a:t>4</a:t>
            </a:r>
            <a:r>
              <a:rPr lang="it-IT" sz="2300" dirty="0">
                <a:solidFill>
                  <a:schemeClr val="tx1"/>
                </a:solidFill>
              </a:rPr>
              <a:t>. Il diritto di cui al paragrafo 1 non deve ledere i diritti e le libertà altrui. </a:t>
            </a:r>
            <a:endParaRPr lang="it-IT" sz="2300" dirty="0">
              <a:solidFill>
                <a:schemeClr val="tx1"/>
              </a:solidFill>
            </a:endParaRPr>
          </a:p>
        </p:txBody>
      </p:sp>
    </p:spTree>
    <p:extLst>
      <p:ext uri="{BB962C8B-B14F-4D97-AF65-F5344CB8AC3E}">
        <p14:creationId xmlns:p14="http://schemas.microsoft.com/office/powerpoint/2010/main" val="2610833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555526"/>
            <a:ext cx="8856984" cy="1152128"/>
          </a:xfrm>
        </p:spPr>
        <p:txBody>
          <a:bodyPr/>
          <a:lstStyle/>
          <a:p>
            <a:r>
              <a:rPr lang="it-IT" sz="2400" i="1" dirty="0"/>
              <a:t>Sezione 4</a:t>
            </a:r>
            <a:r>
              <a:rPr lang="it-IT" sz="2400" dirty="0"/>
              <a:t> </a:t>
            </a:r>
            <a:r>
              <a:rPr lang="it-IT" sz="2400" dirty="0" smtClean="0"/>
              <a:t>                   </a:t>
            </a:r>
            <a:r>
              <a:rPr lang="it-IT" sz="2400" b="1" dirty="0" smtClean="0"/>
              <a:t>Diritto </a:t>
            </a:r>
            <a:r>
              <a:rPr lang="it-IT" sz="2400" b="1" dirty="0"/>
              <a:t>di opposizione e processo decisionale </a:t>
            </a:r>
            <a:r>
              <a:rPr lang="it-IT" sz="2400" b="1" dirty="0" smtClean="0"/>
              <a:t> </a:t>
            </a:r>
            <a:br>
              <a:rPr lang="it-IT" sz="2400" b="1" dirty="0" smtClean="0"/>
            </a:br>
            <a:r>
              <a:rPr lang="it-IT" sz="2400" b="1" dirty="0"/>
              <a:t> </a:t>
            </a:r>
            <a:r>
              <a:rPr lang="it-IT" sz="2400" b="1" dirty="0" smtClean="0"/>
              <a:t>                                    automatizzato </a:t>
            </a:r>
            <a:r>
              <a:rPr lang="it-IT" sz="2400" b="1" dirty="0"/>
              <a:t>relativo alle persone fisiche </a:t>
            </a:r>
            <a:r>
              <a:rPr lang="it-IT" sz="2400" dirty="0" smtClean="0"/>
              <a:t/>
            </a:r>
            <a:br>
              <a:rPr lang="it-IT" sz="2400" dirty="0" smtClean="0"/>
            </a:br>
            <a:r>
              <a:rPr lang="it-IT" sz="2400" i="1" dirty="0" smtClean="0"/>
              <a:t>Articolo </a:t>
            </a:r>
            <a:r>
              <a:rPr lang="it-IT" sz="2400" i="1" dirty="0"/>
              <a:t>21 </a:t>
            </a:r>
            <a:r>
              <a:rPr lang="it-IT" sz="2400" i="1" dirty="0" smtClean="0"/>
              <a:t> </a:t>
            </a:r>
            <a:r>
              <a:rPr lang="it-IT" sz="2400" i="1" dirty="0"/>
              <a:t> </a:t>
            </a:r>
            <a:r>
              <a:rPr lang="it-IT" sz="2400" i="1" dirty="0" smtClean="0"/>
              <a:t>                                                           </a:t>
            </a:r>
            <a:r>
              <a:rPr lang="it-IT" sz="2400" b="1" dirty="0" smtClean="0"/>
              <a:t>Diritto </a:t>
            </a:r>
            <a:r>
              <a:rPr lang="it-IT" sz="2400" b="1" dirty="0"/>
              <a:t>di opposizione</a:t>
            </a:r>
            <a:r>
              <a:rPr lang="it-IT" sz="2400" dirty="0"/>
              <a:t> </a:t>
            </a:r>
            <a:endParaRPr lang="it-IT" sz="2400" b="1" dirty="0"/>
          </a:p>
        </p:txBody>
      </p:sp>
      <p:sp>
        <p:nvSpPr>
          <p:cNvPr id="3" name="Sottotitolo 2"/>
          <p:cNvSpPr>
            <a:spLocks noGrp="1"/>
          </p:cNvSpPr>
          <p:nvPr>
            <p:ph type="subTitle" idx="1"/>
          </p:nvPr>
        </p:nvSpPr>
        <p:spPr>
          <a:xfrm>
            <a:off x="107504" y="1635646"/>
            <a:ext cx="8928992" cy="3168352"/>
          </a:xfrm>
        </p:spPr>
        <p:txBody>
          <a:bodyPr/>
          <a:lstStyle/>
          <a:p>
            <a:pPr algn="just">
              <a:spcBef>
                <a:spcPts val="0"/>
              </a:spcBef>
            </a:pPr>
            <a:r>
              <a:rPr lang="it-IT" sz="1800" dirty="0">
                <a:solidFill>
                  <a:schemeClr val="tx1"/>
                </a:solidFill>
              </a:rPr>
              <a:t>1. L'interessato ha il diritto di opporsi in qualsiasi </a:t>
            </a:r>
            <a:r>
              <a:rPr lang="it-IT" sz="1800" dirty="0" smtClean="0">
                <a:solidFill>
                  <a:schemeClr val="tx1"/>
                </a:solidFill>
              </a:rPr>
              <a:t>momento </a:t>
            </a:r>
            <a:r>
              <a:rPr lang="it-IT" sz="1800" dirty="0">
                <a:solidFill>
                  <a:schemeClr val="tx1"/>
                </a:solidFill>
              </a:rPr>
              <a:t>per motivi connessi alla sua situazione particolare, al </a:t>
            </a:r>
            <a:r>
              <a:rPr lang="it-IT" sz="1800" dirty="0" smtClean="0">
                <a:solidFill>
                  <a:schemeClr val="tx1"/>
                </a:solidFill>
              </a:rPr>
              <a:t>trattamento, </a:t>
            </a:r>
            <a:r>
              <a:rPr lang="it-IT" sz="1800" dirty="0">
                <a:solidFill>
                  <a:schemeClr val="tx1"/>
                </a:solidFill>
              </a:rPr>
              <a:t>compresa la </a:t>
            </a:r>
            <a:r>
              <a:rPr lang="it-IT" sz="1800" dirty="0" err="1">
                <a:solidFill>
                  <a:schemeClr val="tx1"/>
                </a:solidFill>
              </a:rPr>
              <a:t>profilazione</a:t>
            </a:r>
            <a:r>
              <a:rPr lang="it-IT" sz="1800" dirty="0">
                <a:solidFill>
                  <a:schemeClr val="tx1"/>
                </a:solidFill>
              </a:rPr>
              <a:t> sulla base di tali disposizioni,</a:t>
            </a:r>
            <a:r>
              <a:rPr lang="it-IT" sz="1800" dirty="0" smtClean="0">
                <a:solidFill>
                  <a:schemeClr val="tx1"/>
                </a:solidFill>
              </a:rPr>
              <a:t> </a:t>
            </a:r>
            <a:r>
              <a:rPr lang="it-IT" sz="1800" dirty="0">
                <a:solidFill>
                  <a:schemeClr val="tx1"/>
                </a:solidFill>
              </a:rPr>
              <a:t>dei </a:t>
            </a:r>
            <a:r>
              <a:rPr lang="it-IT" sz="1800" dirty="0" smtClean="0">
                <a:solidFill>
                  <a:schemeClr val="tx1"/>
                </a:solidFill>
              </a:rPr>
              <a:t>propri dati </a:t>
            </a:r>
            <a:r>
              <a:rPr lang="it-IT" sz="1800" dirty="0">
                <a:solidFill>
                  <a:schemeClr val="tx1"/>
                </a:solidFill>
              </a:rPr>
              <a:t>personali </a:t>
            </a:r>
            <a:r>
              <a:rPr lang="it-IT" sz="1800" dirty="0" smtClean="0">
                <a:solidFill>
                  <a:schemeClr val="tx1"/>
                </a:solidFill>
              </a:rPr>
              <a:t>necessario </a:t>
            </a:r>
            <a:r>
              <a:rPr lang="it-IT" sz="1800" dirty="0">
                <a:solidFill>
                  <a:schemeClr val="tx1"/>
                </a:solidFill>
              </a:rPr>
              <a:t>per l'esecuzione di un compito di interesse pubblico o connesso all'esercizio di pubblici poteri di cui è investito il titolare del trattamento oppure per il perseguimento del legittimo interesse del titolare del trattamento o di terzi, a condizione che non prevalgano gli interessi o i diritti e le libertà fondamentali dell'interessato che richiedono la protezione dei dati personali, in particolare se l'interessato è un minore</a:t>
            </a:r>
            <a:r>
              <a:rPr lang="it-IT" sz="1800" dirty="0" smtClean="0">
                <a:solidFill>
                  <a:schemeClr val="tx1"/>
                </a:solidFill>
              </a:rPr>
              <a:t>. </a:t>
            </a:r>
            <a:r>
              <a:rPr lang="it-IT" sz="1800" dirty="0">
                <a:solidFill>
                  <a:schemeClr val="tx1"/>
                </a:solidFill>
              </a:rPr>
              <a:t>Il titolare del trattamento si astiene dal trattare ulteriormente i dati personali salvo che egli dimostri l'esistenza di motivi legittimi cogenti per procedere al trattamento che prevalgono sugli interessi, sui diritti e sulle libertà dell'interessato oppure per l'accertamento, l'esercizio o la difesa di un diritto in sede giudiziaria. </a:t>
            </a:r>
            <a:endParaRPr lang="it-IT" sz="1800" dirty="0">
              <a:solidFill>
                <a:schemeClr val="tx1"/>
              </a:solidFill>
            </a:endParaRPr>
          </a:p>
        </p:txBody>
      </p:sp>
    </p:spTree>
    <p:extLst>
      <p:ext uri="{BB962C8B-B14F-4D97-AF65-F5344CB8AC3E}">
        <p14:creationId xmlns:p14="http://schemas.microsoft.com/office/powerpoint/2010/main" val="5998193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555526"/>
            <a:ext cx="8856984" cy="792088"/>
          </a:xfrm>
        </p:spPr>
        <p:txBody>
          <a:bodyPr/>
          <a:lstStyle/>
          <a:p>
            <a:r>
              <a:rPr lang="it-IT" sz="2400" i="1" dirty="0" smtClean="0"/>
              <a:t>Articolo </a:t>
            </a:r>
            <a:r>
              <a:rPr lang="it-IT" sz="2400" i="1" dirty="0"/>
              <a:t>21 </a:t>
            </a:r>
            <a:r>
              <a:rPr lang="it-IT" sz="2400" i="1" dirty="0" smtClean="0"/>
              <a:t>                    </a:t>
            </a:r>
            <a:br>
              <a:rPr lang="it-IT" sz="2400" i="1" dirty="0" smtClean="0"/>
            </a:br>
            <a:r>
              <a:rPr lang="it-IT" sz="2400" b="1" dirty="0" smtClean="0"/>
              <a:t>Diritto </a:t>
            </a:r>
            <a:r>
              <a:rPr lang="it-IT" sz="2400" b="1" dirty="0"/>
              <a:t>di opposizione</a:t>
            </a:r>
            <a:r>
              <a:rPr lang="it-IT" sz="2400" dirty="0"/>
              <a:t> </a:t>
            </a:r>
            <a:endParaRPr lang="it-IT" sz="2400" b="1" dirty="0"/>
          </a:p>
        </p:txBody>
      </p:sp>
      <p:sp>
        <p:nvSpPr>
          <p:cNvPr id="3" name="Sottotitolo 2"/>
          <p:cNvSpPr>
            <a:spLocks noGrp="1"/>
          </p:cNvSpPr>
          <p:nvPr>
            <p:ph type="subTitle" idx="1"/>
          </p:nvPr>
        </p:nvSpPr>
        <p:spPr>
          <a:xfrm>
            <a:off x="107504" y="1347614"/>
            <a:ext cx="8928992" cy="3456384"/>
          </a:xfrm>
        </p:spPr>
        <p:txBody>
          <a:bodyPr/>
          <a:lstStyle/>
          <a:p>
            <a:pPr algn="just">
              <a:spcBef>
                <a:spcPts val="0"/>
              </a:spcBef>
            </a:pPr>
            <a:r>
              <a:rPr lang="it-IT" sz="2200" dirty="0">
                <a:solidFill>
                  <a:schemeClr val="tx1"/>
                </a:solidFill>
              </a:rPr>
              <a:t>2. Qualora i dati personali siano trattati per finalità di marketing diretto, l'interessato ha il diritto di opporsi in qualsiasi momento al trattamento dei dati personali che lo riguardano effettuato per tali finalità, compresa la </a:t>
            </a:r>
            <a:r>
              <a:rPr lang="it-IT" sz="2200" dirty="0" err="1">
                <a:solidFill>
                  <a:schemeClr val="tx1"/>
                </a:solidFill>
              </a:rPr>
              <a:t>profilazione</a:t>
            </a:r>
            <a:r>
              <a:rPr lang="it-IT" sz="2200" dirty="0">
                <a:solidFill>
                  <a:schemeClr val="tx1"/>
                </a:solidFill>
              </a:rPr>
              <a:t> nella misura in cui sia connessa a tale marketing diretto. </a:t>
            </a:r>
            <a:endParaRPr lang="it-IT" sz="2200" dirty="0" smtClean="0">
              <a:solidFill>
                <a:schemeClr val="tx1"/>
              </a:solidFill>
            </a:endParaRPr>
          </a:p>
          <a:p>
            <a:pPr algn="just">
              <a:spcBef>
                <a:spcPts val="0"/>
              </a:spcBef>
            </a:pPr>
            <a:r>
              <a:rPr lang="it-IT" sz="2200" dirty="0" smtClean="0">
                <a:solidFill>
                  <a:schemeClr val="tx1"/>
                </a:solidFill>
              </a:rPr>
              <a:t>3</a:t>
            </a:r>
            <a:r>
              <a:rPr lang="it-IT" sz="2200" dirty="0">
                <a:solidFill>
                  <a:schemeClr val="tx1"/>
                </a:solidFill>
              </a:rPr>
              <a:t>. Qualora l'interessato si opponga al trattamento per finalità di marketing diretto, i dati personali non sono più oggetto di trattamento per tali finalità. </a:t>
            </a:r>
            <a:endParaRPr lang="it-IT" sz="2200" dirty="0" smtClean="0">
              <a:solidFill>
                <a:schemeClr val="tx1"/>
              </a:solidFill>
            </a:endParaRPr>
          </a:p>
          <a:p>
            <a:pPr algn="just">
              <a:spcBef>
                <a:spcPts val="0"/>
              </a:spcBef>
            </a:pPr>
            <a:r>
              <a:rPr lang="it-IT" sz="2200" dirty="0">
                <a:solidFill>
                  <a:schemeClr val="tx1"/>
                </a:solidFill>
              </a:rPr>
              <a:t>4. Il diritto di cui ai paragrafi 1 e 2 è esplicitamente portato all'attenzione dell'interessato ed è presentato chiaramente e separatamente da qualsiasi altra informazione al più tardi al momento della prima comunicazione con l'interessato. </a:t>
            </a:r>
            <a:endParaRPr lang="it-IT" sz="2200" dirty="0">
              <a:solidFill>
                <a:schemeClr val="tx1"/>
              </a:solidFill>
            </a:endParaRPr>
          </a:p>
        </p:txBody>
      </p:sp>
    </p:spTree>
    <p:extLst>
      <p:ext uri="{BB962C8B-B14F-4D97-AF65-F5344CB8AC3E}">
        <p14:creationId xmlns:p14="http://schemas.microsoft.com/office/powerpoint/2010/main" val="29839655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555526"/>
            <a:ext cx="8856984" cy="792088"/>
          </a:xfrm>
        </p:spPr>
        <p:txBody>
          <a:bodyPr/>
          <a:lstStyle/>
          <a:p>
            <a:r>
              <a:rPr lang="it-IT" sz="2400" i="1" dirty="0" smtClean="0"/>
              <a:t>Articolo </a:t>
            </a:r>
            <a:r>
              <a:rPr lang="it-IT" sz="2400" i="1" dirty="0"/>
              <a:t>21 </a:t>
            </a:r>
            <a:r>
              <a:rPr lang="it-IT" sz="2400" i="1" dirty="0" smtClean="0"/>
              <a:t>                    </a:t>
            </a:r>
            <a:br>
              <a:rPr lang="it-IT" sz="2400" i="1" dirty="0" smtClean="0"/>
            </a:br>
            <a:r>
              <a:rPr lang="it-IT" sz="2400" b="1" dirty="0" smtClean="0"/>
              <a:t>Diritto </a:t>
            </a:r>
            <a:r>
              <a:rPr lang="it-IT" sz="2400" b="1" dirty="0"/>
              <a:t>di opposizione</a:t>
            </a:r>
            <a:r>
              <a:rPr lang="it-IT" sz="2400" dirty="0"/>
              <a:t> </a:t>
            </a:r>
            <a:endParaRPr lang="it-IT" sz="2400" b="1" dirty="0"/>
          </a:p>
        </p:txBody>
      </p:sp>
      <p:sp>
        <p:nvSpPr>
          <p:cNvPr id="3" name="Sottotitolo 2"/>
          <p:cNvSpPr>
            <a:spLocks noGrp="1"/>
          </p:cNvSpPr>
          <p:nvPr>
            <p:ph type="subTitle" idx="1"/>
          </p:nvPr>
        </p:nvSpPr>
        <p:spPr>
          <a:xfrm>
            <a:off x="107504" y="1347614"/>
            <a:ext cx="8928992" cy="3456384"/>
          </a:xfrm>
        </p:spPr>
        <p:txBody>
          <a:bodyPr/>
          <a:lstStyle/>
          <a:p>
            <a:pPr algn="just">
              <a:spcBef>
                <a:spcPts val="0"/>
              </a:spcBef>
            </a:pPr>
            <a:r>
              <a:rPr lang="it-IT" sz="2400" dirty="0">
                <a:solidFill>
                  <a:schemeClr val="tx1"/>
                </a:solidFill>
              </a:rPr>
              <a:t>5. Nel contesto dell'utilizzo di servizi della società dell'informazione e fatta salva la direttiva 2002/58/CE, l'interessato può esercitare il proprio diritto di opposizione con mezzi automatizzati che utilizzano specifiche tecniche. </a:t>
            </a:r>
            <a:endParaRPr lang="it-IT" sz="2400" dirty="0" smtClean="0">
              <a:solidFill>
                <a:schemeClr val="tx1"/>
              </a:solidFill>
            </a:endParaRPr>
          </a:p>
          <a:p>
            <a:pPr algn="just">
              <a:spcBef>
                <a:spcPts val="0"/>
              </a:spcBef>
            </a:pPr>
            <a:r>
              <a:rPr lang="it-IT" sz="2400" dirty="0" smtClean="0">
                <a:solidFill>
                  <a:schemeClr val="tx1"/>
                </a:solidFill>
              </a:rPr>
              <a:t>6</a:t>
            </a:r>
            <a:r>
              <a:rPr lang="it-IT" sz="2400" dirty="0">
                <a:solidFill>
                  <a:schemeClr val="tx1"/>
                </a:solidFill>
              </a:rPr>
              <a:t>. Qualora i dati personali siano trattati a fini di ricerca scientifica o storica o a fini </a:t>
            </a:r>
            <a:r>
              <a:rPr lang="it-IT" sz="2400" dirty="0" smtClean="0">
                <a:solidFill>
                  <a:schemeClr val="tx1"/>
                </a:solidFill>
              </a:rPr>
              <a:t>statistici, </a:t>
            </a:r>
            <a:r>
              <a:rPr lang="it-IT" sz="2400" dirty="0">
                <a:solidFill>
                  <a:schemeClr val="tx1"/>
                </a:solidFill>
              </a:rPr>
              <a:t>l'interessato, per motivi connessi alla sua situazione particolare, ha il diritto di opporsi al trattamento di dati personali che lo riguarda, salvo se il trattamento è necessario per l'esecuzione di un compito di interesse pubblico. </a:t>
            </a:r>
            <a:endParaRPr lang="it-IT" sz="2400" dirty="0">
              <a:solidFill>
                <a:schemeClr val="tx1"/>
              </a:solidFill>
            </a:endParaRPr>
          </a:p>
        </p:txBody>
      </p:sp>
    </p:spTree>
    <p:extLst>
      <p:ext uri="{BB962C8B-B14F-4D97-AF65-F5344CB8AC3E}">
        <p14:creationId xmlns:p14="http://schemas.microsoft.com/office/powerpoint/2010/main" val="34189159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555526"/>
            <a:ext cx="8856984" cy="1224136"/>
          </a:xfrm>
        </p:spPr>
        <p:txBody>
          <a:bodyPr/>
          <a:lstStyle/>
          <a:p>
            <a:r>
              <a:rPr lang="it-IT" sz="2400" i="1" dirty="0" smtClean="0"/>
              <a:t>Articolo 22                     </a:t>
            </a:r>
            <a:br>
              <a:rPr lang="it-IT" sz="2400" i="1" dirty="0" smtClean="0"/>
            </a:br>
            <a:r>
              <a:rPr lang="it-IT" sz="2400" b="1" dirty="0"/>
              <a:t>Processo decisionale automatizzato relativo alle persone fisiche, compresa la </a:t>
            </a:r>
            <a:r>
              <a:rPr lang="it-IT" sz="2400" b="1" dirty="0" err="1"/>
              <a:t>profilazione</a:t>
            </a:r>
            <a:r>
              <a:rPr lang="it-IT" sz="2400" b="1" dirty="0"/>
              <a:t> </a:t>
            </a:r>
            <a:endParaRPr lang="it-IT" sz="2400" b="1" dirty="0"/>
          </a:p>
        </p:txBody>
      </p:sp>
      <p:sp>
        <p:nvSpPr>
          <p:cNvPr id="3" name="Sottotitolo 2"/>
          <p:cNvSpPr>
            <a:spLocks noGrp="1"/>
          </p:cNvSpPr>
          <p:nvPr>
            <p:ph type="subTitle" idx="1"/>
          </p:nvPr>
        </p:nvSpPr>
        <p:spPr>
          <a:xfrm>
            <a:off x="107504" y="1707654"/>
            <a:ext cx="8928992" cy="3096344"/>
          </a:xfrm>
        </p:spPr>
        <p:txBody>
          <a:bodyPr/>
          <a:lstStyle/>
          <a:p>
            <a:pPr algn="just">
              <a:spcBef>
                <a:spcPts val="0"/>
              </a:spcBef>
            </a:pPr>
            <a:r>
              <a:rPr lang="it-IT" sz="1900" dirty="0" smtClean="0">
                <a:solidFill>
                  <a:schemeClr val="tx1"/>
                </a:solidFill>
              </a:rPr>
              <a:t>1. L'interessato </a:t>
            </a:r>
            <a:r>
              <a:rPr lang="it-IT" sz="1900" dirty="0">
                <a:solidFill>
                  <a:schemeClr val="tx1"/>
                </a:solidFill>
              </a:rPr>
              <a:t>ha il diritto di non essere sottoposto a una decisione basata unicamente sul trattamento automatizzato, compresa la </a:t>
            </a:r>
            <a:r>
              <a:rPr lang="it-IT" sz="1900" dirty="0" err="1">
                <a:solidFill>
                  <a:schemeClr val="tx1"/>
                </a:solidFill>
              </a:rPr>
              <a:t>profilazione</a:t>
            </a:r>
            <a:r>
              <a:rPr lang="it-IT" sz="1900" dirty="0">
                <a:solidFill>
                  <a:schemeClr val="tx1"/>
                </a:solidFill>
              </a:rPr>
              <a:t>, che produca effetti giuridici che lo riguardano o che incida in modo analogo significativamente sulla sua persona</a:t>
            </a:r>
            <a:r>
              <a:rPr lang="it-IT" sz="1900" dirty="0" smtClean="0">
                <a:solidFill>
                  <a:schemeClr val="tx1"/>
                </a:solidFill>
              </a:rPr>
              <a:t>.</a:t>
            </a:r>
          </a:p>
          <a:p>
            <a:pPr algn="just">
              <a:spcBef>
                <a:spcPts val="0"/>
              </a:spcBef>
            </a:pPr>
            <a:r>
              <a:rPr lang="it-IT" sz="1900" dirty="0">
                <a:solidFill>
                  <a:schemeClr val="tx1"/>
                </a:solidFill>
              </a:rPr>
              <a:t>2. Il paragrafo 1 non si applica nel caso in cui la decisione: </a:t>
            </a:r>
            <a:endParaRPr lang="it-IT" sz="1900" dirty="0" smtClean="0">
              <a:solidFill>
                <a:schemeClr val="tx1"/>
              </a:solidFill>
            </a:endParaRPr>
          </a:p>
          <a:p>
            <a:pPr algn="just">
              <a:spcBef>
                <a:spcPts val="0"/>
              </a:spcBef>
            </a:pPr>
            <a:r>
              <a:rPr lang="it-IT" sz="1900" dirty="0" smtClean="0">
                <a:solidFill>
                  <a:schemeClr val="tx1"/>
                </a:solidFill>
              </a:rPr>
              <a:t>a) sia </a:t>
            </a:r>
            <a:r>
              <a:rPr lang="it-IT" sz="1900" dirty="0">
                <a:solidFill>
                  <a:schemeClr val="tx1"/>
                </a:solidFill>
              </a:rPr>
              <a:t>necessaria per la conclusione o l'esecuzione di un contratto tra l'interessato e un titolare del trattamento; </a:t>
            </a:r>
            <a:endParaRPr lang="it-IT" sz="1900" dirty="0" smtClean="0">
              <a:solidFill>
                <a:schemeClr val="tx1"/>
              </a:solidFill>
            </a:endParaRPr>
          </a:p>
          <a:p>
            <a:pPr algn="just">
              <a:spcBef>
                <a:spcPts val="0"/>
              </a:spcBef>
            </a:pPr>
            <a:r>
              <a:rPr lang="it-IT" sz="1900" dirty="0" smtClean="0">
                <a:solidFill>
                  <a:schemeClr val="tx1"/>
                </a:solidFill>
              </a:rPr>
              <a:t>b</a:t>
            </a:r>
            <a:r>
              <a:rPr lang="it-IT" sz="1900" dirty="0">
                <a:solidFill>
                  <a:schemeClr val="tx1"/>
                </a:solidFill>
              </a:rPr>
              <a:t>) sia autorizzata dal diritto dell'Unione o dello Stato membro cui è soggetto il titolare del trattamento, che precisa altresì misure adeguate a tutela dei diritti, delle libertà e dei legittimi interessi dell'interessato; </a:t>
            </a:r>
            <a:endParaRPr lang="it-IT" sz="1900" dirty="0" smtClean="0">
              <a:solidFill>
                <a:schemeClr val="tx1"/>
              </a:solidFill>
            </a:endParaRPr>
          </a:p>
          <a:p>
            <a:pPr algn="just">
              <a:spcBef>
                <a:spcPts val="0"/>
              </a:spcBef>
            </a:pPr>
            <a:r>
              <a:rPr lang="it-IT" sz="1900" dirty="0" smtClean="0">
                <a:solidFill>
                  <a:schemeClr val="tx1"/>
                </a:solidFill>
              </a:rPr>
              <a:t>c</a:t>
            </a:r>
            <a:r>
              <a:rPr lang="it-IT" sz="1900" dirty="0">
                <a:solidFill>
                  <a:schemeClr val="tx1"/>
                </a:solidFill>
              </a:rPr>
              <a:t>) si basi sul consenso esplicito dell'interessato. </a:t>
            </a:r>
            <a:endParaRPr lang="it-IT" sz="1900" dirty="0">
              <a:solidFill>
                <a:schemeClr val="tx1"/>
              </a:solidFill>
            </a:endParaRPr>
          </a:p>
        </p:txBody>
      </p:sp>
    </p:spTree>
    <p:extLst>
      <p:ext uri="{BB962C8B-B14F-4D97-AF65-F5344CB8AC3E}">
        <p14:creationId xmlns:p14="http://schemas.microsoft.com/office/powerpoint/2010/main" val="33022872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555526"/>
            <a:ext cx="8856984" cy="1224136"/>
          </a:xfrm>
        </p:spPr>
        <p:txBody>
          <a:bodyPr/>
          <a:lstStyle/>
          <a:p>
            <a:r>
              <a:rPr lang="it-IT" sz="2400" i="1" dirty="0" smtClean="0"/>
              <a:t>Articolo 22                     </a:t>
            </a:r>
            <a:br>
              <a:rPr lang="it-IT" sz="2400" i="1" dirty="0" smtClean="0"/>
            </a:br>
            <a:r>
              <a:rPr lang="it-IT" sz="2400" b="1" dirty="0"/>
              <a:t>Processo decisionale automatizzato relativo alle persone fisiche, compresa la </a:t>
            </a:r>
            <a:r>
              <a:rPr lang="it-IT" sz="2400" b="1" dirty="0" err="1"/>
              <a:t>profilazione</a:t>
            </a:r>
            <a:r>
              <a:rPr lang="it-IT" sz="2400" b="1" dirty="0"/>
              <a:t> </a:t>
            </a:r>
            <a:endParaRPr lang="it-IT" sz="2400" b="1" dirty="0"/>
          </a:p>
        </p:txBody>
      </p:sp>
      <p:sp>
        <p:nvSpPr>
          <p:cNvPr id="3" name="Sottotitolo 2"/>
          <p:cNvSpPr>
            <a:spLocks noGrp="1"/>
          </p:cNvSpPr>
          <p:nvPr>
            <p:ph type="subTitle" idx="1"/>
          </p:nvPr>
        </p:nvSpPr>
        <p:spPr>
          <a:xfrm>
            <a:off x="107504" y="1707654"/>
            <a:ext cx="8928992" cy="3096344"/>
          </a:xfrm>
        </p:spPr>
        <p:txBody>
          <a:bodyPr/>
          <a:lstStyle/>
          <a:p>
            <a:pPr algn="just">
              <a:spcBef>
                <a:spcPts val="0"/>
              </a:spcBef>
            </a:pPr>
            <a:r>
              <a:rPr lang="it-IT" sz="2100" dirty="0">
                <a:solidFill>
                  <a:schemeClr val="tx1"/>
                </a:solidFill>
              </a:rPr>
              <a:t>3. Nei casi di cui al paragrafo 2, lettere a) e c), il titolare del trattamento attua misure appropriate per tutelare i diritti, le libertà e i legittimi interessi dell'interessato, almeno il diritto di ottenere l'intervento umano da parte del titolare del trattamento, di esprimere la propria opinione e di contestare la decisione. </a:t>
            </a:r>
            <a:endParaRPr lang="it-IT" sz="2100" dirty="0" smtClean="0">
              <a:solidFill>
                <a:schemeClr val="tx1"/>
              </a:solidFill>
            </a:endParaRPr>
          </a:p>
          <a:p>
            <a:pPr algn="just">
              <a:spcBef>
                <a:spcPts val="0"/>
              </a:spcBef>
            </a:pPr>
            <a:r>
              <a:rPr lang="it-IT" sz="2100" dirty="0" smtClean="0">
                <a:solidFill>
                  <a:schemeClr val="tx1"/>
                </a:solidFill>
              </a:rPr>
              <a:t>4</a:t>
            </a:r>
            <a:r>
              <a:rPr lang="it-IT" sz="2100" dirty="0">
                <a:solidFill>
                  <a:schemeClr val="tx1"/>
                </a:solidFill>
              </a:rPr>
              <a:t>. Le decisioni di cui al paragrafo 2 non si basano sulle categorie particolari di dati personali di cui all'articolo 9, paragrafo 1, a meno che non sia d'applicazione l'articolo 9, paragrafo 2, lettere a) o g), e non siano in vigore misure adeguate a tutela dei diritti, delle libertà e dei legittimi interessi dell'interessato. </a:t>
            </a:r>
            <a:endParaRPr lang="it-IT" sz="2100" dirty="0">
              <a:solidFill>
                <a:schemeClr val="tx1"/>
              </a:solidFill>
            </a:endParaRPr>
          </a:p>
        </p:txBody>
      </p:sp>
    </p:spTree>
    <p:extLst>
      <p:ext uri="{BB962C8B-B14F-4D97-AF65-F5344CB8AC3E}">
        <p14:creationId xmlns:p14="http://schemas.microsoft.com/office/powerpoint/2010/main" val="4032636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627534"/>
            <a:ext cx="7200800" cy="576064"/>
          </a:xfrm>
        </p:spPr>
        <p:txBody>
          <a:bodyPr/>
          <a:lstStyle/>
          <a:p>
            <a:r>
              <a:rPr lang="it-IT" sz="3600" b="1" i="1" dirty="0"/>
              <a:t>Articolo </a:t>
            </a:r>
            <a:r>
              <a:rPr lang="it-IT" sz="3600" b="1" i="1" dirty="0" smtClean="0"/>
              <a:t>12</a:t>
            </a:r>
            <a:endParaRPr lang="it-IT" sz="3600" b="1" dirty="0"/>
          </a:p>
        </p:txBody>
      </p:sp>
      <p:sp>
        <p:nvSpPr>
          <p:cNvPr id="3" name="Sottotitolo 2"/>
          <p:cNvSpPr>
            <a:spLocks noGrp="1"/>
          </p:cNvSpPr>
          <p:nvPr>
            <p:ph type="subTitle" idx="1"/>
          </p:nvPr>
        </p:nvSpPr>
        <p:spPr>
          <a:xfrm>
            <a:off x="251520" y="1131590"/>
            <a:ext cx="8640960" cy="3672408"/>
          </a:xfrm>
        </p:spPr>
        <p:txBody>
          <a:bodyPr/>
          <a:lstStyle/>
          <a:p>
            <a:pPr algn="just">
              <a:spcBef>
                <a:spcPts val="0"/>
              </a:spcBef>
            </a:pPr>
            <a:r>
              <a:rPr lang="it-IT" sz="1900" dirty="0">
                <a:solidFill>
                  <a:schemeClr val="tx1"/>
                </a:solidFill>
              </a:rPr>
              <a:t>3.   Il titolare del trattamento fornisce all'interessato le informazioni relative all'azione intrapresa riguardo a una richiesta senza ingiustificato ritardo e, comunque, al più tardi entro un mese dal ricevimento della richiesta stessa. Tale termine può essere prorogato di due mesi, se necessario, tenuto conto della complessità e del numero delle richieste. Il titolare del trattamento informa l'interessato di tale proroga, e dei motivi del ritardo, entro un mese dal ricevimento della richiesta. Se l'interessato presenta la richiesta mediante mezzi elettronici, le informazioni sono fornite, ove possibile, con mezzi elettronici, salvo diversa indicazione dell'interessato.</a:t>
            </a:r>
          </a:p>
          <a:p>
            <a:pPr algn="just">
              <a:spcBef>
                <a:spcPts val="0"/>
              </a:spcBef>
            </a:pPr>
            <a:r>
              <a:rPr lang="it-IT" sz="1900" dirty="0">
                <a:solidFill>
                  <a:schemeClr val="tx1"/>
                </a:solidFill>
              </a:rPr>
              <a:t>4.   Se non ottempera alla richiesta dell'interessato, il titolare del trattamento informa l'interessato senza ritardo, e al più tardi entro un mese dal ricevimento della richiesta, dei motivi dell'inottemperanza e della possibilità di proporre reclamo a un'autorità di controllo e di proporre ricorso giurisdizionale.</a:t>
            </a:r>
          </a:p>
        </p:txBody>
      </p:sp>
    </p:spTree>
    <p:extLst>
      <p:ext uri="{BB962C8B-B14F-4D97-AF65-F5344CB8AC3E}">
        <p14:creationId xmlns:p14="http://schemas.microsoft.com/office/powerpoint/2010/main" val="3853217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627534"/>
            <a:ext cx="7200800" cy="576064"/>
          </a:xfrm>
        </p:spPr>
        <p:txBody>
          <a:bodyPr/>
          <a:lstStyle/>
          <a:p>
            <a:r>
              <a:rPr lang="it-IT" sz="3600" b="1" i="1" dirty="0"/>
              <a:t>Articolo </a:t>
            </a:r>
            <a:r>
              <a:rPr lang="it-IT" sz="3600" b="1" i="1" dirty="0" smtClean="0"/>
              <a:t>12</a:t>
            </a:r>
            <a:endParaRPr lang="it-IT" sz="3600" b="1" dirty="0"/>
          </a:p>
        </p:txBody>
      </p:sp>
      <p:sp>
        <p:nvSpPr>
          <p:cNvPr id="3" name="Sottotitolo 2"/>
          <p:cNvSpPr>
            <a:spLocks noGrp="1"/>
          </p:cNvSpPr>
          <p:nvPr>
            <p:ph type="subTitle" idx="1"/>
          </p:nvPr>
        </p:nvSpPr>
        <p:spPr>
          <a:xfrm>
            <a:off x="251520" y="1131590"/>
            <a:ext cx="8640960" cy="3672408"/>
          </a:xfrm>
        </p:spPr>
        <p:txBody>
          <a:bodyPr/>
          <a:lstStyle/>
          <a:p>
            <a:pPr algn="just">
              <a:spcBef>
                <a:spcPts val="0"/>
              </a:spcBef>
            </a:pPr>
            <a:r>
              <a:rPr lang="it-IT" sz="2200" dirty="0">
                <a:solidFill>
                  <a:schemeClr val="tx1"/>
                </a:solidFill>
              </a:rPr>
              <a:t>5. Le informazioni fornite ai sensi degli articoli 13 e 14 ed eventuali comunicazioni e azioni intraprese ai sensi degli articoli seguenti sono gratuite. Se le richieste dell'interessato sono manifestamente infondate o eccessive, in particolare per il loro carattere ripetitivo, il titolare del trattamento può</a:t>
            </a:r>
            <a:r>
              <a:rPr lang="it-IT" sz="2200" dirty="0" smtClean="0">
                <a:solidFill>
                  <a:schemeClr val="tx1"/>
                </a:solidFill>
              </a:rPr>
              <a:t>:</a:t>
            </a:r>
          </a:p>
          <a:p>
            <a:pPr marL="457200" indent="-457200" algn="just">
              <a:spcBef>
                <a:spcPts val="0"/>
              </a:spcBef>
              <a:buAutoNum type="alphaLcParenR"/>
            </a:pPr>
            <a:r>
              <a:rPr lang="it-IT" sz="2200" dirty="0" smtClean="0">
                <a:solidFill>
                  <a:schemeClr val="tx1"/>
                </a:solidFill>
              </a:rPr>
              <a:t>addebitare </a:t>
            </a:r>
            <a:r>
              <a:rPr lang="it-IT" sz="2200" dirty="0">
                <a:solidFill>
                  <a:schemeClr val="tx1"/>
                </a:solidFill>
              </a:rPr>
              <a:t>un contributo spese ragionevole tenendo conto dei costi amministrativi sostenuti per fornire le informazioni o la comunicazione o intraprendere l'azione richiesta; </a:t>
            </a:r>
            <a:r>
              <a:rPr lang="it-IT" sz="2200" dirty="0" smtClean="0">
                <a:solidFill>
                  <a:schemeClr val="tx1"/>
                </a:solidFill>
              </a:rPr>
              <a:t>oppure</a:t>
            </a:r>
          </a:p>
          <a:p>
            <a:pPr marL="457200" indent="-457200" algn="just">
              <a:spcBef>
                <a:spcPts val="0"/>
              </a:spcBef>
              <a:buAutoNum type="alphaLcParenR"/>
            </a:pPr>
            <a:r>
              <a:rPr lang="it-IT" sz="2200" dirty="0">
                <a:solidFill>
                  <a:schemeClr val="tx1"/>
                </a:solidFill>
              </a:rPr>
              <a:t>rifiutare di soddisfare la </a:t>
            </a:r>
            <a:r>
              <a:rPr lang="it-IT" sz="2200" dirty="0" smtClean="0">
                <a:solidFill>
                  <a:schemeClr val="tx1"/>
                </a:solidFill>
              </a:rPr>
              <a:t>richiesta.</a:t>
            </a:r>
          </a:p>
          <a:p>
            <a:pPr algn="just">
              <a:spcBef>
                <a:spcPts val="0"/>
              </a:spcBef>
            </a:pPr>
            <a:r>
              <a:rPr lang="it-IT" sz="2200" dirty="0">
                <a:solidFill>
                  <a:schemeClr val="tx1"/>
                </a:solidFill>
              </a:rPr>
              <a:t>Incombe al titolare del trattamento l'onere di dimostrare il carattere manifestamente infondato o eccessivo della richiesta</a:t>
            </a:r>
            <a:endParaRPr lang="it-IT" sz="2200" dirty="0" smtClean="0">
              <a:solidFill>
                <a:schemeClr val="tx1"/>
              </a:solidFill>
            </a:endParaRPr>
          </a:p>
          <a:p>
            <a:endParaRPr lang="it-IT" sz="2000" dirty="0"/>
          </a:p>
        </p:txBody>
      </p:sp>
    </p:spTree>
    <p:extLst>
      <p:ext uri="{BB962C8B-B14F-4D97-AF65-F5344CB8AC3E}">
        <p14:creationId xmlns:p14="http://schemas.microsoft.com/office/powerpoint/2010/main" val="1217298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627534"/>
            <a:ext cx="7200800" cy="576064"/>
          </a:xfrm>
        </p:spPr>
        <p:txBody>
          <a:bodyPr/>
          <a:lstStyle/>
          <a:p>
            <a:r>
              <a:rPr lang="it-IT" sz="3600" b="1" i="1" dirty="0"/>
              <a:t>Articolo </a:t>
            </a:r>
            <a:r>
              <a:rPr lang="it-IT" sz="3600" b="1" i="1" dirty="0" smtClean="0"/>
              <a:t>12</a:t>
            </a:r>
            <a:endParaRPr lang="it-IT" sz="3600" b="1" dirty="0"/>
          </a:p>
        </p:txBody>
      </p:sp>
      <p:sp>
        <p:nvSpPr>
          <p:cNvPr id="3" name="Sottotitolo 2"/>
          <p:cNvSpPr>
            <a:spLocks noGrp="1"/>
          </p:cNvSpPr>
          <p:nvPr>
            <p:ph type="subTitle" idx="1"/>
          </p:nvPr>
        </p:nvSpPr>
        <p:spPr>
          <a:xfrm>
            <a:off x="251520" y="1131590"/>
            <a:ext cx="8640960" cy="3672408"/>
          </a:xfrm>
        </p:spPr>
        <p:txBody>
          <a:bodyPr/>
          <a:lstStyle/>
          <a:p>
            <a:pPr algn="just">
              <a:spcBef>
                <a:spcPts val="0"/>
              </a:spcBef>
            </a:pPr>
            <a:r>
              <a:rPr lang="it-IT" sz="2000" dirty="0">
                <a:solidFill>
                  <a:schemeClr val="tx1"/>
                </a:solidFill>
              </a:rPr>
              <a:t>6. Qualora il titolare del trattamento nutra ragionevoli dubbi circa l'identità della persona fisica che presenta la richiesta di accesso, rettifica, cancellazione, limitazione, portabilità oppure un’opposizione, può richiedere ulteriori informazioni necessarie per confermare l'identità dell'interessato.</a:t>
            </a:r>
          </a:p>
          <a:p>
            <a:pPr algn="just">
              <a:spcBef>
                <a:spcPts val="0"/>
              </a:spcBef>
            </a:pPr>
            <a:r>
              <a:rPr lang="it-IT" sz="2000" dirty="0">
                <a:solidFill>
                  <a:schemeClr val="tx1"/>
                </a:solidFill>
              </a:rPr>
              <a:t>7. Le informazioni da fornire agli interessati a norma degli articoli 13 e 14 possono essere fornite in combinazione con icone standardizzate per dare, in modo facilmente visibile, intelligibile e chiaramente leggibile, un quadro d'insieme del trattamento previsto. Se presentate elettronicamente, le icone sono leggibili da dispositivo automatico.</a:t>
            </a:r>
          </a:p>
          <a:p>
            <a:pPr algn="just">
              <a:spcBef>
                <a:spcPts val="0"/>
              </a:spcBef>
            </a:pPr>
            <a:r>
              <a:rPr lang="it-IT" sz="2000" dirty="0">
                <a:solidFill>
                  <a:schemeClr val="tx1"/>
                </a:solidFill>
              </a:rPr>
              <a:t>8. Alla Commissione è conferito il potere di adottare atti delegati conformemente all'articolo 92 al fine di stabilire le informazioni da presentare sotto forma di icona e le procedure per fornire icone standardizzate.</a:t>
            </a:r>
          </a:p>
          <a:p>
            <a:endParaRPr lang="it-IT" sz="2000" dirty="0"/>
          </a:p>
        </p:txBody>
      </p:sp>
    </p:spTree>
    <p:extLst>
      <p:ext uri="{BB962C8B-B14F-4D97-AF65-F5344CB8AC3E}">
        <p14:creationId xmlns:p14="http://schemas.microsoft.com/office/powerpoint/2010/main" val="3645355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1152128"/>
          </a:xfrm>
        </p:spPr>
        <p:txBody>
          <a:bodyPr/>
          <a:lstStyle/>
          <a:p>
            <a:r>
              <a:rPr lang="it-IT" sz="2400" i="1" dirty="0"/>
              <a:t>Articolo 13</a:t>
            </a:r>
            <a:r>
              <a:rPr lang="it-IT" sz="2400" dirty="0"/>
              <a:t/>
            </a:r>
            <a:br>
              <a:rPr lang="it-IT" sz="2400" dirty="0"/>
            </a:br>
            <a:r>
              <a:rPr lang="it-IT" sz="2400" b="1" dirty="0"/>
              <a:t>Informazioni da fornire qualora i dati personali siano raccolti presso l'interessato</a:t>
            </a:r>
            <a:endParaRPr lang="it-IT" sz="2400" dirty="0"/>
          </a:p>
        </p:txBody>
      </p:sp>
      <p:sp>
        <p:nvSpPr>
          <p:cNvPr id="3" name="Sottotitolo 2"/>
          <p:cNvSpPr>
            <a:spLocks noGrp="1"/>
          </p:cNvSpPr>
          <p:nvPr>
            <p:ph type="subTitle" idx="1"/>
          </p:nvPr>
        </p:nvSpPr>
        <p:spPr>
          <a:xfrm>
            <a:off x="251520" y="1707654"/>
            <a:ext cx="8640960" cy="3096344"/>
          </a:xfrm>
        </p:spPr>
        <p:txBody>
          <a:bodyPr/>
          <a:lstStyle/>
          <a:p>
            <a:pPr algn="just">
              <a:spcBef>
                <a:spcPts val="0"/>
              </a:spcBef>
            </a:pPr>
            <a:r>
              <a:rPr lang="it-IT" sz="2000" dirty="0">
                <a:solidFill>
                  <a:schemeClr val="tx1"/>
                </a:solidFill>
              </a:rPr>
              <a:t>1.   In caso di raccolta presso l'interessato di dati che lo riguardano, il titolare del trattamento fornisce all'interessato, nel momento in cui i dati personali sono ottenuti, le seguenti informazioni:</a:t>
            </a:r>
          </a:p>
          <a:p>
            <a:pPr algn="just">
              <a:spcBef>
                <a:spcPts val="0"/>
              </a:spcBef>
            </a:pPr>
            <a:r>
              <a:rPr lang="it-IT" sz="2000" dirty="0" smtClean="0">
                <a:solidFill>
                  <a:schemeClr val="tx1"/>
                </a:solidFill>
              </a:rPr>
              <a:t>a) </a:t>
            </a:r>
            <a:r>
              <a:rPr lang="it-IT" sz="2000" dirty="0">
                <a:solidFill>
                  <a:schemeClr val="tx1"/>
                </a:solidFill>
              </a:rPr>
              <a:t>l'identità e i dati di contatto del titolare del trattamento e, ove applicabile, del suo </a:t>
            </a:r>
            <a:r>
              <a:rPr lang="it-IT" sz="2000" dirty="0" smtClean="0">
                <a:solidFill>
                  <a:schemeClr val="tx1"/>
                </a:solidFill>
              </a:rPr>
              <a:t>rappresentante;</a:t>
            </a:r>
          </a:p>
          <a:p>
            <a:pPr algn="just">
              <a:spcBef>
                <a:spcPts val="0"/>
              </a:spcBef>
            </a:pPr>
            <a:r>
              <a:rPr lang="it-IT" sz="2000" dirty="0" smtClean="0">
                <a:solidFill>
                  <a:schemeClr val="tx1"/>
                </a:solidFill>
              </a:rPr>
              <a:t>b) </a:t>
            </a:r>
            <a:r>
              <a:rPr lang="it-IT" sz="2000" dirty="0">
                <a:solidFill>
                  <a:schemeClr val="tx1"/>
                </a:solidFill>
              </a:rPr>
              <a:t>i dati di contatto del responsabile della protezione dei dati, ove </a:t>
            </a:r>
            <a:r>
              <a:rPr lang="it-IT" sz="2000" dirty="0" smtClean="0">
                <a:solidFill>
                  <a:schemeClr val="tx1"/>
                </a:solidFill>
              </a:rPr>
              <a:t>applicabile;</a:t>
            </a:r>
          </a:p>
          <a:p>
            <a:pPr algn="just">
              <a:spcBef>
                <a:spcPts val="0"/>
              </a:spcBef>
            </a:pPr>
            <a:r>
              <a:rPr lang="it-IT" sz="2000" dirty="0" smtClean="0">
                <a:solidFill>
                  <a:schemeClr val="tx1"/>
                </a:solidFill>
              </a:rPr>
              <a:t>c) </a:t>
            </a:r>
            <a:r>
              <a:rPr lang="it-IT" sz="2000" dirty="0">
                <a:solidFill>
                  <a:schemeClr val="tx1"/>
                </a:solidFill>
              </a:rPr>
              <a:t>le finalità del trattamento cui sono destinati i dati personali nonché la base giuridica del </a:t>
            </a:r>
            <a:r>
              <a:rPr lang="it-IT" sz="2000" dirty="0" smtClean="0">
                <a:solidFill>
                  <a:schemeClr val="tx1"/>
                </a:solidFill>
              </a:rPr>
              <a:t>trattamento; </a:t>
            </a:r>
          </a:p>
          <a:p>
            <a:pPr algn="just">
              <a:spcBef>
                <a:spcPts val="0"/>
              </a:spcBef>
            </a:pPr>
            <a:r>
              <a:rPr lang="it-IT" sz="2000" dirty="0" smtClean="0">
                <a:solidFill>
                  <a:schemeClr val="tx1"/>
                </a:solidFill>
              </a:rPr>
              <a:t>d) </a:t>
            </a:r>
            <a:r>
              <a:rPr lang="it-IT" sz="2000" dirty="0">
                <a:solidFill>
                  <a:schemeClr val="tx1"/>
                </a:solidFill>
              </a:rPr>
              <a:t>i legittimi interessi perseguiti dal titolare del trattamento o da </a:t>
            </a:r>
            <a:r>
              <a:rPr lang="it-IT" sz="2000" dirty="0" smtClean="0">
                <a:solidFill>
                  <a:schemeClr val="tx1"/>
                </a:solidFill>
              </a:rPr>
              <a:t>terzi, qualora </a:t>
            </a:r>
            <a:r>
              <a:rPr lang="it-IT" sz="2000" dirty="0">
                <a:solidFill>
                  <a:schemeClr val="tx1"/>
                </a:solidFill>
              </a:rPr>
              <a:t>il trattamento </a:t>
            </a:r>
            <a:r>
              <a:rPr lang="it-IT" sz="2000" dirty="0" smtClean="0">
                <a:solidFill>
                  <a:schemeClr val="tx1"/>
                </a:solidFill>
              </a:rPr>
              <a:t>sia necessario per il loro perseguimento;</a:t>
            </a:r>
            <a:endParaRPr lang="it-IT" sz="2000" dirty="0">
              <a:solidFill>
                <a:schemeClr val="tx1"/>
              </a:solidFill>
            </a:endParaRPr>
          </a:p>
        </p:txBody>
      </p:sp>
    </p:spTree>
    <p:extLst>
      <p:ext uri="{BB962C8B-B14F-4D97-AF65-F5344CB8AC3E}">
        <p14:creationId xmlns:p14="http://schemas.microsoft.com/office/powerpoint/2010/main" val="320388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1152128"/>
          </a:xfrm>
        </p:spPr>
        <p:txBody>
          <a:bodyPr/>
          <a:lstStyle/>
          <a:p>
            <a:r>
              <a:rPr lang="it-IT" sz="2400" i="1" dirty="0"/>
              <a:t>Articolo 13</a:t>
            </a:r>
            <a:r>
              <a:rPr lang="it-IT" sz="2400" dirty="0"/>
              <a:t/>
            </a:r>
            <a:br>
              <a:rPr lang="it-IT" sz="2400" dirty="0"/>
            </a:br>
            <a:r>
              <a:rPr lang="it-IT" sz="2400" b="1" dirty="0"/>
              <a:t>Informazioni da fornire qualora i dati personali siano raccolti presso l'interessato</a:t>
            </a:r>
            <a:endParaRPr lang="it-IT" sz="2400" dirty="0"/>
          </a:p>
        </p:txBody>
      </p:sp>
      <p:sp>
        <p:nvSpPr>
          <p:cNvPr id="3" name="Sottotitolo 2"/>
          <p:cNvSpPr>
            <a:spLocks noGrp="1"/>
          </p:cNvSpPr>
          <p:nvPr>
            <p:ph type="subTitle" idx="1"/>
          </p:nvPr>
        </p:nvSpPr>
        <p:spPr>
          <a:xfrm>
            <a:off x="251520" y="1707654"/>
            <a:ext cx="8640960" cy="3096344"/>
          </a:xfrm>
        </p:spPr>
        <p:txBody>
          <a:bodyPr/>
          <a:lstStyle/>
          <a:p>
            <a:pPr algn="just">
              <a:spcBef>
                <a:spcPts val="0"/>
              </a:spcBef>
            </a:pPr>
            <a:r>
              <a:rPr lang="it-IT" sz="2200" dirty="0" smtClean="0">
                <a:solidFill>
                  <a:schemeClr val="tx1"/>
                </a:solidFill>
              </a:rPr>
              <a:t>e) </a:t>
            </a:r>
            <a:r>
              <a:rPr lang="it-IT" sz="2200" dirty="0">
                <a:solidFill>
                  <a:schemeClr val="tx1"/>
                </a:solidFill>
              </a:rPr>
              <a:t>gli eventuali destinatari o le eventuali categorie di destinatari dei dati </a:t>
            </a:r>
            <a:r>
              <a:rPr lang="it-IT" sz="2200" dirty="0" smtClean="0">
                <a:solidFill>
                  <a:schemeClr val="tx1"/>
                </a:solidFill>
              </a:rPr>
              <a:t>personali;</a:t>
            </a:r>
          </a:p>
          <a:p>
            <a:pPr algn="just">
              <a:spcBef>
                <a:spcPts val="0"/>
              </a:spcBef>
            </a:pPr>
            <a:r>
              <a:rPr lang="it-IT" sz="2200" dirty="0" smtClean="0">
                <a:solidFill>
                  <a:schemeClr val="tx1"/>
                </a:solidFill>
              </a:rPr>
              <a:t>f) </a:t>
            </a:r>
            <a:r>
              <a:rPr lang="it-IT" sz="2200" dirty="0">
                <a:solidFill>
                  <a:schemeClr val="tx1"/>
                </a:solidFill>
              </a:rPr>
              <a:t>ove applicabile, l'intenzione del titolare del trattamento di trasferire dati personali a un paese terzo o a un'organizzazione internazionale e l'esistenza o l'assenza di una decisione di adeguatezza della Commissione o, nel caso dei trasferimenti di cui all'articolo 46 o 47, o all'articolo 49, secondo comma, il riferimento alle garanzie appropriate o opportune e i mezzi per ottenere una copia di tali dati o il luogo dove sono stati resi </a:t>
            </a:r>
            <a:r>
              <a:rPr lang="it-IT" sz="2200" dirty="0" smtClean="0">
                <a:solidFill>
                  <a:schemeClr val="tx1"/>
                </a:solidFill>
              </a:rPr>
              <a:t>disponibili.</a:t>
            </a:r>
            <a:endParaRPr lang="it-IT" sz="2200" dirty="0">
              <a:solidFill>
                <a:schemeClr val="tx1"/>
              </a:solidFill>
            </a:endParaRPr>
          </a:p>
        </p:txBody>
      </p:sp>
    </p:spTree>
    <p:extLst>
      <p:ext uri="{BB962C8B-B14F-4D97-AF65-F5344CB8AC3E}">
        <p14:creationId xmlns:p14="http://schemas.microsoft.com/office/powerpoint/2010/main" val="3775673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555526"/>
            <a:ext cx="7200800" cy="1152128"/>
          </a:xfrm>
        </p:spPr>
        <p:txBody>
          <a:bodyPr/>
          <a:lstStyle/>
          <a:p>
            <a:r>
              <a:rPr lang="it-IT" sz="2400" i="1" dirty="0"/>
              <a:t>Articolo </a:t>
            </a:r>
            <a:r>
              <a:rPr lang="it-IT" sz="2400" i="1" dirty="0" smtClean="0"/>
              <a:t>13</a:t>
            </a:r>
            <a:r>
              <a:rPr lang="it-IT" sz="2400" dirty="0" smtClean="0"/>
              <a:t/>
            </a:r>
            <a:br>
              <a:rPr lang="it-IT" sz="2400" dirty="0" smtClean="0"/>
            </a:br>
            <a:r>
              <a:rPr lang="it-IT" sz="2400" b="1" dirty="0" smtClean="0"/>
              <a:t>Informazioni da fornire qualora i dati personali siano raccolti presso l'interessato</a:t>
            </a:r>
            <a:endParaRPr lang="it-IT" sz="2400" dirty="0"/>
          </a:p>
        </p:txBody>
      </p:sp>
      <p:sp>
        <p:nvSpPr>
          <p:cNvPr id="3" name="Sottotitolo 2"/>
          <p:cNvSpPr>
            <a:spLocks noGrp="1"/>
          </p:cNvSpPr>
          <p:nvPr>
            <p:ph type="subTitle" idx="1"/>
          </p:nvPr>
        </p:nvSpPr>
        <p:spPr>
          <a:xfrm>
            <a:off x="251520" y="1707654"/>
            <a:ext cx="8640960" cy="3096344"/>
          </a:xfrm>
        </p:spPr>
        <p:txBody>
          <a:bodyPr/>
          <a:lstStyle/>
          <a:p>
            <a:pPr algn="just">
              <a:spcBef>
                <a:spcPts val="0"/>
              </a:spcBef>
            </a:pPr>
            <a:r>
              <a:rPr lang="it-IT" sz="2400" dirty="0" smtClean="0">
                <a:solidFill>
                  <a:schemeClr val="tx1"/>
                </a:solidFill>
              </a:rPr>
              <a:t>e) </a:t>
            </a:r>
            <a:r>
              <a:rPr lang="it-IT" sz="2400" dirty="0">
                <a:solidFill>
                  <a:schemeClr val="tx1"/>
                </a:solidFill>
              </a:rPr>
              <a:t>gli eventuali destinatari o le eventuali categorie di destinatari dei dati </a:t>
            </a:r>
            <a:r>
              <a:rPr lang="it-IT" sz="2400" dirty="0" smtClean="0">
                <a:solidFill>
                  <a:schemeClr val="tx1"/>
                </a:solidFill>
              </a:rPr>
              <a:t>personali;</a:t>
            </a:r>
          </a:p>
          <a:p>
            <a:pPr algn="just">
              <a:spcBef>
                <a:spcPts val="0"/>
              </a:spcBef>
            </a:pPr>
            <a:r>
              <a:rPr lang="it-IT" sz="2400" dirty="0" smtClean="0">
                <a:solidFill>
                  <a:schemeClr val="tx1"/>
                </a:solidFill>
              </a:rPr>
              <a:t>f) </a:t>
            </a:r>
            <a:r>
              <a:rPr lang="it-IT" sz="2400" dirty="0">
                <a:solidFill>
                  <a:schemeClr val="tx1"/>
                </a:solidFill>
              </a:rPr>
              <a:t>ove applicabile, l'intenzione del titolare del trattamento di trasferire dati personali a un paese terzo o a un'organizzazione internazionale e l'esistenza o l'assenza di una decisione di adeguatezza della Commissione </a:t>
            </a:r>
            <a:r>
              <a:rPr lang="it-IT" sz="2400" dirty="0" smtClean="0">
                <a:solidFill>
                  <a:schemeClr val="tx1"/>
                </a:solidFill>
              </a:rPr>
              <a:t>o </a:t>
            </a:r>
            <a:r>
              <a:rPr lang="it-IT" sz="2400" dirty="0">
                <a:solidFill>
                  <a:schemeClr val="tx1"/>
                </a:solidFill>
              </a:rPr>
              <a:t>il riferimento alle garanzie appropriate o opportune e i mezzi per ottenere una copia di tali dati o il luogo dove sono stati resi </a:t>
            </a:r>
            <a:r>
              <a:rPr lang="it-IT" sz="2400" dirty="0" smtClean="0">
                <a:solidFill>
                  <a:schemeClr val="tx1"/>
                </a:solidFill>
              </a:rPr>
              <a:t>disponibili.</a:t>
            </a:r>
            <a:endParaRPr lang="it-IT" sz="2400" dirty="0">
              <a:solidFill>
                <a:schemeClr val="tx1"/>
              </a:solidFill>
            </a:endParaRPr>
          </a:p>
        </p:txBody>
      </p:sp>
    </p:spTree>
    <p:extLst>
      <p:ext uri="{BB962C8B-B14F-4D97-AF65-F5344CB8AC3E}">
        <p14:creationId xmlns:p14="http://schemas.microsoft.com/office/powerpoint/2010/main" val="30594013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6d099f99-f1a5-49f2-acba-af2144ce399d"/>
</p:tagLst>
</file>

<file path=ppt/theme/theme1.xml><?xml version="1.0" encoding="utf-8"?>
<a:theme xmlns:a="http://schemas.openxmlformats.org/drawingml/2006/main" name="UT_modello_presentazione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UT_modello_presentazione_01</Template>
  <TotalTime>1006</TotalTime>
  <Words>3291</Words>
  <Application>Microsoft Office PowerPoint</Application>
  <PresentationFormat>Presentazione su schermo (16:9)</PresentationFormat>
  <Paragraphs>194</Paragraphs>
  <Slides>36</Slides>
  <Notes>36</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UT_modello_presentazione_01</vt:lpstr>
      <vt:lpstr>Presentazione standard di PowerPoint</vt:lpstr>
      <vt:lpstr>Presentazione standard di PowerPoint</vt:lpstr>
      <vt:lpstr>Articolo 12</vt:lpstr>
      <vt:lpstr>Articolo 12</vt:lpstr>
      <vt:lpstr>Articolo 12</vt:lpstr>
      <vt:lpstr>Articolo 12</vt:lpstr>
      <vt:lpstr>Articolo 13 Informazioni da fornire qualora i dati personali siano raccolti presso l'interessato</vt:lpstr>
      <vt:lpstr>Articolo 13 Informazioni da fornire qualora i dati personali siano raccolti presso l'interessato</vt:lpstr>
      <vt:lpstr>Articolo 13 Informazioni da fornire qualora i dati personali siano raccolti presso l'interessato</vt:lpstr>
      <vt:lpstr>Articolo 13</vt:lpstr>
      <vt:lpstr>Articolo 13</vt:lpstr>
      <vt:lpstr>Articolo 13</vt:lpstr>
      <vt:lpstr>Articolo 14 Informazioni da fornire qualora i dati personali non siano stati ottenuti presso l'interessato</vt:lpstr>
      <vt:lpstr>Articolo 14 Informazioni da fornire qualora i dati personali non siano stati ottenuti presso l'interessato</vt:lpstr>
      <vt:lpstr>Articolo 14</vt:lpstr>
      <vt:lpstr>Articolo 14</vt:lpstr>
      <vt:lpstr>Articolo 14</vt:lpstr>
      <vt:lpstr>Articolo 14</vt:lpstr>
      <vt:lpstr>Articolo 15  Diritto di accesso dell'interessato </vt:lpstr>
      <vt:lpstr>Articolo 15 </vt:lpstr>
      <vt:lpstr>Articolo 15 </vt:lpstr>
      <vt:lpstr>Sezione 3  Rettifica e cancellazione   Articolo 16  Diritto di rettifica</vt:lpstr>
      <vt:lpstr>Articolo 17  Diritto alla cancellazione («diritto all'oblio») </vt:lpstr>
      <vt:lpstr>Articolo 17  Diritto alla cancellazione («diritto all'oblio») </vt:lpstr>
      <vt:lpstr>Articolo 17 </vt:lpstr>
      <vt:lpstr>Articolo 17 </vt:lpstr>
      <vt:lpstr>Articolo 18  Diritto di limitazione di trattamento</vt:lpstr>
      <vt:lpstr>Articolo 18</vt:lpstr>
      <vt:lpstr>Articolo 19 Obbligo di notifica in caso di rettifica o cancellazione dei dati personali o limitazione del trattamento </vt:lpstr>
      <vt:lpstr>Articolo 20 Diritto alla portabilità dei dati </vt:lpstr>
      <vt:lpstr>Articolo 20</vt:lpstr>
      <vt:lpstr>Sezione 4                    Diritto di opposizione e processo decisionale                                        automatizzato relativo alle persone fisiche  Articolo 21                                                              Diritto di opposizione </vt:lpstr>
      <vt:lpstr>Articolo 21                      Diritto di opposizione </vt:lpstr>
      <vt:lpstr>Articolo 21                      Diritto di opposizione </vt:lpstr>
      <vt:lpstr>Articolo 22                      Processo decisionale automatizzato relativo alle persone fisiche, compresa la profilazione </vt:lpstr>
      <vt:lpstr>Articolo 22                      Processo decisionale automatizzato relativo alle persone fisiche, compresa la profilazione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Segreteria</dc:creator>
  <cp:lastModifiedBy>Avv.Pacileo</cp:lastModifiedBy>
  <cp:revision>116</cp:revision>
  <dcterms:created xsi:type="dcterms:W3CDTF">2013-06-18T12:30:01Z</dcterms:created>
  <dcterms:modified xsi:type="dcterms:W3CDTF">2018-02-01T21:11:50Z</dcterms:modified>
</cp:coreProperties>
</file>